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86" r:id="rId2"/>
    <p:sldMasterId id="2147483703" r:id="rId3"/>
    <p:sldMasterId id="2147483720" r:id="rId4"/>
    <p:sldMasterId id="2147483764" r:id="rId5"/>
    <p:sldMasterId id="2147483783" r:id="rId6"/>
    <p:sldMasterId id="2147483802" r:id="rId7"/>
    <p:sldMasterId id="2147483821" r:id="rId8"/>
  </p:sldMasterIdLst>
  <p:notesMasterIdLst>
    <p:notesMasterId r:id="rId19"/>
  </p:notesMasterIdLst>
  <p:sldIdLst>
    <p:sldId id="1012" r:id="rId9"/>
    <p:sldId id="345" r:id="rId10"/>
    <p:sldId id="318" r:id="rId11"/>
    <p:sldId id="317" r:id="rId12"/>
    <p:sldId id="306" r:id="rId13"/>
    <p:sldId id="312" r:id="rId14"/>
    <p:sldId id="308" r:id="rId15"/>
    <p:sldId id="314" r:id="rId16"/>
    <p:sldId id="313" r:id="rId17"/>
    <p:sldId id="310" r:id="rId18"/>
  </p:sldIdLst>
  <p:sldSz cx="9144000" cy="5143500" type="screen16x9"/>
  <p:notesSz cx="6858000" cy="9144000"/>
  <p:embeddedFontLst>
    <p:embeddedFont>
      <p:font typeface="Baloo 2" panose="020B0604020202020204" charset="-93"/>
      <p:regular r:id="rId20"/>
      <p:bold r:id="rId21"/>
    </p:embeddedFont>
    <p:embeddedFont>
      <p:font typeface="Britannic Bold" panose="020B0903060703020204" pitchFamily="34" charset="0"/>
      <p:regular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Garamond" panose="02020404030301010803" pitchFamily="18" charset="0"/>
      <p:regular r:id="rId27"/>
      <p:bold r:id="rId28"/>
      <p:italic r:id="rId29"/>
    </p:embeddedFont>
    <p:embeddedFont>
      <p:font typeface="Pangolin" panose="020B0604020202020204" charset="-93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9D0"/>
    <a:srgbClr val="00A651"/>
    <a:srgbClr val="1A8C54"/>
    <a:srgbClr val="AC98C9"/>
    <a:srgbClr val="E5E1EE"/>
    <a:srgbClr val="A165AB"/>
    <a:srgbClr val="FAD5E6"/>
    <a:srgbClr val="BDD646"/>
    <a:srgbClr val="E8F0C7"/>
    <a:srgbClr val="62B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0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0305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60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6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033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16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847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921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096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6545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53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461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9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10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694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97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727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6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62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529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0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868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8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921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412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8495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263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72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271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76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765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26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528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1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009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2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346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9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68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3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500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7114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0548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187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13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71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18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4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58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76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18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5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0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4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07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4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11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603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5748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19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92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78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9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81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8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7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36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3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7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3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037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5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598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00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574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9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1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120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4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12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09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93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202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6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2099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639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70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96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7230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27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19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280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7940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17">
            <a:extLst>
              <a:ext uri="{FF2B5EF4-FFF2-40B4-BE49-F238E27FC236}">
                <a16:creationId xmlns:a16="http://schemas.microsoft.com/office/drawing/2014/main" id="{EF360D65-054A-60BA-0402-02E040612CA0}"/>
              </a:ext>
            </a:extLst>
          </p:cNvPr>
          <p:cNvSpPr/>
          <p:nvPr userDrawn="1"/>
        </p:nvSpPr>
        <p:spPr>
          <a:xfrm>
            <a:off x="210595" y="841663"/>
            <a:ext cx="8773385" cy="41994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05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2363DA-336E-EBD1-99CB-E27BF1CAF6A0}"/>
              </a:ext>
            </a:extLst>
          </p:cNvPr>
          <p:cNvGrpSpPr/>
          <p:nvPr userDrawn="1"/>
        </p:nvGrpSpPr>
        <p:grpSpPr>
          <a:xfrm>
            <a:off x="282787" y="191866"/>
            <a:ext cx="1974028" cy="1556708"/>
            <a:chOff x="237072" y="234585"/>
            <a:chExt cx="1448294" cy="144829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1F94DB-8DDF-B960-9832-86713795A50E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28EC3C-C008-80E9-9A9E-EB4C305C8A2D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4E365B1-76E3-1E36-2C1A-EEFDFE0B5D78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9811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0150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614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816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14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0018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4934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0662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7887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1473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9575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3676353"/>
            <a:ext cx="5938892" cy="1467148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3001084"/>
            <a:ext cx="2564933" cy="204002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676353"/>
            <a:ext cx="5938892" cy="1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002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841663"/>
            <a:ext cx="8730523" cy="4109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05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191866"/>
            <a:ext cx="1964384" cy="1556708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99566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3062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defRPr/>
            </a:pPr>
            <a:endParaRPr lang="en-US" sz="101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1668423"/>
            <a:ext cx="7384311" cy="1337363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defRPr/>
              </a:pPr>
              <a:endParaRPr lang="en-US" sz="1013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1621012"/>
            <a:ext cx="1159414" cy="132126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514350">
              <a:buFont typeface="Arial"/>
              <a:buNone/>
              <a:defRPr/>
            </a:pPr>
            <a:endParaRPr lang="en-US" sz="1013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1668423"/>
            <a:ext cx="1045812" cy="1186014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defRPr/>
            </a:pPr>
            <a:endParaRPr lang="en-US" sz="1013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1565881"/>
            <a:ext cx="1396260" cy="1443370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Font typeface="Arial"/>
                <a:buNone/>
                <a:defRPr/>
              </a:pPr>
              <a:endParaRPr lang="en-US" sz="1013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Font typeface="Arial"/>
                <a:buNone/>
                <a:defRPr/>
              </a:pPr>
              <a:endParaRPr lang="en-US" sz="1013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4855064"/>
            <a:ext cx="260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879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841663"/>
            <a:ext cx="8768600" cy="414234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05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191866"/>
            <a:ext cx="1972952" cy="153554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8224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941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841664"/>
            <a:ext cx="8790530" cy="417324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05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191866"/>
            <a:ext cx="1977886" cy="1546997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05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73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10595" y="841664"/>
            <a:ext cx="8790530" cy="417324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05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77049" y="255822"/>
            <a:ext cx="1931059" cy="1448294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5233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420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2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739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175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399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3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24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99584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36162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482632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091FE-6951-7A3C-F5AF-9347FD1508D6}"/>
              </a:ext>
            </a:extLst>
          </p:cNvPr>
          <p:cNvSpPr txBox="1"/>
          <p:nvPr userDrawn="1"/>
        </p:nvSpPr>
        <p:spPr>
          <a:xfrm>
            <a:off x="6938010" y="35429"/>
            <a:ext cx="2600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9603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42468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26459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52012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891437" y="1413556"/>
            <a:ext cx="7646204" cy="192969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93654"/>
              </a:avLst>
            </a:prstTxWarp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Century Gothic" panose="020B0502020202020204"/>
                <a:ea typeface="+mn-ea"/>
                <a:cs typeface="+mn-cs"/>
              </a:rPr>
              <a:t>Chào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Century Gothic" panose="020B0502020202020204"/>
                <a:ea typeface="+mn-ea"/>
                <a:cs typeface="+mn-cs"/>
              </a:rPr>
              <a:t>mừng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Century Gothic" panose="020B0502020202020204"/>
                <a:ea typeface="+mn-ea"/>
                <a:cs typeface="+mn-cs"/>
              </a:rPr>
              <a:t>thầy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Century Gothic" panose="020B0502020202020204"/>
                <a:ea typeface="+mn-ea"/>
                <a:cs typeface="+mn-cs"/>
              </a:rPr>
              <a:t>cô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vi-VN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+mn-cs"/>
              </a:rPr>
              <a:t>về dự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Century Gothic" panose="020B0502020202020204"/>
                <a:ea typeface="+mn-ea"/>
                <a:cs typeface="+mn-cs"/>
              </a:rPr>
              <a:t>tiết</a:t>
            </a:r>
            <a:r>
              <a:rPr lang="vi-VN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+mn-cs"/>
              </a:rPr>
              <a:t> học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F0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endParaRPr lang="vi-VN" sz="45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00B0F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endParaRPr lang="en-US" sz="45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E6B729">
                  <a:lumMod val="20000"/>
                  <a:lumOff val="80000"/>
                </a:srgb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1096" y="2024458"/>
            <a:ext cx="730688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defTabSz="685800">
              <a:buClrTx/>
              <a:defRPr/>
            </a:pPr>
            <a:r>
              <a:rPr lang="vi-VN" sz="4000" kern="1200" dirty="0">
                <a:solidFill>
                  <a:srgbClr val="A23C33"/>
                </a:solidFill>
                <a:latin typeface="Arial" panose="020B0604020202020204" pitchFamily="34" charset="0"/>
                <a:ea typeface="+mn-ea"/>
                <a:cs typeface="+mn-cs"/>
              </a:rPr>
              <a:t>  HOẠT ĐỘNG TRẢI NGHIỆM</a:t>
            </a:r>
            <a:endParaRPr lang="en-US" sz="4000" kern="1200" dirty="0">
              <a:solidFill>
                <a:srgbClr val="00B0F0"/>
              </a:solidFill>
              <a:effectLst>
                <a:glow rad="101600">
                  <a:srgbClr val="A23C33">
                    <a:satMod val="175000"/>
                    <a:alpha val="40000"/>
                  </a:srgb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Britannic Bold" panose="020B0903060703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0453" y="2817701"/>
            <a:ext cx="1968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000" kern="1200" dirty="0" err="1">
                <a:solidFill>
                  <a:srgbClr val="FF7C80"/>
                </a:solidFill>
                <a:latin typeface="Century Gothic" panose="020B0502020202020204"/>
                <a:ea typeface="+mn-ea"/>
                <a:cs typeface="+mn-cs"/>
              </a:rPr>
              <a:t>Lớp</a:t>
            </a:r>
            <a:r>
              <a:rPr lang="en-US" sz="3000" kern="1200" dirty="0">
                <a:solidFill>
                  <a:srgbClr val="FF7C80"/>
                </a:solidFill>
                <a:latin typeface="Century Gothic" panose="020B0502020202020204"/>
                <a:ea typeface="+mn-ea"/>
                <a:cs typeface="+mn-cs"/>
              </a:rPr>
              <a:t>: 2A1</a:t>
            </a:r>
          </a:p>
        </p:txBody>
      </p:sp>
    </p:spTree>
    <p:extLst>
      <p:ext uri="{BB962C8B-B14F-4D97-AF65-F5344CB8AC3E}">
        <p14:creationId xmlns:p14="http://schemas.microsoft.com/office/powerpoint/2010/main" val="408688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99" y="283163"/>
            <a:ext cx="80771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2.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Xây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dựng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kế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hoạch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đẹp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quê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hương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Lựa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chọn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địa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điểm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quan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Dự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kiến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thời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gian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cần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chuẩn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bị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chuyến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tham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quan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2052" name="Picture 4" descr="Travel With Kids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2466975"/>
            <a:ext cx="4981575" cy="232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99886" y="4540250"/>
            <a:ext cx="5063114" cy="254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3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D Sỹ">
            <a:hlinkClick r:id="" action="ppaction://media"/>
            <a:extLst>
              <a:ext uri="{FF2B5EF4-FFF2-40B4-BE49-F238E27FC236}">
                <a16:creationId xmlns:a16="http://schemas.microsoft.com/office/drawing/2014/main" id="{B009C1C3-C76B-4EAB-8A54-AA19DB4C6C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42425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289" y="3563164"/>
            <a:ext cx="6330391" cy="1426500"/>
          </a:xfrm>
        </p:spPr>
        <p:txBody>
          <a:bodyPr/>
          <a:lstStyle/>
          <a:p>
            <a:r>
              <a:rPr lang="en-US" sz="4400" dirty="0" err="1"/>
              <a:t>Bài</a:t>
            </a:r>
            <a:r>
              <a:rPr lang="en-US" sz="4400" dirty="0"/>
              <a:t> 28: </a:t>
            </a:r>
            <a:r>
              <a:rPr lang="en-US" sz="4400" dirty="0" err="1"/>
              <a:t>Cảnh</a:t>
            </a:r>
            <a:r>
              <a:rPr lang="en-US" sz="4400" dirty="0"/>
              <a:t> </a:t>
            </a:r>
            <a:r>
              <a:rPr lang="en-US" sz="4400" dirty="0" err="1"/>
              <a:t>đẹp</a:t>
            </a:r>
            <a:r>
              <a:rPr lang="en-US" sz="4400" dirty="0"/>
              <a:t> </a:t>
            </a:r>
            <a:r>
              <a:rPr lang="en-US" sz="4400" dirty="0" err="1"/>
              <a:t>quê</a:t>
            </a:r>
            <a:r>
              <a:rPr lang="en-US" sz="4400" dirty="0"/>
              <a:t> </a:t>
            </a:r>
            <a:r>
              <a:rPr lang="en-US" sz="4400" dirty="0" err="1"/>
              <a:t>em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4987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99" y="511763"/>
            <a:ext cx="8077101" cy="1397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chủ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7C0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đề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7C0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7C0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Trò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Đoán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tên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cảnh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đẹp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quê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E3E7EA">
                    <a:lumMod val="10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E3E7EA">
                  <a:lumMod val="10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Cartoon Kid Thinking. Thoughtful Girl, Confused Girl, And Girl With  Illustrated Bulb Above Her Head Stock Vector - Illustration of asking,  inspiration: 1888426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r="67946" b="13194"/>
          <a:stretch/>
        </p:blipFill>
        <p:spPr bwMode="auto">
          <a:xfrm>
            <a:off x="6685155" y="1909260"/>
            <a:ext cx="1890939" cy="281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04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ăn Miếu Quốc Tử Giám - Kinh nghiệm tham quan 2024 A-Z">
            <a:extLst>
              <a:ext uri="{FF2B5EF4-FFF2-40B4-BE49-F238E27FC236}">
                <a16:creationId xmlns:a16="http://schemas.microsoft.com/office/drawing/2014/main" id="{CA8D6701-5CB5-4B4B-B6F2-8CF6BCE76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3" y="121186"/>
            <a:ext cx="8648241" cy="395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0728BA-292A-4DB0-989A-A6F6518FBE8B}"/>
              </a:ext>
            </a:extLst>
          </p:cNvPr>
          <p:cNvSpPr/>
          <p:nvPr/>
        </p:nvSpPr>
        <p:spPr>
          <a:xfrm>
            <a:off x="341524" y="121186"/>
            <a:ext cx="4318612" cy="199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88710D-FFD7-4331-9AE2-120DA4A22227}"/>
              </a:ext>
            </a:extLst>
          </p:cNvPr>
          <p:cNvSpPr/>
          <p:nvPr/>
        </p:nvSpPr>
        <p:spPr>
          <a:xfrm>
            <a:off x="4671153" y="121185"/>
            <a:ext cx="4318612" cy="199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EC167D-850B-4AF2-8D77-2406143BBE51}"/>
              </a:ext>
            </a:extLst>
          </p:cNvPr>
          <p:cNvSpPr/>
          <p:nvPr/>
        </p:nvSpPr>
        <p:spPr>
          <a:xfrm>
            <a:off x="341523" y="2115238"/>
            <a:ext cx="4318611" cy="19610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C09778-2C71-40A7-985B-BB5AE2440D87}"/>
              </a:ext>
            </a:extLst>
          </p:cNvPr>
          <p:cNvSpPr/>
          <p:nvPr/>
        </p:nvSpPr>
        <p:spPr>
          <a:xfrm>
            <a:off x="4682171" y="2115238"/>
            <a:ext cx="4307594" cy="1977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4AC640-5107-4B43-AF63-7906E7E1FEB0}"/>
              </a:ext>
            </a:extLst>
          </p:cNvPr>
          <p:cNvSpPr txBox="1"/>
          <p:nvPr/>
        </p:nvSpPr>
        <p:spPr>
          <a:xfrm>
            <a:off x="2192356" y="4109290"/>
            <a:ext cx="5739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 Miếu Quốc Tử Giám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84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2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ám phá bến Nhà Rồng - niềm tự hào của người dân Sài Thành">
            <a:extLst>
              <a:ext uri="{FF2B5EF4-FFF2-40B4-BE49-F238E27FC236}">
                <a16:creationId xmlns:a16="http://schemas.microsoft.com/office/drawing/2014/main" id="{FE38890A-2DED-4B67-A5B5-2F6B726C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0" y="126125"/>
            <a:ext cx="8639503" cy="402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B817D-152D-4098-9CBD-4DE3306685A2}"/>
              </a:ext>
            </a:extLst>
          </p:cNvPr>
          <p:cNvSpPr txBox="1"/>
          <p:nvPr/>
        </p:nvSpPr>
        <p:spPr>
          <a:xfrm>
            <a:off x="2186152" y="4235668"/>
            <a:ext cx="427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Bến Nhà Rồng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15A97E-264F-463D-A6A0-402A1CDBF54C}"/>
              </a:ext>
            </a:extLst>
          </p:cNvPr>
          <p:cNvSpPr/>
          <p:nvPr/>
        </p:nvSpPr>
        <p:spPr>
          <a:xfrm>
            <a:off x="341524" y="121186"/>
            <a:ext cx="4318612" cy="199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97FA3C-575B-4D88-9929-5CE770AB4B17}"/>
              </a:ext>
            </a:extLst>
          </p:cNvPr>
          <p:cNvSpPr/>
          <p:nvPr/>
        </p:nvSpPr>
        <p:spPr>
          <a:xfrm>
            <a:off x="357350" y="2136386"/>
            <a:ext cx="4318612" cy="199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4833D0-56CF-41E7-8793-C4F4409D4ADC}"/>
              </a:ext>
            </a:extLst>
          </p:cNvPr>
          <p:cNvSpPr/>
          <p:nvPr/>
        </p:nvSpPr>
        <p:spPr>
          <a:xfrm>
            <a:off x="4673682" y="2136386"/>
            <a:ext cx="4318613" cy="1972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07FD29-2C2C-45C6-95CC-2CB500E359F0}"/>
              </a:ext>
            </a:extLst>
          </p:cNvPr>
          <p:cNvSpPr/>
          <p:nvPr/>
        </p:nvSpPr>
        <p:spPr>
          <a:xfrm>
            <a:off x="4675962" y="121186"/>
            <a:ext cx="4318612" cy="199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48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inh thành Huế – Du lịch Huế">
            <a:extLst>
              <a:ext uri="{FF2B5EF4-FFF2-40B4-BE49-F238E27FC236}">
                <a16:creationId xmlns:a16="http://schemas.microsoft.com/office/drawing/2014/main" id="{21933FFF-53E2-4005-A494-EAFF90D52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1" y="94592"/>
            <a:ext cx="8639504" cy="412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25C299-88D6-478E-9307-F2130F39AAAB}"/>
              </a:ext>
            </a:extLst>
          </p:cNvPr>
          <p:cNvSpPr txBox="1"/>
          <p:nvPr/>
        </p:nvSpPr>
        <p:spPr>
          <a:xfrm>
            <a:off x="2753710" y="4214648"/>
            <a:ext cx="363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Kinh thành Huế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B1F95E-992A-43EA-8E58-E7D69F89AC37}"/>
              </a:ext>
            </a:extLst>
          </p:cNvPr>
          <p:cNvSpPr/>
          <p:nvPr/>
        </p:nvSpPr>
        <p:spPr>
          <a:xfrm>
            <a:off x="346841" y="88023"/>
            <a:ext cx="4318612" cy="2126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6380FE-538B-4650-B135-8E9334AC6D10}"/>
              </a:ext>
            </a:extLst>
          </p:cNvPr>
          <p:cNvSpPr/>
          <p:nvPr/>
        </p:nvSpPr>
        <p:spPr>
          <a:xfrm>
            <a:off x="4665453" y="94592"/>
            <a:ext cx="4318612" cy="2126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AA32E8-B259-42AF-A1EA-AAABE0D7BAD7}"/>
              </a:ext>
            </a:extLst>
          </p:cNvPr>
          <p:cNvSpPr/>
          <p:nvPr/>
        </p:nvSpPr>
        <p:spPr>
          <a:xfrm>
            <a:off x="354438" y="2220595"/>
            <a:ext cx="4318612" cy="199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6B0A9C-CFC7-4F02-A65A-0369A8EDE4D4}"/>
              </a:ext>
            </a:extLst>
          </p:cNvPr>
          <p:cNvSpPr/>
          <p:nvPr/>
        </p:nvSpPr>
        <p:spPr>
          <a:xfrm>
            <a:off x="4680647" y="2220594"/>
            <a:ext cx="4318612" cy="1994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20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" y="-109538"/>
            <a:ext cx="8537609" cy="547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0223" y="4398745"/>
            <a:ext cx="50628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Nhà lưu niệm Đại tướng Võ Nguyên Giáp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4" y="0"/>
            <a:ext cx="8537609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2668" y="4697128"/>
            <a:ext cx="5038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Hang Chà Lòi - </a:t>
            </a:r>
            <a:r>
              <a:rPr lang="en-US">
                <a:solidFill>
                  <a:schemeClr val="bg1"/>
                </a:solidFill>
              </a:rPr>
              <a:t>xã Ngân Thủy ( Lệ Thủy) </a:t>
            </a:r>
            <a:r>
              <a:rPr lang="vi-VN">
                <a:solidFill>
                  <a:schemeClr val="bg1"/>
                </a:solidFill>
              </a:rPr>
              <a:t>Trường Xuâ</a:t>
            </a:r>
            <a:r>
              <a:rPr lang="en-US">
                <a:solidFill>
                  <a:schemeClr val="bg1"/>
                </a:solidFill>
              </a:rPr>
              <a:t>n ( Quảng Ninh)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" y="95250"/>
            <a:ext cx="8537607" cy="48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6476" y="4061861"/>
            <a:ext cx="4649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Khe nước lạnh – Ngân Thủy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5" y="-221381"/>
            <a:ext cx="8450981" cy="498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64429" y="4398745"/>
            <a:ext cx="208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Bàu Sen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" y="-221381"/>
            <a:ext cx="8450980" cy="498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0148" y="4292693"/>
            <a:ext cx="304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Hồ chưa nước An Mã – Kim Thủy</a:t>
            </a:r>
          </a:p>
        </p:txBody>
      </p:sp>
    </p:spTree>
    <p:extLst>
      <p:ext uri="{BB962C8B-B14F-4D97-AF65-F5344CB8AC3E}">
        <p14:creationId xmlns:p14="http://schemas.microsoft.com/office/powerpoint/2010/main" val="39113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4143" y="924025"/>
            <a:ext cx="7007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Mỗi địa phương, mỗi miền quê đều có những danh lam thắng cảnh của mình. Em sống ở nơi nào thì cần hiểu về phong cảnh của nơi đó. Chúng ta rất tự hào về cảnh đẹp của quê hương.</a:t>
            </a:r>
          </a:p>
        </p:txBody>
      </p:sp>
    </p:spTree>
    <p:extLst>
      <p:ext uri="{BB962C8B-B14F-4D97-AF65-F5344CB8AC3E}">
        <p14:creationId xmlns:p14="http://schemas.microsoft.com/office/powerpoint/2010/main" val="441709306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6.xml><?xml version="1.0" encoding="utf-8"?>
<a:theme xmlns:a="http://schemas.openxmlformats.org/drawingml/2006/main" name="4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175</Words>
  <Application>Microsoft Office PowerPoint</Application>
  <PresentationFormat>On-screen Show (16:9)</PresentationFormat>
  <Paragraphs>20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Times New Roman</vt:lpstr>
      <vt:lpstr>Calibri</vt:lpstr>
      <vt:lpstr>UTM Cookies</vt:lpstr>
      <vt:lpstr>Pangolin</vt:lpstr>
      <vt:lpstr>Britannic Bold</vt:lpstr>
      <vt:lpstr>Baloo 2</vt:lpstr>
      <vt:lpstr>Century Gothic</vt:lpstr>
      <vt:lpstr>Garamond</vt:lpstr>
      <vt:lpstr>Arial</vt:lpstr>
      <vt:lpstr>UTM Androgyne</vt:lpstr>
      <vt:lpstr>English Vocabulary Workshop by Slidesgo</vt:lpstr>
      <vt:lpstr>1_English Vocabulary Workshop by Slidesgo</vt:lpstr>
      <vt:lpstr>2_English Vocabulary Workshop by Slidesgo</vt:lpstr>
      <vt:lpstr>3_English Vocabulary Workshop by Slidesgo</vt:lpstr>
      <vt:lpstr>Organic</vt:lpstr>
      <vt:lpstr>4_English Vocabulary Workshop by Slidesgo</vt:lpstr>
      <vt:lpstr>5_English Vocabulary Workshop by Slidesgo</vt:lpstr>
      <vt:lpstr>6_English Vocabulary Workshop by Slidesgo</vt:lpstr>
      <vt:lpstr>PowerPoint Presentation</vt:lpstr>
      <vt:lpstr>PowerPoint Presentation</vt:lpstr>
      <vt:lpstr>Bài 28: Cảnh đẹp quê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Hồng Đỗ</cp:lastModifiedBy>
  <cp:revision>29</cp:revision>
  <dcterms:modified xsi:type="dcterms:W3CDTF">2024-03-27T08:51:13Z</dcterms:modified>
</cp:coreProperties>
</file>