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5" r:id="rId2"/>
    <p:sldId id="348" r:id="rId3"/>
    <p:sldId id="352" r:id="rId4"/>
    <p:sldId id="346" r:id="rId5"/>
    <p:sldId id="307" r:id="rId6"/>
    <p:sldId id="336" r:id="rId7"/>
    <p:sldId id="343" r:id="rId8"/>
    <p:sldId id="349" r:id="rId9"/>
    <p:sldId id="344" r:id="rId10"/>
    <p:sldId id="328" r:id="rId11"/>
    <p:sldId id="337" r:id="rId12"/>
    <p:sldId id="350" r:id="rId13"/>
    <p:sldId id="347" r:id="rId14"/>
    <p:sldId id="351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CFB"/>
    <a:srgbClr val="FB1D12"/>
    <a:srgbClr val="FCDDCF"/>
    <a:srgbClr val="FDDD82"/>
    <a:srgbClr val="F7EE79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>
        <p:scale>
          <a:sx n="80" d="100"/>
          <a:sy n="80" d="100"/>
        </p:scale>
        <p:origin x="-1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7460-82F4-4FA8-B604-5759084CC455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19D88-EE41-4B20-AED7-088BF431E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8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00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6060B65-DC19-4CF9-9EAA-C3D1C4531AF0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8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57702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7" Type="http://schemas.openxmlformats.org/officeDocument/2006/relationships/image" Target="../media/image5.tm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openxmlformats.org/officeDocument/2006/relationships/image" Target="../media/image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7609" y="2388215"/>
            <a:ext cx="6312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000" b="1" cap="none" spc="0" dirty="0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680795" y="12045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7645" r="6236" b="8538"/>
          <a:stretch/>
        </p:blipFill>
        <p:spPr>
          <a:xfrm>
            <a:off x="415635" y="213756"/>
            <a:ext cx="2168591" cy="919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8117" y="1092536"/>
            <a:ext cx="132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Số?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17" y="1641862"/>
            <a:ext cx="9676553" cy="147658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529028"/>
              </p:ext>
            </p:extLst>
          </p:nvPr>
        </p:nvGraphicFramePr>
        <p:xfrm>
          <a:off x="1499930" y="3403581"/>
          <a:ext cx="4176213" cy="20697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03028">
                  <a:extLst>
                    <a:ext uri="{9D8B030D-6E8A-4147-A177-3AD203B41FA5}">
                      <a16:colId xmlns:a16="http://schemas.microsoft.com/office/drawing/2014/main" xmlns="" val="2151180518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xmlns="" val="1897577886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xmlns="" val="2125096184"/>
                    </a:ext>
                  </a:extLst>
                </a:gridCol>
                <a:gridCol w="760021">
                  <a:extLst>
                    <a:ext uri="{9D8B030D-6E8A-4147-A177-3AD203B41FA5}">
                      <a16:colId xmlns:a16="http://schemas.microsoft.com/office/drawing/2014/main" xmlns="" val="258312167"/>
                    </a:ext>
                  </a:extLst>
                </a:gridCol>
              </a:tblGrid>
              <a:tr h="727886"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hạng</a:t>
                      </a:r>
                      <a:endParaRPr lang="en-US" sz="36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5835459"/>
                  </a:ext>
                </a:extLst>
              </a:tr>
              <a:tr h="688769"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hạng</a:t>
                      </a:r>
                      <a:endParaRPr lang="en-US" sz="36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453623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36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626941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08044" y="4845222"/>
            <a:ext cx="67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0114" y="4132168"/>
            <a:ext cx="73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UTM Avo" panose="02040603050506020204" pitchFamily="18" charset="0"/>
              </a:rPr>
              <a:t>29</a:t>
            </a:r>
            <a:endParaRPr lang="en-US" sz="36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6384" y="3442678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UTM Avo" panose="02040603050506020204" pitchFamily="18" charset="0"/>
              </a:rPr>
              <a:t>34</a:t>
            </a:r>
            <a:endParaRPr lang="en-US" sz="36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88656"/>
              </p:ext>
            </p:extLst>
          </p:nvPr>
        </p:nvGraphicFramePr>
        <p:xfrm>
          <a:off x="6395780" y="3437546"/>
          <a:ext cx="4755150" cy="19419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0703">
                  <a:extLst>
                    <a:ext uri="{9D8B030D-6E8A-4147-A177-3AD203B41FA5}">
                      <a16:colId xmlns:a16="http://schemas.microsoft.com/office/drawing/2014/main" xmlns="" val="2151180518"/>
                    </a:ext>
                  </a:extLst>
                </a:gridCol>
                <a:gridCol w="890649">
                  <a:extLst>
                    <a:ext uri="{9D8B030D-6E8A-4147-A177-3AD203B41FA5}">
                      <a16:colId xmlns:a16="http://schemas.microsoft.com/office/drawing/2014/main" xmlns="" val="1897577886"/>
                    </a:ext>
                  </a:extLst>
                </a:gridCol>
                <a:gridCol w="878774">
                  <a:extLst>
                    <a:ext uri="{9D8B030D-6E8A-4147-A177-3AD203B41FA5}">
                      <a16:colId xmlns:a16="http://schemas.microsoft.com/office/drawing/2014/main" xmlns="" val="2125096184"/>
                    </a:ext>
                  </a:extLst>
                </a:gridCol>
                <a:gridCol w="855024">
                  <a:extLst>
                    <a:ext uri="{9D8B030D-6E8A-4147-A177-3AD203B41FA5}">
                      <a16:colId xmlns:a16="http://schemas.microsoft.com/office/drawing/2014/main" xmlns="" val="258312167"/>
                    </a:ext>
                  </a:extLst>
                </a:gridCol>
              </a:tblGrid>
              <a:tr h="659441"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bị trừ</a:t>
                      </a:r>
                      <a:endParaRPr lang="en-US" sz="36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5835459"/>
                  </a:ext>
                </a:extLst>
              </a:tr>
              <a:tr h="641268"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trừ</a:t>
                      </a:r>
                      <a:endParaRPr lang="en-US" sz="36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453623"/>
                  </a:ext>
                </a:extLst>
              </a:tr>
              <a:tr h="641267"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endParaRPr lang="en-US" sz="36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3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626941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660214" y="4758014"/>
            <a:ext cx="86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UTM Avo" panose="02040603050506020204" pitchFamily="18" charset="0"/>
              </a:rPr>
              <a:t>29</a:t>
            </a:r>
            <a:endParaRPr lang="en-US" sz="36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51038" y="4099718"/>
            <a:ext cx="9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UTM Avo" panose="02040603050506020204" pitchFamily="18" charset="0"/>
              </a:rPr>
              <a:t>47</a:t>
            </a:r>
            <a:endParaRPr lang="en-US" sz="36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55282" y="3453387"/>
            <a:ext cx="76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UTM Avo" panose="02040603050506020204" pitchFamily="18" charset="0"/>
              </a:rPr>
              <a:t>72</a:t>
            </a:r>
            <a:endParaRPr lang="en-US" sz="36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696140" y="1161756"/>
            <a:ext cx="1314485" cy="646331"/>
            <a:chOff x="4975091" y="600644"/>
            <a:chExt cx="1314485" cy="646331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00644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Số?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7645" r="6236" b="8538"/>
          <a:stretch/>
        </p:blipFill>
        <p:spPr>
          <a:xfrm>
            <a:off x="415635" y="213756"/>
            <a:ext cx="2168591" cy="91972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 t="5462" r="4834"/>
          <a:stretch/>
        </p:blipFill>
        <p:spPr>
          <a:xfrm>
            <a:off x="2339437" y="1484921"/>
            <a:ext cx="5913913" cy="241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8" y="1261844"/>
            <a:ext cx="10921547" cy="51864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2610" y="5871096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 + 7 = 15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7235" y="5853017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7 + 7 = 14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9834" y="4288974"/>
            <a:ext cx="1703175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15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63750" y="4287526"/>
            <a:ext cx="1670899" cy="6872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14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47000" y="2546132"/>
            <a:ext cx="309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17 + 16 = 33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3893" y="3650957"/>
            <a:ext cx="1770018" cy="6365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33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1268" y="2872197"/>
            <a:ext cx="309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16 + 15 = 31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82517" y="2907821"/>
            <a:ext cx="309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15 + 14 = 29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89331" y="3652406"/>
            <a:ext cx="1687125" cy="6365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31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76455" y="3652406"/>
            <a:ext cx="1645920" cy="635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29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02452" y="2910855"/>
            <a:ext cx="309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35 + 33 = 68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37065" y="2629001"/>
            <a:ext cx="309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33 + 31 = 64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52000" y="2430510"/>
            <a:ext cx="309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31 + 29 = 60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01339" y="3009830"/>
            <a:ext cx="1639629" cy="6292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68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46589" y="3021705"/>
            <a:ext cx="1786304" cy="6292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64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32893" y="3021706"/>
            <a:ext cx="1640116" cy="6292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60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67625" y="1954912"/>
            <a:ext cx="328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68 + 64 = 132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64841" y="1708551"/>
            <a:ext cx="334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64 + 60 = 124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71995" y="1023088"/>
            <a:ext cx="406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130 + 124 = 259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23894" y="2341074"/>
            <a:ext cx="1715848" cy="6687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132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39742" y="2354882"/>
            <a:ext cx="1713209" cy="6549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124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70338" y="1669419"/>
            <a:ext cx="1762555" cy="6670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UTM Avo" panose="02040603050506020204" pitchFamily="18" charset="0"/>
              </a:rPr>
              <a:t>259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696140" y="1161756"/>
            <a:ext cx="1314485" cy="646331"/>
            <a:chOff x="4975091" y="600644"/>
            <a:chExt cx="1314485" cy="646331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00644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Số?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7645" r="6236" b="8538"/>
          <a:stretch/>
        </p:blipFill>
        <p:spPr>
          <a:xfrm>
            <a:off x="415635" y="213756"/>
            <a:ext cx="2168591" cy="91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7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5" grpId="0" animBg="1"/>
      <p:bldP spid="15" grpId="0" animBg="1"/>
      <p:bldP spid="16" grpId="0"/>
      <p:bldP spid="16" grpId="1"/>
      <p:bldP spid="17" grpId="0" animBg="1"/>
      <p:bldP spid="19" grpId="0"/>
      <p:bldP spid="19" grpId="1"/>
      <p:bldP spid="20" grpId="0"/>
      <p:bldP spid="20" grpId="1"/>
      <p:bldP spid="21" grpId="0" animBg="1"/>
      <p:bldP spid="22" grpId="0" animBg="1"/>
      <p:bldP spid="23" grpId="0"/>
      <p:bldP spid="23" grpId="1"/>
      <p:bldP spid="25" grpId="0"/>
      <p:bldP spid="25" grpId="1"/>
      <p:bldP spid="26" grpId="0"/>
      <p:bldP spid="26" grpId="1"/>
      <p:bldP spid="27" grpId="0" animBg="1"/>
      <p:bldP spid="28" grpId="0" animBg="1"/>
      <p:bldP spid="29" grpId="0" animBg="1"/>
      <p:bldP spid="30" grpId="0"/>
      <p:bldP spid="30" grpId="1"/>
      <p:bldP spid="31" grpId="0"/>
      <p:bldP spid="31" grpId="1"/>
      <p:bldP spid="32" grpId="0"/>
      <p:bldP spid="32" grpId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4627" y="2245975"/>
            <a:ext cx="558425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dụng, trải nghiệm</a:t>
            </a:r>
            <a:endParaRPr lang="en-US" sz="8000" b="1" cap="none" spc="0" dirty="0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6;p36"/>
          <p:cNvSpPr/>
          <p:nvPr/>
        </p:nvSpPr>
        <p:spPr>
          <a:xfrm>
            <a:off x="7069029" y="2257900"/>
            <a:ext cx="3456119" cy="32780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62273" tIns="162273" rIns="162273" bIns="162273" anchor="ctr" anchorCtr="0">
            <a:noAutofit/>
          </a:bodyPr>
          <a:lstStyle/>
          <a:p>
            <a:endParaRPr sz="2133"/>
          </a:p>
        </p:txBody>
      </p:sp>
      <p:sp>
        <p:nvSpPr>
          <p:cNvPr id="8" name="Google Shape;418;p36"/>
          <p:cNvSpPr/>
          <p:nvPr/>
        </p:nvSpPr>
        <p:spPr>
          <a:xfrm>
            <a:off x="1295467" y="2257900"/>
            <a:ext cx="3456119" cy="3278088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62273" tIns="162273" rIns="162273" bIns="162273" anchor="ctr" anchorCtr="0">
            <a:noAutofit/>
          </a:bodyPr>
          <a:lstStyle/>
          <a:p>
            <a:endParaRPr sz="21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419;p36"/>
          <p:cNvSpPr/>
          <p:nvPr/>
        </p:nvSpPr>
        <p:spPr>
          <a:xfrm>
            <a:off x="4181553" y="529709"/>
            <a:ext cx="3456119" cy="3278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62273" tIns="162273" rIns="162273" bIns="162273" anchor="ctr" anchorCtr="0">
            <a:noAutofit/>
          </a:bodyPr>
          <a:lstStyle/>
          <a:p>
            <a:endParaRPr sz="2133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4292129" y="1641632"/>
            <a:ext cx="3234969" cy="788628"/>
          </a:xfrm>
          <a:prstGeom prst="rect">
            <a:avLst/>
          </a:prstGeom>
        </p:spPr>
        <p:txBody>
          <a:bodyPr spcFirstLastPara="1" wrap="square" lIns="162273" tIns="162273" rIns="162273" bIns="162273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5333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333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5333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439471" y="3368022"/>
            <a:ext cx="3168109" cy="728055"/>
          </a:xfrm>
          <a:prstGeom prst="rect">
            <a:avLst/>
          </a:prstGeom>
        </p:spPr>
        <p:txBody>
          <a:bodyPr spcFirstLastPara="1" wrap="square" lIns="162273" tIns="162273" rIns="162273" bIns="162273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333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333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333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333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333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7344326" y="3336922"/>
            <a:ext cx="2905525" cy="790253"/>
          </a:xfrm>
          <a:prstGeom prst="rect">
            <a:avLst/>
          </a:prstGeom>
        </p:spPr>
        <p:txBody>
          <a:bodyPr spcFirstLastPara="1" wrap="square" lIns="162273" tIns="162273" rIns="162273" bIns="162273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Chuẩn bị bài mới</a:t>
            </a:r>
          </a:p>
        </p:txBody>
      </p:sp>
    </p:spTree>
    <p:extLst>
      <p:ext uri="{BB962C8B-B14F-4D97-AF65-F5344CB8AC3E}">
        <p14:creationId xmlns:p14="http://schemas.microsoft.com/office/powerpoint/2010/main" val="12690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320" y="1125630"/>
            <a:ext cx="1019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smtClean="0"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Tìm số hạng: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a) ? + 20 = 35                    b) 14 + ? = 28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320" y="3135086"/>
            <a:ext cx="3146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? + 20 = 35</a:t>
            </a:r>
          </a:p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35 – 20 = 15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7988" y="3135085"/>
            <a:ext cx="3146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14 + ? =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28</a:t>
            </a:r>
          </a:p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28 – 14 = 14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40" y="237507"/>
            <a:ext cx="249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3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7030A0"/>
                  </a:solidFill>
                  <a:latin typeface="+mj-lt"/>
                </a:rPr>
                <a:t>1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748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VÀ BỔ SUNG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026919"/>
            <a:ext cx="9035459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u="sng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u="sng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8</a:t>
            </a:r>
            <a:endParaRPr lang="vi-VN" sz="5400" u="sng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5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320" y="436880"/>
            <a:ext cx="104398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sáu,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u="sng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4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577390" y="1168380"/>
            <a:ext cx="10482059" cy="954107"/>
            <a:chOff x="4975091" y="695644"/>
            <a:chExt cx="10482059" cy="95410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4473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a) Cân nặng của mỗi con vật được </a:t>
              </a:r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dưới đây.Viết tên các con vật </a:t>
              </a:r>
            </a:p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theo thứ tự cân nặng từ bé đến lớn.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7645" r="6236" b="8538"/>
          <a:stretch/>
        </p:blipFill>
        <p:spPr>
          <a:xfrm>
            <a:off x="415635" y="213756"/>
            <a:ext cx="2168591" cy="91972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0" y="2058466"/>
            <a:ext cx="3108960" cy="232633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" b="4565"/>
          <a:stretch/>
        </p:blipFill>
        <p:spPr>
          <a:xfrm>
            <a:off x="3655165" y="2087611"/>
            <a:ext cx="3383280" cy="20668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32" y="1648354"/>
            <a:ext cx="3153215" cy="2095792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86" y="3886650"/>
            <a:ext cx="3017520" cy="254107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74765" y="3974258"/>
            <a:ext cx="911586" cy="410539"/>
          </a:xfrm>
          <a:prstGeom prst="ellipse">
            <a:avLst/>
          </a:prstGeom>
          <a:noFill/>
          <a:ln>
            <a:solidFill>
              <a:srgbClr val="EE4C4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72405" y="3757722"/>
            <a:ext cx="919791" cy="433072"/>
          </a:xfrm>
          <a:prstGeom prst="ellipse">
            <a:avLst/>
          </a:prstGeom>
          <a:noFill/>
          <a:ln>
            <a:solidFill>
              <a:srgbClr val="EE4C4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76009" y="3333607"/>
            <a:ext cx="888625" cy="410539"/>
          </a:xfrm>
          <a:prstGeom prst="ellipse">
            <a:avLst/>
          </a:prstGeom>
          <a:noFill/>
          <a:ln>
            <a:solidFill>
              <a:srgbClr val="EE4C4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280229" y="6011831"/>
            <a:ext cx="885049" cy="410539"/>
          </a:xfrm>
          <a:prstGeom prst="ellipse">
            <a:avLst/>
          </a:prstGeom>
          <a:noFill/>
          <a:ln>
            <a:solidFill>
              <a:srgbClr val="EE4C4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14712" y="4509996"/>
            <a:ext cx="962526" cy="7009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UTM Avo" panose="02040603050506020204" pitchFamily="18" charset="0"/>
              </a:rPr>
              <a:t>86</a:t>
            </a:r>
            <a:endParaRPr lang="en-US" sz="3200">
              <a:latin typeface="UTM Avo" panose="020406030505060202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60420" y="4876454"/>
            <a:ext cx="342900" cy="5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29050" y="4531379"/>
            <a:ext cx="962526" cy="7009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UTM Avo" panose="02040603050506020204" pitchFamily="18" charset="0"/>
              </a:rPr>
              <a:t>155</a:t>
            </a:r>
            <a:endParaRPr lang="en-US" sz="3200">
              <a:latin typeface="UTM Avo" panose="020406030505060202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291576" y="4897837"/>
            <a:ext cx="342900" cy="5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634476" y="4553193"/>
            <a:ext cx="962526" cy="7009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UTM Avo" panose="02040603050506020204" pitchFamily="18" charset="0"/>
              </a:rPr>
              <a:t>167</a:t>
            </a:r>
            <a:endParaRPr lang="en-US" sz="3200">
              <a:latin typeface="UTM Avo" panose="020406030505060202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643278" y="4903645"/>
            <a:ext cx="429127" cy="5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72405" y="4558569"/>
            <a:ext cx="962526" cy="7009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UTM Avo" panose="02040603050506020204" pitchFamily="18" charset="0"/>
              </a:rPr>
              <a:t>250</a:t>
            </a:r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2238" y="5368264"/>
            <a:ext cx="931559" cy="9635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740894" y="5855963"/>
            <a:ext cx="843332" cy="73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70569" y="5347730"/>
            <a:ext cx="1115782" cy="9635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Sư tử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715375" y="5842764"/>
            <a:ext cx="690764" cy="20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406138" y="5369182"/>
            <a:ext cx="771503" cy="9635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195474" y="5886597"/>
            <a:ext cx="7163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911862" y="5400282"/>
            <a:ext cx="2202024" cy="956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Gấu trắng Bắc Cực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6" grpId="0" animBg="1"/>
      <p:bldP spid="27" grpId="0" animBg="1"/>
      <p:bldP spid="29" grpId="0" animBg="1"/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708015" y="1181325"/>
            <a:ext cx="10396330" cy="954107"/>
            <a:chOff x="4975091" y="695644"/>
            <a:chExt cx="10396330" cy="95410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995900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Viết các số 356,432,728,669 thành tổng các trăm, chục và đơn vị </a:t>
              </a:r>
            </a:p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(theo mẫu).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r="2647" b="10575"/>
          <a:stretch/>
        </p:blipFill>
        <p:spPr>
          <a:xfrm>
            <a:off x="3158852" y="1834280"/>
            <a:ext cx="4308748" cy="80658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7645" r="6236" b="8538"/>
          <a:stretch/>
        </p:blipFill>
        <p:spPr>
          <a:xfrm>
            <a:off x="415635" y="213756"/>
            <a:ext cx="2168591" cy="919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0905" y="2768070"/>
            <a:ext cx="5422232" cy="7650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4000">
                <a:solidFill>
                  <a:schemeClr val="tx1"/>
                </a:solidFill>
                <a:latin typeface="UTM Avo" panose="02040603050506020204" pitchFamily="18" charset="0"/>
              </a:rPr>
              <a:t>432 </a:t>
            </a:r>
            <a:r>
              <a:rPr lang="nl-NL" sz="4000" smtClean="0">
                <a:solidFill>
                  <a:schemeClr val="tx1"/>
                </a:solidFill>
                <a:latin typeface="UTM Avo" panose="02040603050506020204" pitchFamily="18" charset="0"/>
              </a:rPr>
              <a:t>= </a:t>
            </a:r>
            <a:endParaRPr lang="en-US" sz="40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4696" y="2796663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>
                <a:latin typeface="UTM Avo" panose="02040603050506020204" pitchFamily="18" charset="0"/>
              </a:rPr>
              <a:t>400 + 30 + </a:t>
            </a:r>
            <a:r>
              <a:rPr lang="nl-NL" sz="4000" smtClean="0">
                <a:latin typeface="UTM Avo" panose="02040603050506020204" pitchFamily="18" charset="0"/>
              </a:rPr>
              <a:t>2</a:t>
            </a:r>
            <a:endParaRPr lang="en-US" sz="4000"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0905" y="4106259"/>
            <a:ext cx="5422232" cy="7650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4000">
                <a:solidFill>
                  <a:schemeClr val="tx1"/>
                </a:solidFill>
                <a:latin typeface="UTM Avo" panose="02040603050506020204" pitchFamily="18" charset="0"/>
              </a:rPr>
              <a:t>728 </a:t>
            </a:r>
            <a:r>
              <a:rPr lang="nl-NL" sz="4000" smtClean="0">
                <a:solidFill>
                  <a:schemeClr val="tx1"/>
                </a:solidFill>
                <a:latin typeface="UTM Avo" panose="02040603050506020204" pitchFamily="18" charset="0"/>
              </a:rPr>
              <a:t>=</a:t>
            </a:r>
            <a:endParaRPr lang="en-US" sz="40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7916" y="4134852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>
                <a:latin typeface="UTM Avo" panose="02040603050506020204" pitchFamily="18" charset="0"/>
              </a:rPr>
              <a:t>700 + 20 + 8</a:t>
            </a:r>
            <a:endParaRPr lang="en-US" sz="4000"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0905" y="5396789"/>
            <a:ext cx="5422232" cy="7650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4000">
                <a:solidFill>
                  <a:schemeClr val="tx1"/>
                </a:solidFill>
                <a:latin typeface="UTM Avo" panose="02040603050506020204" pitchFamily="18" charset="0"/>
              </a:rPr>
              <a:t>669 </a:t>
            </a:r>
            <a:r>
              <a:rPr lang="nl-NL" sz="4000" smtClean="0">
                <a:solidFill>
                  <a:schemeClr val="tx1"/>
                </a:solidFill>
                <a:latin typeface="UTM Avo" panose="02040603050506020204" pitchFamily="18" charset="0"/>
              </a:rPr>
              <a:t>=</a:t>
            </a:r>
            <a:endParaRPr lang="en-US" sz="40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7916" y="5427570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>
                <a:latin typeface="UTM Avo" panose="02040603050506020204" pitchFamily="18" charset="0"/>
              </a:rPr>
              <a:t>600 + 60 + 9</a:t>
            </a:r>
            <a:endParaRPr lang="en-US" sz="400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1216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380006" y="1056414"/>
            <a:ext cx="80991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 Đặt tính rồi tính:</a:t>
            </a:r>
            <a:endParaRPr lang="vi-VN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39" y="1653736"/>
            <a:ext cx="9283386" cy="227699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7645" r="6236" b="8538"/>
          <a:stretch/>
        </p:blipFill>
        <p:spPr>
          <a:xfrm>
            <a:off x="415635" y="213756"/>
            <a:ext cx="2168591" cy="919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92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7500" y="1527325"/>
            <a:ext cx="2737405" cy="54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anose="02040603050506020204" pitchFamily="18" charset="0"/>
              </a:rPr>
              <a:t>64 + 73</a:t>
            </a:r>
            <a:endParaRPr lang="en-US" sz="32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25" y="1501800"/>
            <a:ext cx="85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UTM Avo" panose="02040603050506020204" pitchFamily="18" charset="0"/>
              </a:rPr>
              <a:t>a) </a:t>
            </a:r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98110" y="1519305"/>
            <a:ext cx="2737405" cy="54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anose="02040603050506020204" pitchFamily="18" charset="0"/>
              </a:rPr>
              <a:t>326 + 58</a:t>
            </a:r>
            <a:endParaRPr lang="en-US" sz="32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78720" y="1534874"/>
            <a:ext cx="2737405" cy="54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anose="02040603050506020204" pitchFamily="18" charset="0"/>
              </a:rPr>
              <a:t>132 + 597</a:t>
            </a:r>
            <a:endParaRPr lang="en-US" sz="32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414153" y="1987082"/>
            <a:ext cx="1863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64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413478" y="2505851"/>
            <a:ext cx="1674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73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604169" y="3034206"/>
            <a:ext cx="2907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394035" y="3020696"/>
            <a:ext cx="360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039495" y="3034206"/>
            <a:ext cx="552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2025058" y="3028871"/>
            <a:ext cx="126733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31" name="Text Box 53"/>
          <p:cNvSpPr txBox="1">
            <a:spLocks noChangeArrowheads="1"/>
          </p:cNvSpPr>
          <p:nvPr/>
        </p:nvSpPr>
        <p:spPr bwMode="auto">
          <a:xfrm>
            <a:off x="1969129" y="2242627"/>
            <a:ext cx="3727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5454475" y="1973182"/>
            <a:ext cx="1863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326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680728" y="2476422"/>
            <a:ext cx="1674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58</a:t>
            </a:r>
            <a:r>
              <a:rPr lang="en-US" altLang="en-US" sz="3600" smtClean="0">
                <a:solidFill>
                  <a:srgbClr val="0000FF"/>
                </a:solidFill>
              </a:rPr>
              <a:t> 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902693" y="3037517"/>
            <a:ext cx="360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5417963" y="3028872"/>
            <a:ext cx="596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5670947" y="3034205"/>
            <a:ext cx="552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Line 29"/>
          <p:cNvSpPr>
            <a:spLocks noChangeShapeType="1"/>
          </p:cNvSpPr>
          <p:nvPr/>
        </p:nvSpPr>
        <p:spPr bwMode="auto">
          <a:xfrm>
            <a:off x="5417964" y="3028871"/>
            <a:ext cx="988650" cy="86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5189363" y="2433559"/>
            <a:ext cx="3727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852391" y="1973182"/>
            <a:ext cx="1863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132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982149" y="2525632"/>
            <a:ext cx="1674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597</a:t>
            </a:r>
            <a:r>
              <a:rPr lang="en-US" altLang="en-US" sz="3600" smtClean="0">
                <a:solidFill>
                  <a:srgbClr val="0000FF"/>
                </a:solidFill>
              </a:rPr>
              <a:t> 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9428945" y="3037517"/>
            <a:ext cx="360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8960257" y="3028872"/>
            <a:ext cx="596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9084976" y="3034571"/>
            <a:ext cx="552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auto">
          <a:xfrm>
            <a:off x="8815879" y="3111996"/>
            <a:ext cx="126733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8587279" y="2433559"/>
            <a:ext cx="3727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462319" y="4143930"/>
            <a:ext cx="2737405" cy="54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anose="02040603050506020204" pitchFamily="18" charset="0"/>
              </a:rPr>
              <a:t>157 – 85 </a:t>
            </a:r>
            <a:endParaRPr lang="en-US" sz="32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956" y="4015183"/>
            <a:ext cx="85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Avo" panose="02040603050506020204" pitchFamily="18" charset="0"/>
              </a:rPr>
              <a:t>b</a:t>
            </a:r>
            <a:r>
              <a:rPr lang="en-US" sz="3200" smtClean="0">
                <a:latin typeface="UTM Avo" panose="02040603050506020204" pitchFamily="18" charset="0"/>
              </a:rPr>
              <a:t>) </a:t>
            </a:r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742929" y="4135910"/>
            <a:ext cx="2737405" cy="54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anose="02040603050506020204" pitchFamily="18" charset="0"/>
              </a:rPr>
              <a:t>965 – 549 </a:t>
            </a:r>
            <a:endParaRPr lang="en-US" sz="32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023539" y="4151479"/>
            <a:ext cx="2737405" cy="54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anose="02040603050506020204" pitchFamily="18" charset="0"/>
              </a:rPr>
              <a:t>828 – 786 </a:t>
            </a:r>
            <a:endParaRPr lang="en-US" sz="32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2526144" y="4724175"/>
            <a:ext cx="1863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157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" name="Text Box 19"/>
          <p:cNvSpPr txBox="1">
            <a:spLocks noChangeArrowheads="1"/>
          </p:cNvSpPr>
          <p:nvPr/>
        </p:nvSpPr>
        <p:spPr bwMode="auto">
          <a:xfrm>
            <a:off x="2525469" y="5242944"/>
            <a:ext cx="1674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85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96" name="Text Box 24"/>
          <p:cNvSpPr txBox="1">
            <a:spLocks noChangeArrowheads="1"/>
          </p:cNvSpPr>
          <p:nvPr/>
        </p:nvSpPr>
        <p:spPr bwMode="auto">
          <a:xfrm>
            <a:off x="2985025" y="5738032"/>
            <a:ext cx="2907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7" name="Text Box 26"/>
          <p:cNvSpPr txBox="1">
            <a:spLocks noChangeArrowheads="1"/>
          </p:cNvSpPr>
          <p:nvPr/>
        </p:nvSpPr>
        <p:spPr bwMode="auto">
          <a:xfrm>
            <a:off x="2774891" y="5724522"/>
            <a:ext cx="360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99" name="Line 29"/>
          <p:cNvSpPr>
            <a:spLocks noChangeShapeType="1"/>
          </p:cNvSpPr>
          <p:nvPr/>
        </p:nvSpPr>
        <p:spPr bwMode="auto">
          <a:xfrm>
            <a:off x="2413478" y="5803714"/>
            <a:ext cx="126733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100" name="Text Box 53"/>
          <p:cNvSpPr txBox="1">
            <a:spLocks noChangeArrowheads="1"/>
          </p:cNvSpPr>
          <p:nvPr/>
        </p:nvSpPr>
        <p:spPr bwMode="auto">
          <a:xfrm>
            <a:off x="2081120" y="4979720"/>
            <a:ext cx="3727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101" name="Text Box 18"/>
          <p:cNvSpPr txBox="1">
            <a:spLocks noChangeArrowheads="1"/>
          </p:cNvSpPr>
          <p:nvPr/>
        </p:nvSpPr>
        <p:spPr bwMode="auto">
          <a:xfrm>
            <a:off x="5566466" y="4710275"/>
            <a:ext cx="1863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965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" name="Text Box 19"/>
          <p:cNvSpPr txBox="1">
            <a:spLocks noChangeArrowheads="1"/>
          </p:cNvSpPr>
          <p:nvPr/>
        </p:nvSpPr>
        <p:spPr bwMode="auto">
          <a:xfrm>
            <a:off x="5569486" y="5170652"/>
            <a:ext cx="1674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549</a:t>
            </a:r>
            <a:r>
              <a:rPr lang="en-US" altLang="en-US" sz="3600" smtClean="0">
                <a:solidFill>
                  <a:srgbClr val="0000FF"/>
                </a:solidFill>
              </a:rPr>
              <a:t> 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103" name="Text Box 26"/>
          <p:cNvSpPr txBox="1">
            <a:spLocks noChangeArrowheads="1"/>
          </p:cNvSpPr>
          <p:nvPr/>
        </p:nvSpPr>
        <p:spPr bwMode="auto">
          <a:xfrm>
            <a:off x="6014684" y="5774610"/>
            <a:ext cx="360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" name="Text Box 27"/>
          <p:cNvSpPr txBox="1">
            <a:spLocks noChangeArrowheads="1"/>
          </p:cNvSpPr>
          <p:nvPr/>
        </p:nvSpPr>
        <p:spPr bwMode="auto">
          <a:xfrm>
            <a:off x="5529954" y="5765965"/>
            <a:ext cx="596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5" name="Text Box 28"/>
          <p:cNvSpPr txBox="1">
            <a:spLocks noChangeArrowheads="1"/>
          </p:cNvSpPr>
          <p:nvPr/>
        </p:nvSpPr>
        <p:spPr bwMode="auto">
          <a:xfrm>
            <a:off x="5803217" y="5781601"/>
            <a:ext cx="552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" name="Line 29"/>
          <p:cNvSpPr>
            <a:spLocks noChangeShapeType="1"/>
          </p:cNvSpPr>
          <p:nvPr/>
        </p:nvSpPr>
        <p:spPr bwMode="auto">
          <a:xfrm>
            <a:off x="5529954" y="5765963"/>
            <a:ext cx="968379" cy="15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107" name="Text Box 53"/>
          <p:cNvSpPr txBox="1">
            <a:spLocks noChangeArrowheads="1"/>
          </p:cNvSpPr>
          <p:nvPr/>
        </p:nvSpPr>
        <p:spPr bwMode="auto">
          <a:xfrm>
            <a:off x="5286201" y="4979719"/>
            <a:ext cx="3727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108" name="Text Box 18"/>
          <p:cNvSpPr txBox="1">
            <a:spLocks noChangeArrowheads="1"/>
          </p:cNvSpPr>
          <p:nvPr/>
        </p:nvSpPr>
        <p:spPr bwMode="auto">
          <a:xfrm>
            <a:off x="8964382" y="4710275"/>
            <a:ext cx="1863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828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" name="Text Box 19"/>
          <p:cNvSpPr txBox="1">
            <a:spLocks noChangeArrowheads="1"/>
          </p:cNvSpPr>
          <p:nvPr/>
        </p:nvSpPr>
        <p:spPr bwMode="auto">
          <a:xfrm>
            <a:off x="9094799" y="5198208"/>
            <a:ext cx="1674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786</a:t>
            </a:r>
            <a:r>
              <a:rPr lang="en-US" altLang="en-US" sz="3600" smtClean="0">
                <a:solidFill>
                  <a:srgbClr val="0000FF"/>
                </a:solidFill>
              </a:rPr>
              <a:t> 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110" name="Text Box 26"/>
          <p:cNvSpPr txBox="1">
            <a:spLocks noChangeArrowheads="1"/>
          </p:cNvSpPr>
          <p:nvPr/>
        </p:nvSpPr>
        <p:spPr bwMode="auto">
          <a:xfrm>
            <a:off x="9540936" y="5774610"/>
            <a:ext cx="360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2" name="Text Box 28"/>
          <p:cNvSpPr txBox="1">
            <a:spLocks noChangeArrowheads="1"/>
          </p:cNvSpPr>
          <p:nvPr/>
        </p:nvSpPr>
        <p:spPr bwMode="auto">
          <a:xfrm>
            <a:off x="9196967" y="5771664"/>
            <a:ext cx="552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4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" name="Line 29"/>
          <p:cNvSpPr>
            <a:spLocks noChangeShapeType="1"/>
          </p:cNvSpPr>
          <p:nvPr/>
        </p:nvSpPr>
        <p:spPr bwMode="auto">
          <a:xfrm flipV="1">
            <a:off x="9094799" y="5765963"/>
            <a:ext cx="1100410" cy="15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114" name="Text Box 53"/>
          <p:cNvSpPr txBox="1">
            <a:spLocks noChangeArrowheads="1"/>
          </p:cNvSpPr>
          <p:nvPr/>
        </p:nvSpPr>
        <p:spPr bwMode="auto">
          <a:xfrm>
            <a:off x="8691918" y="5000855"/>
            <a:ext cx="3727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-</a:t>
            </a:r>
          </a:p>
        </p:txBody>
      </p:sp>
      <p:pic>
        <p:nvPicPr>
          <p:cNvPr id="52" name="Picture 5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7645" r="6236" b="8538"/>
          <a:stretch/>
        </p:blipFill>
        <p:spPr>
          <a:xfrm>
            <a:off x="415625" y="225625"/>
            <a:ext cx="2168591" cy="91972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=""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517222" y="10361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888613" y="915833"/>
            <a:ext cx="80991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 Đặt tính rồi tính:</a:t>
            </a:r>
            <a:endParaRPr lang="vi-VN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7" grpId="0" animBg="1"/>
      <p:bldP spid="18" grpId="0" animBg="1"/>
      <p:bldP spid="15" grpId="0"/>
      <p:bldP spid="16" grpId="0"/>
      <p:bldP spid="26" grpId="0"/>
      <p:bldP spid="27" grpId="0"/>
      <p:bldP spid="29" grpId="0"/>
      <p:bldP spid="30" grpId="0" animBg="1"/>
      <p:bldP spid="31" grpId="0"/>
      <p:bldP spid="41" grpId="0"/>
      <p:bldP spid="42" grpId="0"/>
      <p:bldP spid="45" grpId="0"/>
      <p:bldP spid="46" grpId="0"/>
      <p:bldP spid="47" grpId="0"/>
      <p:bldP spid="48" grpId="0" animBg="1"/>
      <p:bldP spid="49" grpId="0"/>
      <p:bldP spid="50" grpId="0"/>
      <p:bldP spid="51" grpId="0"/>
      <p:bldP spid="54" grpId="0"/>
      <p:bldP spid="55" grpId="0"/>
      <p:bldP spid="56" grpId="0"/>
      <p:bldP spid="57" grpId="0" animBg="1"/>
      <p:bldP spid="58" grpId="0"/>
      <p:bldP spid="90" grpId="0" animBg="1"/>
      <p:bldP spid="91" grpId="0"/>
      <p:bldP spid="92" grpId="0" animBg="1"/>
      <p:bldP spid="93" grpId="0" animBg="1"/>
      <p:bldP spid="94" grpId="0"/>
      <p:bldP spid="95" grpId="0"/>
      <p:bldP spid="96" grpId="0"/>
      <p:bldP spid="97" grpId="0"/>
      <p:bldP spid="99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 animBg="1"/>
      <p:bldP spid="107" grpId="0"/>
      <p:bldP spid="108" grpId="0"/>
      <p:bldP spid="109" grpId="0"/>
      <p:bldP spid="110" grpId="0"/>
      <p:bldP spid="112" grpId="0"/>
      <p:bldP spid="113" grpId="0" animBg="1"/>
      <p:bldP spid="1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645574" y="12620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7645" r="6236" b="8538"/>
          <a:stretch/>
        </p:blipFill>
        <p:spPr>
          <a:xfrm>
            <a:off x="415635" y="213756"/>
            <a:ext cx="2168591" cy="9197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2896" y="1142051"/>
            <a:ext cx="102580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nl-NL" sz="3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Quang Trung có 563 học sinh, T</a:t>
            </a:r>
            <a:r>
              <a:rPr lang="nl-NL" sz="3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rường Tiểu học </a:t>
            </a:r>
            <a:r>
              <a:rPr lang="nl-NL" sz="3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 Lợi có nhiều hơn T</a:t>
            </a:r>
            <a:r>
              <a:rPr lang="nl-NL" sz="3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rường Tiểu học </a:t>
            </a:r>
            <a:r>
              <a:rPr lang="nl-NL" sz="3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Quang Trung 29 học </a:t>
            </a:r>
            <a:r>
              <a:rPr lang="nl-NL" sz="3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sinh.</a:t>
            </a:r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nl-NL" sz="3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3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rường Tiểu học </a:t>
            </a:r>
            <a:r>
              <a:rPr lang="nl-NL" sz="3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 </a:t>
            </a:r>
            <a:r>
              <a:rPr lang="nl-NL" sz="3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 có bao nhiêu học sinh?</a:t>
            </a:r>
            <a:endParaRPr lang="en-US" sz="3200" b="1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8140" y="3192307"/>
            <a:ext cx="10782796" cy="3138878"/>
            <a:chOff x="0" y="0"/>
            <a:chExt cx="12493058" cy="5110958"/>
          </a:xfrm>
        </p:grpSpPr>
        <p:sp>
          <p:nvSpPr>
            <p:cNvPr id="11" name="Freeform 10"/>
            <p:cNvSpPr/>
            <p:nvPr/>
          </p:nvSpPr>
          <p:spPr>
            <a:xfrm>
              <a:off x="31750" y="31750"/>
              <a:ext cx="12429558" cy="5047458"/>
            </a:xfrm>
            <a:custGeom>
              <a:avLst/>
              <a:gdLst/>
              <a:ahLst/>
              <a:cxnLst/>
              <a:rect l="l" t="t" r="r" b="b"/>
              <a:pathLst>
                <a:path w="12429558" h="5047458">
                  <a:moveTo>
                    <a:pt x="12336848" y="5047458"/>
                  </a:moveTo>
                  <a:lnTo>
                    <a:pt x="92710" y="5047458"/>
                  </a:lnTo>
                  <a:cubicBezTo>
                    <a:pt x="41910" y="5047458"/>
                    <a:pt x="0" y="5005548"/>
                    <a:pt x="0" y="49547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335578" y="0"/>
                  </a:lnTo>
                  <a:cubicBezTo>
                    <a:pt x="12386378" y="0"/>
                    <a:pt x="12428288" y="41910"/>
                    <a:pt x="12428288" y="92710"/>
                  </a:cubicBezTo>
                  <a:lnTo>
                    <a:pt x="12428288" y="4953478"/>
                  </a:lnTo>
                  <a:cubicBezTo>
                    <a:pt x="12429558" y="5005548"/>
                    <a:pt x="12387648" y="5047458"/>
                    <a:pt x="12336848" y="5047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0" y="0"/>
              <a:ext cx="12493058" cy="5110958"/>
            </a:xfrm>
            <a:custGeom>
              <a:avLst/>
              <a:gdLst/>
              <a:ahLst/>
              <a:cxnLst/>
              <a:rect l="l" t="t" r="r" b="b"/>
              <a:pathLst>
                <a:path w="12493058" h="5110958">
                  <a:moveTo>
                    <a:pt x="12368598" y="59690"/>
                  </a:moveTo>
                  <a:cubicBezTo>
                    <a:pt x="12404158" y="59690"/>
                    <a:pt x="12433368" y="88900"/>
                    <a:pt x="12433368" y="124460"/>
                  </a:cubicBezTo>
                  <a:lnTo>
                    <a:pt x="12433368" y="4986498"/>
                  </a:lnTo>
                  <a:cubicBezTo>
                    <a:pt x="12433368" y="5022058"/>
                    <a:pt x="12404158" y="5051268"/>
                    <a:pt x="12368598" y="5051268"/>
                  </a:cubicBezTo>
                  <a:lnTo>
                    <a:pt x="124460" y="5051268"/>
                  </a:lnTo>
                  <a:cubicBezTo>
                    <a:pt x="88900" y="5051268"/>
                    <a:pt x="59690" y="5022058"/>
                    <a:pt x="59690" y="49864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68598" y="59690"/>
                  </a:lnTo>
                  <a:moveTo>
                    <a:pt x="1236859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86498"/>
                  </a:lnTo>
                  <a:cubicBezTo>
                    <a:pt x="0" y="5055078"/>
                    <a:pt x="55880" y="5110958"/>
                    <a:pt x="124460" y="5110958"/>
                  </a:cubicBezTo>
                  <a:lnTo>
                    <a:pt x="12368598" y="5110958"/>
                  </a:lnTo>
                  <a:cubicBezTo>
                    <a:pt x="12437178" y="5110958"/>
                    <a:pt x="12493058" y="5055078"/>
                    <a:pt x="12493058" y="4986498"/>
                  </a:cubicBezTo>
                  <a:lnTo>
                    <a:pt x="12493058" y="124460"/>
                  </a:lnTo>
                  <a:cubicBezTo>
                    <a:pt x="12493058" y="55880"/>
                    <a:pt x="12437178" y="0"/>
                    <a:pt x="12368598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36195" y="3109182"/>
            <a:ext cx="2456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smtClean="0">
                <a:latin typeface="Times New Roman" pitchFamily="18" charset="0"/>
                <a:cs typeface="Times New Roman" pitchFamily="18" charset="0"/>
              </a:rPr>
              <a:t>Bài giải:</a:t>
            </a:r>
            <a:endParaRPr lang="en-US" sz="4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7721" y="3719430"/>
            <a:ext cx="1059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Trường Tiểu học Lê Lợi có số học sinh là: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279" y="4423060"/>
            <a:ext cx="6884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563 + 29 = 592 (học sinh)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2828" y="5104278"/>
            <a:ext cx="6038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smtClean="0">
                <a:latin typeface="Times New Roman" pitchFamily="18" charset="0"/>
                <a:cs typeface="Times New Roman" pitchFamily="18" charset="0"/>
              </a:rPr>
              <a:t>Đáp số: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592 học sinh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79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423</Words>
  <Application>Microsoft Office PowerPoint</Application>
  <PresentationFormat>Custom</PresentationFormat>
  <Paragraphs>144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Speed</cp:lastModifiedBy>
  <cp:revision>394</cp:revision>
  <dcterms:created xsi:type="dcterms:W3CDTF">2021-06-02T01:34:28Z</dcterms:created>
  <dcterms:modified xsi:type="dcterms:W3CDTF">2022-09-23T01:07:21Z</dcterms:modified>
</cp:coreProperties>
</file>