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256" r:id="rId3"/>
    <p:sldId id="284" r:id="rId4"/>
    <p:sldId id="285" r:id="rId5"/>
    <p:sldId id="286" r:id="rId6"/>
    <p:sldId id="291" r:id="rId7"/>
    <p:sldId id="292" r:id="rId8"/>
    <p:sldId id="262" r:id="rId9"/>
    <p:sldId id="258" r:id="rId10"/>
    <p:sldId id="294" r:id="rId11"/>
    <p:sldId id="295" r:id="rId12"/>
    <p:sldId id="296" r:id="rId13"/>
    <p:sldId id="265" r:id="rId14"/>
    <p:sldId id="298" r:id="rId15"/>
    <p:sldId id="299" r:id="rId16"/>
    <p:sldId id="300" r:id="rId17"/>
    <p:sldId id="261" r:id="rId18"/>
    <p:sldId id="264" r:id="rId19"/>
    <p:sldId id="266" r:id="rId20"/>
    <p:sldId id="267" r:id="rId21"/>
  </p:sldIdLst>
  <p:sldSz cx="18288000" cy="10287000"/>
  <p:notesSz cx="6858000" cy="9144000"/>
  <p:embeddedFontLst>
    <p:embeddedFont>
      <p:font typeface="Baloo" panose="020B060402020202020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42D05-38A7-4764-8A5B-479D7C4C72B4}"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01FD3-DFF1-4430-A46A-D3E877F457FF}" type="slidenum">
              <a:rPr lang="en-US" smtClean="0"/>
              <a:t>‹#›</a:t>
            </a:fld>
            <a:endParaRPr lang="en-US"/>
          </a:p>
        </p:txBody>
      </p:sp>
    </p:spTree>
    <p:extLst>
      <p:ext uri="{BB962C8B-B14F-4D97-AF65-F5344CB8AC3E}">
        <p14:creationId xmlns:p14="http://schemas.microsoft.com/office/powerpoint/2010/main" val="32819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01FD3-DFF1-4430-A46A-D3E877F457FF}" type="slidenum">
              <a:rPr lang="en-US" smtClean="0"/>
              <a:t>2</a:t>
            </a:fld>
            <a:endParaRPr lang="en-US"/>
          </a:p>
        </p:txBody>
      </p:sp>
    </p:spTree>
    <p:extLst>
      <p:ext uri="{BB962C8B-B14F-4D97-AF65-F5344CB8AC3E}">
        <p14:creationId xmlns:p14="http://schemas.microsoft.com/office/powerpoint/2010/main" val="396429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01FD3-DFF1-4430-A46A-D3E877F457FF}" type="slidenum">
              <a:rPr lang="en-US" smtClean="0"/>
              <a:t>11</a:t>
            </a:fld>
            <a:endParaRPr lang="en-US"/>
          </a:p>
        </p:txBody>
      </p:sp>
    </p:spTree>
    <p:extLst>
      <p:ext uri="{BB962C8B-B14F-4D97-AF65-F5344CB8AC3E}">
        <p14:creationId xmlns:p14="http://schemas.microsoft.com/office/powerpoint/2010/main" val="361918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5970-6B69-4FDD-8570-D45455331A4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32984EAF-C678-4115-993C-9028A97F732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C4345C74-7AF3-4CA8-976F-E110CC5A071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24D5974-E81B-4FCB-BAC7-E1AEC1D7EE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CBBEA6A-71F0-4073-A897-3CDF9E475A1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118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4CD5-FBBE-4A6B-8D63-D5A24AA066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6F9BC-EF80-4A29-B7DF-F27E458CB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C1AD2-CD60-4AA2-8AA7-1D880969A4B2}"/>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D7D410-F8E0-479C-8DBE-041BA7197C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38E3D09-431F-404C-AF84-EA178E8FF8D6}"/>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87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04AD-419F-4501-B616-B56013997C47}"/>
              </a:ext>
            </a:extLst>
          </p:cNvPr>
          <p:cNvSpPr>
            <a:spLocks noGrp="1"/>
          </p:cNvSpPr>
          <p:nvPr>
            <p:ph type="title"/>
          </p:nvPr>
        </p:nvSpPr>
        <p:spPr>
          <a:xfrm>
            <a:off x="1247774"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3FBCF6-78FC-47B1-A873-AA73FACF424B}"/>
              </a:ext>
            </a:extLst>
          </p:cNvPr>
          <p:cNvSpPr>
            <a:spLocks noGrp="1"/>
          </p:cNvSpPr>
          <p:nvPr>
            <p:ph type="body" idx="1"/>
          </p:nvPr>
        </p:nvSpPr>
        <p:spPr>
          <a:xfrm>
            <a:off x="1247774" y="6884197"/>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AE637-26D1-45C1-84A3-F3CCC43A373A}"/>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C823D-592D-4406-9066-690F6F3442C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68B85E-F3A4-4D2C-971C-1B46C398E01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93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B3F9-1A37-43E0-9AE4-00B5E4389C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55933-CB36-4B2A-AFCA-B36E743185A8}"/>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F35279-1F3F-4713-91E1-2EE19C361CC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FD7854-050B-4E97-9718-3FC152889C6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D93ACA3-70BA-4F08-B78A-08E6ADB5E7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5EE5965-4DFC-46A6-9915-CFDABBB094CA}"/>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8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BA01-640E-454E-8E40-EB5C67FBC192}"/>
              </a:ext>
            </a:extLst>
          </p:cNvPr>
          <p:cNvSpPr>
            <a:spLocks noGrp="1"/>
          </p:cNvSpPr>
          <p:nvPr>
            <p:ph type="title"/>
          </p:nvPr>
        </p:nvSpPr>
        <p:spPr>
          <a:xfrm>
            <a:off x="1259682" y="547690"/>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60700-5EEB-48B8-BF0A-A0EAE45315A8}"/>
              </a:ext>
            </a:extLst>
          </p:cNvPr>
          <p:cNvSpPr>
            <a:spLocks noGrp="1"/>
          </p:cNvSpPr>
          <p:nvPr>
            <p:ph type="body" idx="1"/>
          </p:nvPr>
        </p:nvSpPr>
        <p:spPr>
          <a:xfrm>
            <a:off x="1259684" y="2521745"/>
            <a:ext cx="7736680"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1BBE6-B0C0-4319-80D8-E869CCDB9E1F}"/>
              </a:ext>
            </a:extLst>
          </p:cNvPr>
          <p:cNvSpPr>
            <a:spLocks noGrp="1"/>
          </p:cNvSpPr>
          <p:nvPr>
            <p:ph sz="half" idx="2"/>
          </p:nvPr>
        </p:nvSpPr>
        <p:spPr>
          <a:xfrm>
            <a:off x="1259684" y="3757613"/>
            <a:ext cx="7736680"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6C811E-E986-4557-A88E-642FF825E1E8}"/>
              </a:ext>
            </a:extLst>
          </p:cNvPr>
          <p:cNvSpPr>
            <a:spLocks noGrp="1"/>
          </p:cNvSpPr>
          <p:nvPr>
            <p:ph type="body" sz="quarter" idx="3"/>
          </p:nvPr>
        </p:nvSpPr>
        <p:spPr>
          <a:xfrm>
            <a:off x="9258301"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1182A-966F-4C55-9C5C-26DCFF1F7318}"/>
              </a:ext>
            </a:extLst>
          </p:cNvPr>
          <p:cNvSpPr>
            <a:spLocks noGrp="1"/>
          </p:cNvSpPr>
          <p:nvPr>
            <p:ph sz="quarter" idx="4"/>
          </p:nvPr>
        </p:nvSpPr>
        <p:spPr>
          <a:xfrm>
            <a:off x="9258301"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CEC5BF-8F1C-4F31-AA06-A54543E1AF73}"/>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2775AFC-D1B0-4ACC-966C-69EF122ADF4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9D432B1-1F59-4CB1-9099-3CED5A170CC9}"/>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569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958B-897B-4BF7-BAC6-39E483445E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51B27-7BDC-40B5-98A5-339EB554D0B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CBBDAC-281F-458A-99AE-708AB6DDD04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661B311-6D42-4E85-8006-CC452856C9C4}"/>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95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C4BB7-DA49-4807-B294-06C536D95526}"/>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ACF8137-0AF4-4D74-96F4-B782E9803F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A94D8D5-BFEC-4C22-B3BE-EEF099C9621E}"/>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65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DC796-E9C8-4378-B65D-70FE6B1F8A9E}"/>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67E0026-0451-41FF-BFB0-493E22ED7980}"/>
              </a:ext>
            </a:extLst>
          </p:cNvPr>
          <p:cNvSpPr>
            <a:spLocks noGrp="1"/>
          </p:cNvSpPr>
          <p:nvPr>
            <p:ph idx="1"/>
          </p:nvPr>
        </p:nvSpPr>
        <p:spPr>
          <a:xfrm>
            <a:off x="7774782"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C6E902-15ED-4AB1-A8E8-077CE1A111BC}"/>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2E50A46-2380-4365-8650-CB329E3DA09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499D4D-F6AB-4A3C-8E4C-C03D873836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00630A3-99BF-4421-ABAD-F56523B0B873}"/>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4291-35CE-46F7-A141-088D9AAE789D}"/>
              </a:ext>
            </a:extLst>
          </p:cNvPr>
          <p:cNvSpPr>
            <a:spLocks noGrp="1"/>
          </p:cNvSpPr>
          <p:nvPr>
            <p:ph type="title"/>
          </p:nvPr>
        </p:nvSpPr>
        <p:spPr>
          <a:xfrm>
            <a:off x="1259682"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81806512-0D0E-4151-AB8E-B7D824EE16AC}"/>
              </a:ext>
            </a:extLst>
          </p:cNvPr>
          <p:cNvSpPr>
            <a:spLocks noGrp="1"/>
          </p:cNvSpPr>
          <p:nvPr>
            <p:ph type="pic" idx="1"/>
          </p:nvPr>
        </p:nvSpPr>
        <p:spPr>
          <a:xfrm>
            <a:off x="7774782" y="1481140"/>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ABA26BD-8B2F-4F83-92EB-FDBB7FBDFAB1}"/>
              </a:ext>
            </a:extLst>
          </p:cNvPr>
          <p:cNvSpPr>
            <a:spLocks noGrp="1"/>
          </p:cNvSpPr>
          <p:nvPr>
            <p:ph type="body" sz="half" idx="2"/>
          </p:nvPr>
        </p:nvSpPr>
        <p:spPr>
          <a:xfrm>
            <a:off x="1259682"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CD20613-C09E-4976-90D1-ED4936E360F4}"/>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2D63A6A-4C85-4D1C-9009-E5D996DF0E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A7CD7D9-9E6C-44B3-8A95-0BBD308521FD}"/>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1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05CD-90C5-43E8-ABF7-D21074F37E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6F11C-F635-44FF-B9EC-687C57807C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18F82-7554-4F3F-8812-B4268137DF3B}"/>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1DA424E-7215-4280-8D0C-3991796881F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6C3AEC3-5E54-4B5A-964F-FFDDE19AC5E8}"/>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44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EBFDD7-08ED-49FA-A643-F1DB76995850}"/>
              </a:ext>
            </a:extLst>
          </p:cNvPr>
          <p:cNvSpPr>
            <a:spLocks noGrp="1"/>
          </p:cNvSpPr>
          <p:nvPr>
            <p:ph type="title" orient="vert"/>
          </p:nvPr>
        </p:nvSpPr>
        <p:spPr>
          <a:xfrm>
            <a:off x="13087351"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8876FE-4610-4F12-9FF1-34003D0B085C}"/>
              </a:ext>
            </a:extLst>
          </p:cNvPr>
          <p:cNvSpPr>
            <a:spLocks noGrp="1"/>
          </p:cNvSpPr>
          <p:nvPr>
            <p:ph type="body" orient="vert" idx="1"/>
          </p:nvPr>
        </p:nvSpPr>
        <p:spPr>
          <a:xfrm>
            <a:off x="1257301"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487D3-4E3D-45BB-B39D-D25A133A5368}"/>
              </a:ext>
            </a:extLst>
          </p:cNvPr>
          <p:cNvSpPr>
            <a:spLocks noGrp="1"/>
          </p:cNvSpPr>
          <p:nvPr>
            <p:ph type="dt" sz="half" idx="10"/>
          </p:nvPr>
        </p:nvSpPr>
        <p:spPr/>
        <p:txBody>
          <a:body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B811244-B4C5-4F29-A673-AB061BBD8D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76A616-FDAA-4558-8A32-1D50A43F248F}"/>
              </a:ext>
            </a:extLst>
          </p:cNvPr>
          <p:cNvSpPr>
            <a:spLocks noGrp="1"/>
          </p:cNvSpPr>
          <p:nvPr>
            <p:ph type="sldNum" sz="quarter" idx="12"/>
          </p:nvPr>
        </p:nvSpPr>
        <p:spPr/>
        <p:txBody>
          <a:body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6" descr="Diagram, logo&#10;&#10;Description automatically generated">
            <a:extLst>
              <a:ext uri="{FF2B5EF4-FFF2-40B4-BE49-F238E27FC236}">
                <a16:creationId xmlns:a16="http://schemas.microsoft.com/office/drawing/2014/main" id="{4167633F-DD09-4D54-817C-B555DB0276EC}"/>
              </a:ext>
            </a:extLst>
          </p:cNvPr>
          <p:cNvPicPr>
            <a:picLocks noChangeAspect="1"/>
          </p:cNvPicPr>
          <p:nvPr userDrawn="1"/>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33600" y="0"/>
            <a:ext cx="1878703" cy="1714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DD87E8-A12F-4C4A-A993-729F0864DC63}"/>
              </a:ext>
            </a:extLst>
          </p:cNvPr>
          <p:cNvSpPr>
            <a:spLocks noGrp="1"/>
          </p:cNvSpPr>
          <p:nvPr>
            <p:ph type="title"/>
          </p:nvPr>
        </p:nvSpPr>
        <p:spPr>
          <a:xfrm>
            <a:off x="1257300" y="547690"/>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BF7BE-39F7-4287-A177-83D5238ED0F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E6CF74-A109-4CA7-8C68-E536AD624C98}"/>
              </a:ext>
            </a:extLst>
          </p:cNvPr>
          <p:cNvSpPr>
            <a:spLocks noGrp="1"/>
          </p:cNvSpPr>
          <p:nvPr>
            <p:ph type="dt" sz="half" idx="2"/>
          </p:nvPr>
        </p:nvSpPr>
        <p:spPr>
          <a:xfrm>
            <a:off x="1257300" y="953452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6A24088-B0E7-4590-8691-F99230761135}"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96D7C6-E2A4-4088-A83E-9314F93153C6}"/>
              </a:ext>
            </a:extLst>
          </p:cNvPr>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1980FF-68DC-4E61-A8EC-09876249AE58}"/>
              </a:ext>
            </a:extLst>
          </p:cNvPr>
          <p:cNvSpPr>
            <a:spLocks noGrp="1"/>
          </p:cNvSpPr>
          <p:nvPr>
            <p:ph type="sldNum" sz="quarter" idx="4"/>
          </p:nvPr>
        </p:nvSpPr>
        <p:spPr>
          <a:xfrm>
            <a:off x="12915900" y="953452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4FD87F5-9F2B-4078-A444-1C5EB07815AC}" type="slidenum">
              <a:rPr lang="en-US" smtClean="0">
                <a:solidFill>
                  <a:prstClr val="black">
                    <a:tint val="75000"/>
                  </a:prstClr>
                </a:solidFill>
              </a:rPr>
              <a:pPr/>
              <a:t>‹#›</a:t>
            </a:fld>
            <a:endParaRPr lang="en-US">
              <a:solidFill>
                <a:prstClr val="black">
                  <a:tint val="75000"/>
                </a:prstClr>
              </a:solidFill>
            </a:endParaRPr>
          </a:p>
        </p:txBody>
      </p:sp>
      <p:pic>
        <p:nvPicPr>
          <p:cNvPr id="8" name="Picture 7" descr="Diagram, logo&#10;&#10;Description automatically generated">
            <a:extLst>
              <a:ext uri="{FF2B5EF4-FFF2-40B4-BE49-F238E27FC236}">
                <a16:creationId xmlns:a16="http://schemas.microsoft.com/office/drawing/2014/main" id="{16B2007A-15A9-4CA2-8C90-62A43B1A7B79}"/>
              </a:ext>
            </a:extLst>
          </p:cNvPr>
          <p:cNvPicPr>
            <a:picLocks noChangeAspect="1"/>
          </p:cNvPicPr>
          <p:nvPr userDrawn="1"/>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133600" y="0"/>
            <a:ext cx="1878703" cy="1714500"/>
          </a:xfrm>
          <a:prstGeom prst="rect">
            <a:avLst/>
          </a:prstGeom>
        </p:spPr>
      </p:pic>
    </p:spTree>
    <p:extLst>
      <p:ext uri="{BB962C8B-B14F-4D97-AF65-F5344CB8AC3E}">
        <p14:creationId xmlns:p14="http://schemas.microsoft.com/office/powerpoint/2010/main" val="2512959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51.svg"/><Relationship Id="rId7" Type="http://schemas.openxmlformats.org/officeDocument/2006/relationships/image" Target="../media/image53.svg"/><Relationship Id="rId12" Type="http://schemas.openxmlformats.org/officeDocument/2006/relationships/image" Target="../media/image28.svg"/><Relationship Id="rId17" Type="http://schemas.openxmlformats.org/officeDocument/2006/relationships/image" Target="../media/image35.png"/><Relationship Id="rId2" Type="http://schemas.openxmlformats.org/officeDocument/2006/relationships/image" Target="../media/image50.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27.png"/><Relationship Id="rId5" Type="http://schemas.openxmlformats.org/officeDocument/2006/relationships/image" Target="../media/image4.svg"/><Relationship Id="rId15" Type="http://schemas.openxmlformats.org/officeDocument/2006/relationships/image" Target="../media/image31.png"/><Relationship Id="rId10" Type="http://schemas.openxmlformats.org/officeDocument/2006/relationships/image" Target="../media/image56.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43.svg"/><Relationship Id="rId14"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7.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3.png"/><Relationship Id="rId5" Type="http://schemas.openxmlformats.org/officeDocument/2006/relationships/image" Target="../media/image22.png"/><Relationship Id="rId10" Type="http://schemas.openxmlformats.org/officeDocument/2006/relationships/image" Target="../media/image47.svg"/><Relationship Id="rId4" Type="http://schemas.openxmlformats.org/officeDocument/2006/relationships/image" Target="../media/image38.sv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61.png"/><Relationship Id="rId12" Type="http://schemas.openxmlformats.org/officeDocument/2006/relationships/image" Target="../media/image4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46.png"/><Relationship Id="rId5" Type="http://schemas.openxmlformats.org/officeDocument/2006/relationships/image" Target="../media/image59.svg"/><Relationship Id="rId10" Type="http://schemas.openxmlformats.org/officeDocument/2006/relationships/image" Target="../media/image64.svg"/><Relationship Id="rId4" Type="http://schemas.openxmlformats.org/officeDocument/2006/relationships/image" Target="../media/image58.pn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13.png"/><Relationship Id="rId3" Type="http://schemas.openxmlformats.org/officeDocument/2006/relationships/image" Target="../media/image21.svg"/><Relationship Id="rId7" Type="http://schemas.openxmlformats.org/officeDocument/2006/relationships/image" Target="../media/image25.png"/><Relationship Id="rId12" Type="http://schemas.openxmlformats.org/officeDocument/2006/relationships/image" Target="../media/image66.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65.png"/><Relationship Id="rId5" Type="http://schemas.openxmlformats.org/officeDocument/2006/relationships/image" Target="../media/image23.png"/><Relationship Id="rId10" Type="http://schemas.openxmlformats.org/officeDocument/2006/relationships/image" Target="../media/image30.svg"/><Relationship Id="rId4" Type="http://schemas.openxmlformats.org/officeDocument/2006/relationships/image" Target="../media/image22.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7.png"/><Relationship Id="rId3" Type="http://schemas.openxmlformats.org/officeDocument/2006/relationships/image" Target="../media/image21.sv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31.png"/><Relationship Id="rId5" Type="http://schemas.openxmlformats.org/officeDocument/2006/relationships/image" Target="../media/image23.png"/><Relationship Id="rId15" Type="http://schemas.openxmlformats.org/officeDocument/2006/relationships/image" Target="../media/image13.png"/><Relationship Id="rId10" Type="http://schemas.openxmlformats.org/officeDocument/2006/relationships/image" Target="../media/image66.svg"/><Relationship Id="rId4" Type="http://schemas.openxmlformats.org/officeDocument/2006/relationships/image" Target="../media/image22.png"/><Relationship Id="rId9" Type="http://schemas.openxmlformats.org/officeDocument/2006/relationships/image" Target="../media/image65.png"/><Relationship Id="rId14"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1.svg"/><Relationship Id="rId7" Type="http://schemas.openxmlformats.org/officeDocument/2006/relationships/image" Target="../media/image69.png"/><Relationship Id="rId12"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73.svg"/><Relationship Id="rId5" Type="http://schemas.openxmlformats.org/officeDocument/2006/relationships/image" Target="../media/image25.png"/><Relationship Id="rId10" Type="http://schemas.openxmlformats.org/officeDocument/2006/relationships/image" Target="../media/image72.png"/><Relationship Id="rId4" Type="http://schemas.openxmlformats.org/officeDocument/2006/relationships/image" Target="../media/image22.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4.svg"/><Relationship Id="rId7" Type="http://schemas.openxmlformats.org/officeDocument/2006/relationships/image" Target="../media/image77.png"/><Relationship Id="rId12" Type="http://schemas.openxmlformats.org/officeDocument/2006/relationships/image" Target="../media/image82.svg"/><Relationship Id="rId17"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86.sv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1.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90.png"/><Relationship Id="rId2" Type="http://schemas.openxmlformats.org/officeDocument/2006/relationships/image" Target="../media/image1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89.svg"/><Relationship Id="rId5" Type="http://schemas.openxmlformats.org/officeDocument/2006/relationships/image" Target="../media/image38.svg"/><Relationship Id="rId15" Type="http://schemas.openxmlformats.org/officeDocument/2006/relationships/image" Target="../media/image93.svg"/><Relationship Id="rId10"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8.svg"/><Relationship Id="rId14" Type="http://schemas.openxmlformats.org/officeDocument/2006/relationships/image" Target="../media/image92.png"/></Relationships>
</file>

<file path=ppt/slides/_rels/slide1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19.svg"/><Relationship Id="rId18" Type="http://schemas.openxmlformats.org/officeDocument/2006/relationships/image" Target="../media/image13.png"/><Relationship Id="rId3" Type="http://schemas.openxmlformats.org/officeDocument/2006/relationships/image" Target="../media/image38.svg"/><Relationship Id="rId7" Type="http://schemas.openxmlformats.org/officeDocument/2006/relationships/image" Target="../media/image73.svg"/><Relationship Id="rId12" Type="http://schemas.openxmlformats.org/officeDocument/2006/relationships/image" Target="../media/image18.png"/><Relationship Id="rId17" Type="http://schemas.openxmlformats.org/officeDocument/2006/relationships/image" Target="../media/image99.svg"/><Relationship Id="rId2" Type="http://schemas.openxmlformats.org/officeDocument/2006/relationships/image" Target="../media/image87.png"/><Relationship Id="rId16"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51.svg"/><Relationship Id="rId5" Type="http://schemas.openxmlformats.org/officeDocument/2006/relationships/image" Target="../media/image21.svg"/><Relationship Id="rId15" Type="http://schemas.openxmlformats.org/officeDocument/2006/relationships/image" Target="../media/image97.svg"/><Relationship Id="rId10" Type="http://schemas.openxmlformats.org/officeDocument/2006/relationships/image" Target="../media/image56.png"/><Relationship Id="rId4" Type="http://schemas.openxmlformats.org/officeDocument/2006/relationships/image" Target="../media/image22.png"/><Relationship Id="rId9" Type="http://schemas.openxmlformats.org/officeDocument/2006/relationships/image" Target="../media/image95.svg"/><Relationship Id="rId14"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0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svg"/><Relationship Id="rId10" Type="http://schemas.openxmlformats.org/officeDocument/2006/relationships/image" Target="../media/image13.png"/><Relationship Id="rId4" Type="http://schemas.openxmlformats.org/officeDocument/2006/relationships/image" Target="../media/image100.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audio" Target="../media/audio3.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3.wav"/><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svg"/><Relationship Id="rId21" Type="http://schemas.openxmlformats.org/officeDocument/2006/relationships/image" Target="../media/image13.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sv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45.svg"/><Relationship Id="rId17" Type="http://schemas.openxmlformats.org/officeDocument/2006/relationships/image" Target="../media/image13.png"/><Relationship Id="rId2" Type="http://schemas.openxmlformats.org/officeDocument/2006/relationships/image" Target="../media/image37.png"/><Relationship Id="rId16"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21.svg"/><Relationship Id="rId1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22.png"/><Relationship Id="rId9" Type="http://schemas.openxmlformats.org/officeDocument/2006/relationships/image" Target="../media/image42.png"/><Relationship Id="rId14"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svg"/><Relationship Id="rId3" Type="http://schemas.openxmlformats.org/officeDocument/2006/relationships/image" Target="../media/image51.svg"/><Relationship Id="rId7" Type="http://schemas.openxmlformats.org/officeDocument/2006/relationships/image" Target="../media/image28.svg"/><Relationship Id="rId12" Type="http://schemas.openxmlformats.org/officeDocument/2006/relationships/image" Target="../media/image5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43.svg"/><Relationship Id="rId5" Type="http://schemas.openxmlformats.org/officeDocument/2006/relationships/image" Target="../media/image4.svg"/><Relationship Id="rId15" Type="http://schemas.openxmlformats.org/officeDocument/2006/relationships/image" Target="../media/image13.pn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53.sv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7.png"/><Relationship Id="rId3" Type="http://schemas.openxmlformats.org/officeDocument/2006/relationships/image" Target="../media/image51.svg"/><Relationship Id="rId7" Type="http://schemas.openxmlformats.org/officeDocument/2006/relationships/image" Target="../media/image53.svg"/><Relationship Id="rId12" Type="http://schemas.openxmlformats.org/officeDocument/2006/relationships/image" Target="../media/image56.png"/><Relationship Id="rId17" Type="http://schemas.openxmlformats.org/officeDocument/2006/relationships/image" Target="../media/image13.png"/><Relationship Id="rId2" Type="http://schemas.openxmlformats.org/officeDocument/2006/relationships/image" Target="../media/image50.png"/><Relationship Id="rId16"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5.svg"/><Relationship Id="rId5" Type="http://schemas.openxmlformats.org/officeDocument/2006/relationships/image" Target="../media/image4.svg"/><Relationship Id="rId15" Type="http://schemas.openxmlformats.org/officeDocument/2006/relationships/image" Target="../media/image48.png"/><Relationship Id="rId10" Type="http://schemas.openxmlformats.org/officeDocument/2006/relationships/image" Target="../media/image54.png"/><Relationship Id="rId4" Type="http://schemas.openxmlformats.org/officeDocument/2006/relationships/image" Target="../media/image3.png"/><Relationship Id="rId9" Type="http://schemas.openxmlformats.org/officeDocument/2006/relationships/image" Target="../media/image43.sv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9011542"/>
            <a:ext cx="18288000" cy="1351658"/>
          </a:xfrm>
          <a:prstGeom prst="rect">
            <a:avLst/>
          </a:prstGeom>
        </p:spPr>
      </p:pic>
      <p:grpSp>
        <p:nvGrpSpPr>
          <p:cNvPr id="3" name="Group 3"/>
          <p:cNvGrpSpPr/>
          <p:nvPr/>
        </p:nvGrpSpPr>
        <p:grpSpPr>
          <a:xfrm>
            <a:off x="1282411" y="1886363"/>
            <a:ext cx="16230600" cy="7798574"/>
            <a:chOff x="0" y="0"/>
            <a:chExt cx="7533409" cy="3619697"/>
          </a:xfrm>
        </p:grpSpPr>
        <p:sp>
          <p:nvSpPr>
            <p:cNvPr id="4" name="Freeform 4"/>
            <p:cNvSpPr/>
            <p:nvPr/>
          </p:nvSpPr>
          <p:spPr>
            <a:xfrm>
              <a:off x="26670" y="26670"/>
              <a:ext cx="7480069" cy="3524447"/>
            </a:xfrm>
            <a:custGeom>
              <a:avLst/>
              <a:gdLst/>
              <a:ahLst/>
              <a:cxnLst/>
              <a:rect l="l" t="t" r="r" b="b"/>
              <a:pathLst>
                <a:path w="7480069" h="3524447">
                  <a:moveTo>
                    <a:pt x="0" y="0"/>
                  </a:moveTo>
                  <a:lnTo>
                    <a:pt x="0" y="107950"/>
                  </a:lnTo>
                  <a:lnTo>
                    <a:pt x="0" y="148590"/>
                  </a:lnTo>
                  <a:lnTo>
                    <a:pt x="0" y="3078677"/>
                  </a:lnTo>
                  <a:lnTo>
                    <a:pt x="0" y="3153607"/>
                  </a:lnTo>
                  <a:lnTo>
                    <a:pt x="0" y="3238697"/>
                  </a:lnTo>
                  <a:lnTo>
                    <a:pt x="3641090" y="3238697"/>
                  </a:lnTo>
                  <a:lnTo>
                    <a:pt x="3759200" y="3524447"/>
                  </a:lnTo>
                  <a:lnTo>
                    <a:pt x="3877310" y="3238697"/>
                  </a:lnTo>
                  <a:lnTo>
                    <a:pt x="7480069" y="3238697"/>
                  </a:lnTo>
                  <a:lnTo>
                    <a:pt x="7480069" y="3153607"/>
                  </a:lnTo>
                  <a:lnTo>
                    <a:pt x="7480069" y="3078677"/>
                  </a:lnTo>
                  <a:lnTo>
                    <a:pt x="7480069" y="148590"/>
                  </a:lnTo>
                  <a:lnTo>
                    <a:pt x="7480069" y="107950"/>
                  </a:lnTo>
                  <a:lnTo>
                    <a:pt x="7480069" y="0"/>
                  </a:lnTo>
                  <a:lnTo>
                    <a:pt x="0" y="0"/>
                  </a:lnTo>
                  <a:close/>
                </a:path>
              </a:pathLst>
            </a:custGeom>
            <a:solidFill>
              <a:srgbClr val="FFFFFF"/>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04134" y="5728228"/>
            <a:ext cx="4188372" cy="4558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a:off x="0" y="0"/>
            <a:ext cx="2511433" cy="39575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7066">
            <a:off x="-798572" y="4121747"/>
            <a:ext cx="2405413" cy="276484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333" b="3053"/>
          <a:stretch>
            <a:fillRect/>
          </a:stretch>
        </p:blipFill>
        <p:spPr>
          <a:xfrm>
            <a:off x="13861401" y="8007614"/>
            <a:ext cx="4426599" cy="2279386"/>
          </a:xfrm>
          <a:prstGeom prst="rect">
            <a:avLst/>
          </a:prstGeom>
        </p:spPr>
      </p:pic>
      <p:grpSp>
        <p:nvGrpSpPr>
          <p:cNvPr id="10" name="Group 10"/>
          <p:cNvGrpSpPr/>
          <p:nvPr/>
        </p:nvGrpSpPr>
        <p:grpSpPr>
          <a:xfrm>
            <a:off x="4647898" y="890311"/>
            <a:ext cx="8992204" cy="895972"/>
            <a:chOff x="0" y="0"/>
            <a:chExt cx="60875131" cy="6065520"/>
          </a:xfrm>
        </p:grpSpPr>
        <p:sp>
          <p:nvSpPr>
            <p:cNvPr id="11" name="Freeform 11"/>
            <p:cNvSpPr/>
            <p:nvPr/>
          </p:nvSpPr>
          <p:spPr>
            <a:xfrm>
              <a:off x="-50800" y="0"/>
              <a:ext cx="60976731" cy="6066790"/>
            </a:xfrm>
            <a:custGeom>
              <a:avLst/>
              <a:gdLst/>
              <a:ahLst/>
              <a:cxnLst/>
              <a:rect l="l" t="t" r="r" b="b"/>
              <a:pathLst>
                <a:path w="60976731" h="6066790">
                  <a:moveTo>
                    <a:pt x="1692910" y="0"/>
                  </a:moveTo>
                  <a:lnTo>
                    <a:pt x="1692910" y="6065520"/>
                  </a:lnTo>
                  <a:cubicBezTo>
                    <a:pt x="1710690" y="6066790"/>
                    <a:pt x="1728470" y="6066790"/>
                    <a:pt x="1746250" y="6066790"/>
                  </a:cubicBezTo>
                  <a:lnTo>
                    <a:pt x="59220323" y="6066790"/>
                  </a:lnTo>
                  <a:lnTo>
                    <a:pt x="59220323" y="0"/>
                  </a:lnTo>
                  <a:lnTo>
                    <a:pt x="1692910" y="0"/>
                  </a:lnTo>
                  <a:close/>
                  <a:moveTo>
                    <a:pt x="59677523" y="0"/>
                  </a:moveTo>
                  <a:lnTo>
                    <a:pt x="59220323" y="0"/>
                  </a:lnTo>
                  <a:lnTo>
                    <a:pt x="59220323" y="6065520"/>
                  </a:lnTo>
                  <a:lnTo>
                    <a:pt x="59230481" y="6065520"/>
                  </a:lnTo>
                  <a:cubicBezTo>
                    <a:pt x="59969623" y="6065520"/>
                    <a:pt x="60618588" y="5462270"/>
                    <a:pt x="60671931" y="4725670"/>
                  </a:cubicBezTo>
                  <a:lnTo>
                    <a:pt x="60922123" y="1338580"/>
                  </a:lnTo>
                  <a:cubicBezTo>
                    <a:pt x="60976731" y="603250"/>
                    <a:pt x="60416660" y="0"/>
                    <a:pt x="59677523"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6A9221"/>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8384" t="9330"/>
          <a:stretch>
            <a:fillRect/>
          </a:stretch>
        </p:blipFill>
        <p:spPr>
          <a:xfrm flipH="1">
            <a:off x="15733881" y="0"/>
            <a:ext cx="2511433" cy="3957500"/>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7401" flipH="1">
            <a:off x="16670278" y="4144557"/>
            <a:ext cx="2405413" cy="2764842"/>
          </a:xfrm>
          <a:prstGeom prst="rect">
            <a:avLst/>
          </a:prstGeom>
        </p:spPr>
      </p:pic>
      <p:sp>
        <p:nvSpPr>
          <p:cNvPr id="15" name="TextBox 15"/>
          <p:cNvSpPr txBox="1"/>
          <p:nvPr/>
        </p:nvSpPr>
        <p:spPr>
          <a:xfrm>
            <a:off x="5373766" y="900105"/>
            <a:ext cx="7540468" cy="811530"/>
          </a:xfrm>
          <a:prstGeom prst="rect">
            <a:avLst/>
          </a:prstGeom>
        </p:spPr>
        <p:txBody>
          <a:bodyPr lIns="0" tIns="0" rIns="0" bIns="0" rtlCol="0" anchor="t">
            <a:spAutoFit/>
          </a:bodyPr>
          <a:lstStyle/>
          <a:p>
            <a:pPr algn="ctr">
              <a:lnSpc>
                <a:spcPts val="6719"/>
              </a:lnSpc>
            </a:pPr>
            <a:r>
              <a:rPr lang="en-US" sz="4800" dirty="0">
                <a:solidFill>
                  <a:srgbClr val="FFFFFF"/>
                </a:solidFill>
                <a:latin typeface="Baloo"/>
              </a:rPr>
              <a:t>LUYỆN TỪ VÀ CÂU</a:t>
            </a:r>
          </a:p>
        </p:txBody>
      </p:sp>
      <p:sp>
        <p:nvSpPr>
          <p:cNvPr id="17" name="TextBox 15">
            <a:extLst>
              <a:ext uri="{FF2B5EF4-FFF2-40B4-BE49-F238E27FC236}">
                <a16:creationId xmlns:a16="http://schemas.microsoft.com/office/drawing/2014/main" id="{0750FBA7-A156-4AED-91F2-6135D86275F4}"/>
              </a:ext>
            </a:extLst>
          </p:cNvPr>
          <p:cNvSpPr txBox="1"/>
          <p:nvPr/>
        </p:nvSpPr>
        <p:spPr>
          <a:xfrm>
            <a:off x="4003850" y="3861123"/>
            <a:ext cx="10787721" cy="1665905"/>
          </a:xfrm>
          <a:prstGeom prst="rect">
            <a:avLst/>
          </a:prstGeom>
        </p:spPr>
        <p:txBody>
          <a:bodyPr wrap="square" lIns="0" tIns="0" rIns="0" bIns="0" rtlCol="0" anchor="t">
            <a:spAutoFit/>
          </a:bodyPr>
          <a:lstStyle/>
          <a:p>
            <a:pPr algn="ctr">
              <a:lnSpc>
                <a:spcPts val="6719"/>
              </a:lnSpc>
            </a:pPr>
            <a:r>
              <a:rPr lang="en-US" sz="5400" b="1" dirty="0">
                <a:solidFill>
                  <a:srgbClr val="FF0000"/>
                </a:solidFill>
                <a:latin typeface="Times New Roman" panose="02020603050405020304" pitchFamily="18" charset="0"/>
                <a:cs typeface="Times New Roman" panose="02020603050405020304" pitchFamily="18" charset="0"/>
              </a:rPr>
              <a:t>CÁCH NỐI CÁC VẾ CÂU GHÉP</a:t>
            </a:r>
          </a:p>
          <a:p>
            <a:pPr algn="ctr">
              <a:lnSpc>
                <a:spcPts val="6719"/>
              </a:lnSpc>
            </a:pPr>
            <a:r>
              <a:rPr lang="en-US" sz="5400" b="1" dirty="0">
                <a:solidFill>
                  <a:srgbClr val="FF0000"/>
                </a:solidFill>
                <a:latin typeface="Times New Roman" panose="02020603050405020304" pitchFamily="18" charset="0"/>
                <a:cs typeface="Times New Roman" panose="02020603050405020304" pitchFamily="18" charset="0"/>
              </a:rPr>
              <a:t>Trang 12</a:t>
            </a:r>
          </a:p>
        </p:txBody>
      </p:sp>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619439" y="3341639"/>
            <a:ext cx="5030292" cy="4544283"/>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5806359" y="3341639"/>
            <a:ext cx="5772731" cy="45675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6269962"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2</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927449" y="3477396"/>
            <a:ext cx="4389549"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609600" y="4711503"/>
            <a:ext cx="5037682" cy="1685783"/>
          </a:xfrm>
          <a:prstGeom prst="rect">
            <a:avLst/>
          </a:prstGeom>
        </p:spPr>
        <p:txBody>
          <a:bodyPr wrap="square" lIns="0" tIns="0" rIns="0" bIns="0" rtlCol="0" anchor="t">
            <a:spAutoFit/>
          </a:bodyPr>
          <a:lstStyle/>
          <a:p>
            <a:pPr marL="302259" lvl="1">
              <a:lnSpc>
                <a:spcPct val="130000"/>
              </a:lnSpc>
              <a:spcBef>
                <a:spcPct val="0"/>
              </a:spcBef>
            </a:pPr>
            <a:r>
              <a:rPr lang="vi-VN" sz="4400" dirty="0">
                <a:solidFill>
                  <a:srgbClr val="0000FF"/>
                </a:solidFill>
                <a:latin typeface="+mj-lt"/>
              </a:rPr>
              <a:t>Kia là những mái nhà đứng sau lũy tre</a:t>
            </a:r>
            <a:endParaRPr lang="en-US" sz="4000" u="none" dirty="0">
              <a:solidFill>
                <a:srgbClr val="0000FF"/>
              </a:solidFill>
              <a:latin typeface="+mj-lt"/>
            </a:endParaRP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737" y="7420696"/>
            <a:ext cx="2785320" cy="2371004"/>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412" y="2111153"/>
            <a:ext cx="1632434" cy="747952"/>
          </a:xfrm>
          <a:prstGeom prst="rect">
            <a:avLst/>
          </a:prstGeom>
        </p:spPr>
      </p:pic>
      <p:sp>
        <p:nvSpPr>
          <p:cNvPr id="34" name="TextBox 14"/>
          <p:cNvSpPr txBox="1"/>
          <p:nvPr/>
        </p:nvSpPr>
        <p:spPr>
          <a:xfrm>
            <a:off x="6019800" y="5351206"/>
            <a:ext cx="5189221" cy="977191"/>
          </a:xfrm>
          <a:prstGeom prst="rect">
            <a:avLst/>
          </a:prstGeom>
        </p:spPr>
        <p:txBody>
          <a:bodyPr wrap="square" lIns="0" tIns="0" rIns="0" bIns="0" rtlCol="0" anchor="t">
            <a:spAutoFit/>
          </a:bodyPr>
          <a:lstStyle/>
          <a:p>
            <a:pPr marL="302259" lvl="1" algn="just">
              <a:lnSpc>
                <a:spcPts val="3639"/>
              </a:lnSpc>
              <a:spcBef>
                <a:spcPct val="0"/>
              </a:spcBef>
            </a:pPr>
            <a:r>
              <a:rPr lang="vi-VN" sz="4400">
                <a:solidFill>
                  <a:srgbClr val="0000FF"/>
                </a:solidFill>
                <a:latin typeface="+mj-lt"/>
              </a:rPr>
              <a:t>đây là mái đình cong cong</a:t>
            </a:r>
            <a:endParaRPr lang="en-US" sz="4000" u="none">
              <a:solidFill>
                <a:srgbClr val="0000FF"/>
              </a:solidFill>
              <a:latin typeface="+mj-lt"/>
            </a:endParaRPr>
          </a:p>
        </p:txBody>
      </p:sp>
      <p:pic>
        <p:nvPicPr>
          <p:cNvPr id="39"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flipV="1">
            <a:off x="692673" y="4381917"/>
            <a:ext cx="4624325" cy="61753"/>
          </a:xfrm>
          <a:prstGeom prst="rect">
            <a:avLst/>
          </a:prstGeom>
        </p:spPr>
      </p:pic>
      <p:pic>
        <p:nvPicPr>
          <p:cNvPr id="4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6324712" y="4426237"/>
            <a:ext cx="4851240" cy="64784"/>
          </a:xfrm>
          <a:prstGeom prst="rect">
            <a:avLst/>
          </a:prstGeom>
        </p:spPr>
      </p:pic>
      <p:sp>
        <p:nvSpPr>
          <p:cNvPr id="41" name="TextBox 23"/>
          <p:cNvSpPr txBox="1"/>
          <p:nvPr/>
        </p:nvSpPr>
        <p:spPr>
          <a:xfrm>
            <a:off x="1309341" y="1165350"/>
            <a:ext cx="14350001"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c . </a:t>
            </a:r>
            <a:r>
              <a:rPr lang="vi-VN" sz="44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400" b="1" dirty="0">
              <a:latin typeface="Times New Roman" panose="02020603050405020304" pitchFamily="18" charset="0"/>
              <a:cs typeface="Times New Roman" panose="02020603050405020304" pitchFamily="18" charset="0"/>
            </a:endParaRPr>
          </a:p>
        </p:txBody>
      </p:sp>
      <p:pic>
        <p:nvPicPr>
          <p:cNvPr id="24" name="Picture 1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00208" y="7238161"/>
            <a:ext cx="3061680" cy="3061680"/>
          </a:xfrm>
          <a:prstGeom prst="rect">
            <a:avLst/>
          </a:prstGeom>
        </p:spPr>
      </p:pic>
      <p:grpSp>
        <p:nvGrpSpPr>
          <p:cNvPr id="26" name="Group 6"/>
          <p:cNvGrpSpPr/>
          <p:nvPr/>
        </p:nvGrpSpPr>
        <p:grpSpPr>
          <a:xfrm>
            <a:off x="11738007" y="3341639"/>
            <a:ext cx="5075227" cy="4567556"/>
            <a:chOff x="48914" y="26671"/>
            <a:chExt cx="7687971" cy="4048338"/>
          </a:xfrm>
        </p:grpSpPr>
        <p:sp>
          <p:nvSpPr>
            <p:cNvPr id="2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28" name="TextBox 12"/>
          <p:cNvSpPr txBox="1"/>
          <p:nvPr/>
        </p:nvSpPr>
        <p:spPr>
          <a:xfrm>
            <a:off x="11897084" y="3549622"/>
            <a:ext cx="4428761"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a:solidFill>
                  <a:srgbClr val="D1581F"/>
                </a:solidFill>
                <a:latin typeface="Times New Roman" panose="02020603050405020304" pitchFamily="18" charset="0"/>
                <a:cs typeface="Times New Roman" panose="02020603050405020304" pitchFamily="18" charset="0"/>
              </a:rPr>
              <a:t>Vế 3</a:t>
            </a:r>
            <a:endParaRPr lang="en-US" sz="7200" b="1" u="none">
              <a:solidFill>
                <a:srgbClr val="D1581F"/>
              </a:solidFill>
              <a:latin typeface="Times New Roman" panose="02020603050405020304" pitchFamily="18" charset="0"/>
              <a:cs typeface="Times New Roman" panose="02020603050405020304" pitchFamily="18" charset="0"/>
            </a:endParaRPr>
          </a:p>
        </p:txBody>
      </p:sp>
      <p:sp>
        <p:nvSpPr>
          <p:cNvPr id="29" name="TextBox 14"/>
          <p:cNvSpPr txBox="1"/>
          <p:nvPr/>
        </p:nvSpPr>
        <p:spPr>
          <a:xfrm>
            <a:off x="11613853" y="5351206"/>
            <a:ext cx="5189221" cy="491609"/>
          </a:xfrm>
          <a:prstGeom prst="rect">
            <a:avLst/>
          </a:prstGeom>
        </p:spPr>
        <p:txBody>
          <a:bodyPr wrap="square" lIns="0" tIns="0" rIns="0" bIns="0" rtlCol="0" anchor="t">
            <a:spAutoFit/>
          </a:bodyPr>
          <a:lstStyle/>
          <a:p>
            <a:pPr marL="302259" lvl="1">
              <a:lnSpc>
                <a:spcPts val="3639"/>
              </a:lnSpc>
              <a:spcBef>
                <a:spcPct val="0"/>
              </a:spcBef>
            </a:pPr>
            <a:r>
              <a:rPr lang="vi-VN" sz="4400">
                <a:solidFill>
                  <a:srgbClr val="0000FF"/>
                </a:solidFill>
                <a:latin typeface="+mj-lt"/>
              </a:rPr>
              <a:t>kia nữa là sân phơi</a:t>
            </a:r>
            <a:endParaRPr lang="en-US" sz="4000" u="none">
              <a:solidFill>
                <a:srgbClr val="0000FF"/>
              </a:solidFill>
              <a:latin typeface="+mj-lt"/>
            </a:endParaRPr>
          </a:p>
        </p:txBody>
      </p:sp>
      <p:pic>
        <p:nvPicPr>
          <p:cNvPr id="30"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11951834" y="4426237"/>
            <a:ext cx="4851240" cy="64784"/>
          </a:xfrm>
          <a:prstGeom prst="rect">
            <a:avLst/>
          </a:prstGeom>
        </p:spPr>
      </p:pic>
      <p:pic>
        <p:nvPicPr>
          <p:cNvPr id="23"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593701" y="4961496"/>
            <a:ext cx="4094226" cy="5363604"/>
          </a:xfrm>
          <a:prstGeom prst="rect">
            <a:avLst/>
          </a:prstGeom>
        </p:spPr>
      </p:pic>
      <p:pic>
        <p:nvPicPr>
          <p:cNvPr id="25"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4706600" y="6652819"/>
            <a:ext cx="3591238" cy="3673901"/>
          </a:xfrm>
          <a:prstGeom prst="rect">
            <a:avLst/>
          </a:prstGeom>
        </p:spPr>
      </p:pic>
      <p:cxnSp>
        <p:nvCxnSpPr>
          <p:cNvPr id="31" name="Straight Connector 30"/>
          <p:cNvCxnSpPr/>
          <p:nvPr/>
        </p:nvCxnSpPr>
        <p:spPr>
          <a:xfrm flipH="1">
            <a:off x="11585865" y="1163730"/>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71777" y="2085161"/>
            <a:ext cx="311219" cy="9602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3845959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par>
                                <p:cTn id="38" presetID="6"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par>
                                <p:cTn id="41" presetID="6" presetClass="entr" presetSubtype="16"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circle(in)">
                                      <p:cBhvr>
                                        <p:cTn id="43" dur="20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4"/>
          <p:cNvSpPr txBox="1"/>
          <p:nvPr/>
        </p:nvSpPr>
        <p:spPr>
          <a:xfrm>
            <a:off x="266700" y="607263"/>
            <a:ext cx="17602200" cy="720390"/>
          </a:xfrm>
          <a:prstGeom prst="rect">
            <a:avLst/>
          </a:prstGeom>
        </p:spPr>
        <p:txBody>
          <a:bodyPr wrap="square" lIns="0" tIns="0" rIns="0" bIns="0" rtlCol="0" anchor="t">
            <a:spAutoFit/>
          </a:bodyPr>
          <a:lstStyle/>
          <a:p>
            <a:pPr marL="0" lvl="0" indent="0" algn="ctr">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Ranh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được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đánh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hoặc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nào</a:t>
            </a:r>
            <a:r>
              <a:rPr lang="en-US" sz="4000" b="1" dirty="0">
                <a:solidFill>
                  <a:srgbClr val="FF0000"/>
                </a:solidFill>
                <a:latin typeface="Times New Roman" panose="02020603050405020304" pitchFamily="18" charset="0"/>
                <a:cs typeface="Times New Roman" panose="02020603050405020304" pitchFamily="18" charset="0"/>
              </a:rPr>
              <a:t>?</a:t>
            </a:r>
          </a:p>
        </p:txBody>
      </p:sp>
      <p:grpSp>
        <p:nvGrpSpPr>
          <p:cNvPr id="13" name="Group 13"/>
          <p:cNvGrpSpPr/>
          <p:nvPr/>
        </p:nvGrpSpPr>
        <p:grpSpPr>
          <a:xfrm rot="5400000" flipH="1">
            <a:off x="13353975" y="509208"/>
            <a:ext cx="3121047" cy="6359403"/>
            <a:chOff x="0" y="0"/>
            <a:chExt cx="7741310" cy="4143588"/>
          </a:xfrm>
        </p:grpSpPr>
        <p:sp>
          <p:nvSpPr>
            <p:cNvPr id="14"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16" name="TextBox 16"/>
          <p:cNvSpPr txBox="1"/>
          <p:nvPr/>
        </p:nvSpPr>
        <p:spPr>
          <a:xfrm>
            <a:off x="12644477" y="2213827"/>
            <a:ext cx="4972477" cy="2320828"/>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của</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1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từ</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thì</a:t>
            </a:r>
            <a:r>
              <a:rPr lang="en-US" sz="4000" b="1" u="none" dirty="0">
                <a:solidFill>
                  <a:srgbClr val="FFFFFF"/>
                </a:solidFill>
                <a:latin typeface="Times New Roman" panose="02020603050405020304" pitchFamily="18" charset="0"/>
                <a:cs typeface="Times New Roman" panose="02020603050405020304" pitchFamily="18" charset="0"/>
              </a:rPr>
              <a:t> “.</a:t>
            </a:r>
          </a:p>
          <a:p>
            <a:pPr marL="0" lvl="0" indent="0" algn="just">
              <a:lnSpc>
                <a:spcPct val="130000"/>
              </a:lnSpc>
            </a:pPr>
            <a:endParaRPr lang="en-US" sz="4000" b="1" u="none" dirty="0">
              <a:solidFill>
                <a:srgbClr val="FFFFFF"/>
              </a:solidFill>
              <a:latin typeface="Times New Roman" panose="02020603050405020304" pitchFamily="18" charset="0"/>
              <a:cs typeface="Times New Roman" panose="02020603050405020304" pitchFamily="18" charset="0"/>
            </a:endParaRPr>
          </a:p>
        </p:txBody>
      </p:sp>
      <p:pic>
        <p:nvPicPr>
          <p:cNvPr id="2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3040">
            <a:off x="9842944" y="9913367"/>
            <a:ext cx="2247711" cy="35450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535932" y="9532018"/>
            <a:ext cx="905913" cy="680259"/>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35661" y="6078717"/>
            <a:ext cx="1186079" cy="800064"/>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396975" y="4837971"/>
            <a:ext cx="951716" cy="666201"/>
          </a:xfrm>
          <a:prstGeom prst="rect">
            <a:avLst/>
          </a:prstGeom>
        </p:spPr>
      </p:pic>
      <p:sp>
        <p:nvSpPr>
          <p:cNvPr id="25" name="TextBox 23"/>
          <p:cNvSpPr txBox="1"/>
          <p:nvPr/>
        </p:nvSpPr>
        <p:spPr>
          <a:xfrm>
            <a:off x="914400" y="2569684"/>
            <a:ext cx="10638693" cy="3121047"/>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dirty="0">
              <a:latin typeface="Times New Roman" panose="02020603050405020304" pitchFamily="18" charset="0"/>
              <a:cs typeface="Times New Roman" panose="02020603050405020304" pitchFamily="18" charset="0"/>
            </a:endParaRPr>
          </a:p>
        </p:txBody>
      </p:sp>
      <p:sp>
        <p:nvSpPr>
          <p:cNvPr id="26" name="TextBox 23"/>
          <p:cNvSpPr txBox="1"/>
          <p:nvPr/>
        </p:nvSpPr>
        <p:spPr>
          <a:xfrm>
            <a:off x="914400" y="5958024"/>
            <a:ext cx="10638694"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en-US" sz="4000" dirty="0" err="1">
                <a:latin typeface="Times New Roman" panose="02020603050405020304" pitchFamily="18" charset="0"/>
                <a:cs typeface="Times New Roman" panose="02020603050405020304" pitchFamily="18" charset="0"/>
              </a:rPr>
              <a:t>Cảnh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hôm</a:t>
            </a:r>
            <a:r>
              <a:rPr lang="en-US" sz="4000" dirty="0">
                <a:latin typeface="Times New Roman" panose="02020603050405020304" pitchFamily="18" charset="0"/>
                <a:cs typeface="Times New Roman" panose="02020603050405020304" pitchFamily="18" charset="0"/>
              </a:rPr>
              <a:t> nay </a:t>
            </a:r>
            <a:r>
              <a:rPr lang="en-US" sz="4000" dirty="0" err="1">
                <a:latin typeface="Times New Roman" panose="02020603050405020304" pitchFamily="18" charset="0"/>
                <a:cs typeface="Times New Roman" panose="02020603050405020304" pitchFamily="18" charset="0"/>
              </a:rPr>
              <a:t>tôi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p>
        </p:txBody>
      </p:sp>
      <p:sp>
        <p:nvSpPr>
          <p:cNvPr id="27" name="TextBox 23"/>
          <p:cNvSpPr txBox="1"/>
          <p:nvPr/>
        </p:nvSpPr>
        <p:spPr>
          <a:xfrm>
            <a:off x="914400" y="7779418"/>
            <a:ext cx="10737829"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dirty="0">
              <a:latin typeface="Times New Roman" panose="02020603050405020304" pitchFamily="18" charset="0"/>
              <a:cs typeface="Times New Roman" panose="02020603050405020304" pitchFamily="18" charset="0"/>
            </a:endParaRPr>
          </a:p>
        </p:txBody>
      </p:sp>
      <p:sp>
        <p:nvSpPr>
          <p:cNvPr id="28" name="Oval 27"/>
          <p:cNvSpPr/>
          <p:nvPr/>
        </p:nvSpPr>
        <p:spPr>
          <a:xfrm>
            <a:off x="8305798" y="2629602"/>
            <a:ext cx="838200"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29" name="Oval 28"/>
          <p:cNvSpPr/>
          <p:nvPr/>
        </p:nvSpPr>
        <p:spPr>
          <a:xfrm>
            <a:off x="7010400" y="4339696"/>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1" name="Oval 30"/>
          <p:cNvSpPr/>
          <p:nvPr/>
        </p:nvSpPr>
        <p:spPr>
          <a:xfrm>
            <a:off x="11366527" y="607871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2" name="Oval 31"/>
          <p:cNvSpPr/>
          <p:nvPr/>
        </p:nvSpPr>
        <p:spPr>
          <a:xfrm>
            <a:off x="9143998" y="7898067"/>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sp>
        <p:nvSpPr>
          <p:cNvPr id="33" name="Oval 32"/>
          <p:cNvSpPr/>
          <p:nvPr/>
        </p:nvSpPr>
        <p:spPr>
          <a:xfrm>
            <a:off x="3886200" y="8671383"/>
            <a:ext cx="373132" cy="74463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Times New Roman" panose="02020603050405020304" pitchFamily="18" charset="0"/>
              <a:cs typeface="Times New Roman" panose="02020603050405020304" pitchFamily="18" charset="0"/>
            </a:endParaRPr>
          </a:p>
        </p:txBody>
      </p:sp>
      <p:grpSp>
        <p:nvGrpSpPr>
          <p:cNvPr id="34" name="Group 13"/>
          <p:cNvGrpSpPr/>
          <p:nvPr/>
        </p:nvGrpSpPr>
        <p:grpSpPr>
          <a:xfrm rot="5400000" flipH="1">
            <a:off x="13951712" y="3300615"/>
            <a:ext cx="1894246" cy="6390732"/>
            <a:chOff x="0" y="0"/>
            <a:chExt cx="7741310" cy="4143588"/>
          </a:xfrm>
        </p:grpSpPr>
        <p:sp>
          <p:nvSpPr>
            <p:cNvPr id="35"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6" name="TextBox 16"/>
          <p:cNvSpPr txBox="1"/>
          <p:nvPr/>
        </p:nvSpPr>
        <p:spPr>
          <a:xfrm>
            <a:off x="12649200" y="5690731"/>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2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hai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a:t>
            </a:r>
          </a:p>
        </p:txBody>
      </p:sp>
      <p:grpSp>
        <p:nvGrpSpPr>
          <p:cNvPr id="37" name="Group 13"/>
          <p:cNvGrpSpPr/>
          <p:nvPr/>
        </p:nvGrpSpPr>
        <p:grpSpPr>
          <a:xfrm rot="5400000" flipH="1">
            <a:off x="14128507" y="5371992"/>
            <a:ext cx="1582491" cy="6431692"/>
            <a:chOff x="0" y="0"/>
            <a:chExt cx="7741310" cy="4143588"/>
          </a:xfrm>
        </p:grpSpPr>
        <p:sp>
          <p:nvSpPr>
            <p:cNvPr id="38" name="Freeform 14"/>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6A9221"/>
            </a:solidFill>
          </p:spPr>
        </p:sp>
      </p:grpSp>
      <p:sp>
        <p:nvSpPr>
          <p:cNvPr id="39" name="TextBox 16"/>
          <p:cNvSpPr txBox="1"/>
          <p:nvPr/>
        </p:nvSpPr>
        <p:spPr>
          <a:xfrm>
            <a:off x="12357519" y="7777663"/>
            <a:ext cx="5736682"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Ranh</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giới</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giữa</a:t>
            </a:r>
            <a:r>
              <a:rPr lang="en-US" sz="4000" b="1" u="none" dirty="0">
                <a:solidFill>
                  <a:srgbClr val="FFFFFF"/>
                </a:solidFill>
                <a:latin typeface="Times New Roman" panose="02020603050405020304" pitchFamily="18" charset="0"/>
                <a:cs typeface="Times New Roman" panose="02020603050405020304" pitchFamily="18" charset="0"/>
              </a:rPr>
              <a:t> 3 </a:t>
            </a:r>
            <a:r>
              <a:rPr lang="en-US" sz="4000" b="1" u="none" dirty="0" err="1">
                <a:solidFill>
                  <a:srgbClr val="FFFFFF"/>
                </a:solidFill>
                <a:latin typeface="Times New Roman" panose="02020603050405020304" pitchFamily="18" charset="0"/>
                <a:cs typeface="Times New Roman" panose="02020603050405020304" pitchFamily="18" charset="0"/>
              </a:rPr>
              <a:t>vế</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câu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là</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dấu</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chấm</a:t>
            </a:r>
            <a:r>
              <a:rPr lang="en-US" sz="4000" b="1" u="none" dirty="0">
                <a:solidFill>
                  <a:srgbClr val="FFFFFF"/>
                </a:solidFill>
                <a:latin typeface="Times New Roman" panose="02020603050405020304" pitchFamily="18" charset="0"/>
                <a:cs typeface="Times New Roman" panose="02020603050405020304" pitchFamily="18" charset="0"/>
              </a:rPr>
              <a:t> </a:t>
            </a:r>
            <a:r>
              <a:rPr lang="en-US" sz="4000" b="1" u="none" dirty="0" err="1">
                <a:solidFill>
                  <a:srgbClr val="FFFFFF"/>
                </a:solidFill>
                <a:latin typeface="Times New Roman" panose="02020603050405020304" pitchFamily="18" charset="0"/>
                <a:cs typeface="Times New Roman" panose="02020603050405020304" pitchFamily="18" charset="0"/>
              </a:rPr>
              <a:t>phẩy</a:t>
            </a:r>
            <a:r>
              <a:rPr lang="en-US" sz="4000" b="1" u="none" dirty="0">
                <a:solidFill>
                  <a:srgbClr val="FFFFFF"/>
                </a:solidFill>
                <a:latin typeface="Times New Roman" panose="02020603050405020304" pitchFamily="18" charset="0"/>
                <a:cs typeface="Times New Roman" panose="02020603050405020304" pitchFamily="18" charset="0"/>
              </a:rPr>
              <a:t>.</a:t>
            </a:r>
          </a:p>
        </p:txBody>
      </p:sp>
      <p:sp>
        <p:nvSpPr>
          <p:cNvPr id="40" name="TextBox 16"/>
          <p:cNvSpPr txBox="1"/>
          <p:nvPr/>
        </p:nvSpPr>
        <p:spPr>
          <a:xfrm>
            <a:off x="12570470" y="3742454"/>
            <a:ext cx="4972477" cy="1520609"/>
          </a:xfrm>
          <a:prstGeom prst="rect">
            <a:avLst/>
          </a:prstGeom>
        </p:spPr>
        <p:txBody>
          <a:bodyPr wrap="square" lIns="0" tIns="0" rIns="0" bIns="0" rtlCol="0" anchor="t">
            <a:spAutoFit/>
          </a:bodyPr>
          <a:lstStyle/>
          <a:p>
            <a:pPr marL="0" lvl="0" indent="0" algn="just">
              <a:lnSpc>
                <a:spcPct val="130000"/>
              </a:lnSpc>
            </a:pPr>
            <a:r>
              <a:rPr lang="en-US" sz="4000" b="1" u="none" dirty="0">
                <a:solidFill>
                  <a:srgbClr val="FFFFFF"/>
                </a:solidFill>
                <a:latin typeface="Times New Roman" panose="02020603050405020304" pitchFamily="18" charset="0"/>
                <a:cs typeface="Times New Roman" panose="02020603050405020304" pitchFamily="18" charset="0"/>
              </a:rPr>
              <a:t>.</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Ranh</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giới</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giữa</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vế</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của</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câu</a:t>
            </a:r>
            <a:r>
              <a:rPr lang="en-US" sz="4000" b="1" dirty="0">
                <a:solidFill>
                  <a:srgbClr val="FFFFFF"/>
                </a:solidFill>
                <a:latin typeface="Times New Roman" panose="02020603050405020304" pitchFamily="18" charset="0"/>
                <a:cs typeface="Times New Roman" panose="02020603050405020304" pitchFamily="18" charset="0"/>
              </a:rPr>
              <a:t> 2 </a:t>
            </a:r>
            <a:r>
              <a:rPr lang="en-US" sz="4000" b="1" dirty="0" err="1">
                <a:solidFill>
                  <a:srgbClr val="FFFFFF"/>
                </a:solidFill>
                <a:latin typeface="Times New Roman" panose="02020603050405020304" pitchFamily="18" charset="0"/>
                <a:cs typeface="Times New Roman" panose="02020603050405020304" pitchFamily="18" charset="0"/>
              </a:rPr>
              <a:t>là</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dấu</a:t>
            </a:r>
            <a:r>
              <a:rPr lang="en-US" sz="4000" b="1" dirty="0">
                <a:solidFill>
                  <a:srgbClr val="FFFFFF"/>
                </a:solidFill>
                <a:latin typeface="Times New Roman" panose="02020603050405020304" pitchFamily="18" charset="0"/>
                <a:cs typeface="Times New Roman" panose="02020603050405020304" pitchFamily="18" charset="0"/>
              </a:rPr>
              <a:t> </a:t>
            </a:r>
            <a:r>
              <a:rPr lang="en-US" sz="4000" b="1" dirty="0" err="1">
                <a:solidFill>
                  <a:srgbClr val="FFFFFF"/>
                </a:solidFill>
                <a:latin typeface="Times New Roman" panose="02020603050405020304" pitchFamily="18" charset="0"/>
                <a:cs typeface="Times New Roman" panose="02020603050405020304" pitchFamily="18" charset="0"/>
              </a:rPr>
              <a:t>phẩy</a:t>
            </a:r>
            <a:r>
              <a:rPr lang="en-US" sz="4000" b="1" dirty="0">
                <a:solidFill>
                  <a:srgbClr val="FFFFFF"/>
                </a:solidFill>
                <a:latin typeface="Times New Roman" panose="02020603050405020304" pitchFamily="18" charset="0"/>
                <a:cs typeface="Times New Roman" panose="02020603050405020304" pitchFamily="18" charset="0"/>
              </a:rPr>
              <a:t>.</a:t>
            </a:r>
            <a:endParaRPr lang="en-US" sz="4000" b="1" u="none" dirty="0">
              <a:solidFill>
                <a:srgbClr val="FFFFFF"/>
              </a:solidFill>
              <a:latin typeface="Times New Roman" panose="02020603050405020304" pitchFamily="18" charset="0"/>
              <a:cs typeface="Times New Roman" panose="02020603050405020304" pitchFamily="18" charset="0"/>
            </a:endParaRPr>
          </a:p>
        </p:txBody>
      </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4279890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par>
                                <p:cTn id="50" presetID="16" presetClass="entr" presetSubtype="21"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barn(inVertical)">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circle(in)">
                                      <p:cBhvr>
                                        <p:cTn id="72" dur="2000"/>
                                        <p:tgtEl>
                                          <p:spTgt spid="39"/>
                                        </p:tgtEl>
                                      </p:cBhvr>
                                    </p:animEffect>
                                  </p:childTnLst>
                                </p:cTn>
                              </p:par>
                              <p:par>
                                <p:cTn id="73" presetID="6" presetClass="entr" presetSubtype="16"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circle(in)">
                                      <p:cBhvr>
                                        <p:cTn id="75"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28" grpId="0" animBg="1"/>
      <p:bldP spid="29" grpId="0" animBg="1"/>
      <p:bldP spid="31" grpId="0" animBg="1"/>
      <p:bldP spid="32" grpId="0" animBg="1"/>
      <p:bldP spid="33" grpId="0" animBg="1"/>
      <p:bldP spid="36"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8823479" y="-2517668"/>
            <a:ext cx="4902765" cy="11892674"/>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8935342"/>
            <a:ext cx="18288000" cy="1351658"/>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27018" y="5593560"/>
            <a:ext cx="4688713" cy="4284311"/>
          </a:xfrm>
          <a:prstGeom prst="rect">
            <a:avLst/>
          </a:prstGeom>
        </p:spPr>
      </p:pic>
      <p:grpSp>
        <p:nvGrpSpPr>
          <p:cNvPr id="6" name="Group 6"/>
          <p:cNvGrpSpPr>
            <a:grpSpLocks noChangeAspect="1"/>
          </p:cNvGrpSpPr>
          <p:nvPr/>
        </p:nvGrpSpPr>
        <p:grpSpPr>
          <a:xfrm>
            <a:off x="275842" y="4116916"/>
            <a:ext cx="4902765" cy="4902765"/>
            <a:chOff x="0" y="0"/>
            <a:chExt cx="6350000" cy="6350000"/>
          </a:xfrm>
        </p:grpSpPr>
        <p:sp>
          <p:nvSpPr>
            <p:cNvPr id="7" name="Freeform 7"/>
            <p:cNvSpPr/>
            <p:nvPr/>
          </p:nvSpPr>
          <p:spPr>
            <a:xfrm>
              <a:off x="88900" y="88900"/>
              <a:ext cx="6172200" cy="6172200"/>
            </a:xfrm>
            <a:custGeom>
              <a:avLst/>
              <a:gdLst/>
              <a:ahLst/>
              <a:cxnLst/>
              <a:rect l="l" t="t" r="r" b="b"/>
              <a:pathLst>
                <a:path w="6172200" h="6172200">
                  <a:moveTo>
                    <a:pt x="6172200" y="5864860"/>
                  </a:moveTo>
                  <a:cubicBezTo>
                    <a:pt x="6172200" y="6033770"/>
                    <a:pt x="6035040" y="6170930"/>
                    <a:pt x="5866130" y="6170930"/>
                  </a:cubicBezTo>
                  <a:lnTo>
                    <a:pt x="307340" y="6170930"/>
                  </a:lnTo>
                  <a:cubicBezTo>
                    <a:pt x="137160" y="6172200"/>
                    <a:pt x="0" y="6035040"/>
                    <a:pt x="0" y="5864860"/>
                  </a:cubicBezTo>
                  <a:lnTo>
                    <a:pt x="0" y="307340"/>
                  </a:lnTo>
                  <a:cubicBezTo>
                    <a:pt x="0" y="137160"/>
                    <a:pt x="137160" y="0"/>
                    <a:pt x="307340" y="0"/>
                  </a:cubicBezTo>
                  <a:lnTo>
                    <a:pt x="5866130" y="0"/>
                  </a:lnTo>
                  <a:cubicBezTo>
                    <a:pt x="6035040" y="0"/>
                    <a:pt x="6172200" y="137160"/>
                    <a:pt x="6172200" y="307340"/>
                  </a:cubicBezTo>
                  <a:lnTo>
                    <a:pt x="6172200" y="5864860"/>
                  </a:lnTo>
                  <a:close/>
                </a:path>
              </a:pathLst>
            </a:custGeom>
            <a:blipFill>
              <a:blip r:embed="rId6"/>
              <a:stretch>
                <a:fillRect l="-24185" r="-40175" b="-9595"/>
              </a:stretch>
            </a:blipFill>
          </p:spPr>
        </p:sp>
        <p:sp>
          <p:nvSpPr>
            <p:cNvPr id="8" name="Freeform 8"/>
            <p:cNvSpPr/>
            <p:nvPr/>
          </p:nvSpPr>
          <p:spPr>
            <a:xfrm>
              <a:off x="0" y="0"/>
              <a:ext cx="6350000" cy="6350000"/>
            </a:xfrm>
            <a:custGeom>
              <a:avLst/>
              <a:gdLst/>
              <a:ahLst/>
              <a:cxnLst/>
              <a:rect l="l" t="t" r="r" b="b"/>
              <a:pathLst>
                <a:path w="6350000" h="6350000">
                  <a:moveTo>
                    <a:pt x="5953760" y="6350000"/>
                  </a:moveTo>
                  <a:lnTo>
                    <a:pt x="396240" y="6350000"/>
                  </a:lnTo>
                  <a:cubicBezTo>
                    <a:pt x="177800" y="6350000"/>
                    <a:pt x="0" y="6172200"/>
                    <a:pt x="0" y="5953760"/>
                  </a:cubicBezTo>
                  <a:lnTo>
                    <a:pt x="0" y="396240"/>
                  </a:lnTo>
                  <a:cubicBezTo>
                    <a:pt x="0" y="177800"/>
                    <a:pt x="177800" y="0"/>
                    <a:pt x="396240" y="0"/>
                  </a:cubicBezTo>
                  <a:lnTo>
                    <a:pt x="5955030" y="0"/>
                  </a:lnTo>
                  <a:cubicBezTo>
                    <a:pt x="6172200" y="0"/>
                    <a:pt x="6350000" y="177800"/>
                    <a:pt x="6350000" y="396240"/>
                  </a:cubicBezTo>
                  <a:lnTo>
                    <a:pt x="6350000" y="5955030"/>
                  </a:lnTo>
                  <a:cubicBezTo>
                    <a:pt x="6350000" y="6172200"/>
                    <a:pt x="6172200" y="6350000"/>
                    <a:pt x="5953760" y="6350000"/>
                  </a:cubicBezTo>
                  <a:close/>
                  <a:moveTo>
                    <a:pt x="396240" y="179070"/>
                  </a:moveTo>
                  <a:cubicBezTo>
                    <a:pt x="276860" y="179070"/>
                    <a:pt x="179070" y="276860"/>
                    <a:pt x="179070" y="396240"/>
                  </a:cubicBezTo>
                  <a:lnTo>
                    <a:pt x="179070" y="5955030"/>
                  </a:lnTo>
                  <a:cubicBezTo>
                    <a:pt x="179070" y="6074410"/>
                    <a:pt x="276860" y="6172200"/>
                    <a:pt x="396240" y="6172200"/>
                  </a:cubicBezTo>
                  <a:lnTo>
                    <a:pt x="5955030" y="6172200"/>
                  </a:lnTo>
                  <a:cubicBezTo>
                    <a:pt x="6074410" y="6172200"/>
                    <a:pt x="6172200" y="6074410"/>
                    <a:pt x="6172200" y="5955030"/>
                  </a:cubicBezTo>
                  <a:lnTo>
                    <a:pt x="6172200" y="396240"/>
                  </a:lnTo>
                  <a:cubicBezTo>
                    <a:pt x="6172200" y="276860"/>
                    <a:pt x="6074410" y="179070"/>
                    <a:pt x="5955030" y="179070"/>
                  </a:cubicBezTo>
                  <a:lnTo>
                    <a:pt x="396240" y="179070"/>
                  </a:lnTo>
                  <a:close/>
                </a:path>
              </a:pathLst>
            </a:custGeom>
            <a:solidFill>
              <a:srgbClr val="FFFFFF"/>
            </a:solid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8704" y="364714"/>
            <a:ext cx="1980511" cy="2039136"/>
          </a:xfrm>
          <a:prstGeom prst="rect">
            <a:avLst/>
          </a:prstGeom>
        </p:spPr>
      </p:pic>
      <p:sp>
        <p:nvSpPr>
          <p:cNvPr id="10" name="TextBox 10"/>
          <p:cNvSpPr txBox="1"/>
          <p:nvPr/>
        </p:nvSpPr>
        <p:spPr>
          <a:xfrm>
            <a:off x="6477000" y="1638300"/>
            <a:ext cx="10363200" cy="3600986"/>
          </a:xfrm>
          <a:prstGeom prst="rect">
            <a:avLst/>
          </a:prstGeom>
        </p:spPr>
        <p:txBody>
          <a:bodyPr wrap="square" lIns="0" tIns="0" rIns="0" bIns="0" rtlCol="0" anchor="t">
            <a:spAutoFit/>
          </a:bodyPr>
          <a:lstStyle/>
          <a:p>
            <a:pPr marL="0" lvl="0" indent="0" algn="just">
              <a:lnSpc>
                <a:spcPct val="130000"/>
              </a:lnSpc>
              <a:spcBef>
                <a:spcPct val="0"/>
              </a:spcBef>
            </a:pPr>
            <a:r>
              <a:rPr lang="en-US" sz="3600" u="none">
                <a:solidFill>
                  <a:schemeClr val="accent6">
                    <a:lumMod val="75000"/>
                  </a:schemeClr>
                </a:solidFill>
                <a:latin typeface="Baloo" panose="020B0604020202020204" charset="0"/>
                <a:cs typeface="Baloo" panose="020B0604020202020204" charset="0"/>
              </a:rPr>
              <a:t>Có hai cách nối các vế câu trong câu ghép:</a:t>
            </a:r>
          </a:p>
          <a:p>
            <a:pPr marL="514350" lvl="0" indent="-514350" algn="just">
              <a:lnSpc>
                <a:spcPct val="130000"/>
              </a:lnSpc>
              <a:spcBef>
                <a:spcPct val="0"/>
              </a:spcBef>
              <a:buAutoNum type="arabicPeriod"/>
            </a:pPr>
            <a:r>
              <a:rPr lang="en-US" sz="3600">
                <a:solidFill>
                  <a:srgbClr val="065928"/>
                </a:solidFill>
                <a:latin typeface="Baloo" panose="020B0604020202020204" charset="0"/>
                <a:cs typeface="Baloo" panose="020B0604020202020204" charset="0"/>
              </a:rPr>
              <a:t>nối bằng những từ có tác dụng nối.</a:t>
            </a:r>
          </a:p>
          <a:p>
            <a:pPr marL="514350" lvl="0" indent="-514350" algn="just">
              <a:lnSpc>
                <a:spcPct val="130000"/>
              </a:lnSpc>
              <a:spcBef>
                <a:spcPct val="0"/>
              </a:spcBef>
              <a:buAutoNum type="arabicPeriod"/>
            </a:pPr>
            <a:r>
              <a:rPr lang="en-US" sz="3600" u="none">
                <a:solidFill>
                  <a:srgbClr val="065928"/>
                </a:solidFill>
                <a:latin typeface="Baloo" panose="020B0604020202020204" charset="0"/>
                <a:cs typeface="Baloo" panose="020B0604020202020204" charset="0"/>
              </a:rPr>
              <a:t>Nối trực tiếp (không dùng từ nối). Trong trường hợp này, giữa các vế của câu cần có dấu phẩy, dấu chấm phẩy , hoặc dấu hai chấm.</a:t>
            </a:r>
          </a:p>
        </p:txBody>
      </p:sp>
      <p:sp>
        <p:nvSpPr>
          <p:cNvPr id="11" name="TextBox 11"/>
          <p:cNvSpPr txBox="1"/>
          <p:nvPr/>
        </p:nvSpPr>
        <p:spPr>
          <a:xfrm>
            <a:off x="1848186" y="129990"/>
            <a:ext cx="9589635" cy="1000274"/>
          </a:xfrm>
          <a:prstGeom prst="rect">
            <a:avLst/>
          </a:prstGeom>
        </p:spPr>
        <p:txBody>
          <a:bodyPr lIns="0" tIns="0" rIns="0" bIns="0" rtlCol="0" anchor="t">
            <a:spAutoFit/>
          </a:bodyPr>
          <a:lstStyle/>
          <a:p>
            <a:pPr lvl="0" indent="0">
              <a:lnSpc>
                <a:spcPts val="7840"/>
              </a:lnSpc>
              <a:spcBef>
                <a:spcPct val="0"/>
              </a:spcBef>
            </a:pPr>
            <a:r>
              <a:rPr lang="en-US" sz="5600">
                <a:solidFill>
                  <a:srgbClr val="065928"/>
                </a:solidFill>
                <a:latin typeface="Baloo"/>
              </a:rPr>
              <a:t>II. GHI NHỚ</a:t>
            </a:r>
          </a:p>
        </p:txBody>
      </p:sp>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09969" y="6836362"/>
            <a:ext cx="1090178" cy="1211309"/>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397967" y="416635"/>
            <a:ext cx="1722666" cy="1205866"/>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3631" b="16083"/>
          <a:stretch>
            <a:fillRect/>
          </a:stretch>
        </p:blipFill>
        <p:spPr>
          <a:xfrm rot="-5400000">
            <a:off x="-829747" y="-1735203"/>
            <a:ext cx="2637500" cy="4416288"/>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60403" y="2781300"/>
            <a:ext cx="1079393" cy="728100"/>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7003258" y="209491"/>
            <a:ext cx="1305524" cy="1462772"/>
          </a:xfrm>
          <a:prstGeom prst="rect">
            <a:avLst/>
          </a:prstGeom>
        </p:spPr>
      </p:pic>
      <p:sp>
        <p:nvSpPr>
          <p:cNvPr id="21" name="TextBox 10"/>
          <p:cNvSpPr txBox="1"/>
          <p:nvPr/>
        </p:nvSpPr>
        <p:spPr>
          <a:xfrm>
            <a:off x="1338444" y="309509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cs typeface="Times New Roman" panose="02020603050405020304" pitchFamily="18" charset="0"/>
              </a:rPr>
              <a:t>Dân ta có một lòng nồng nàn yêu nước. Đó là một truyền thống quý báu của ta.</a:t>
            </a:r>
            <a:endParaRPr lang="en-US" sz="4000" dirty="0">
              <a:latin typeface="Times New Roman" panose="02020603050405020304" pitchFamily="18" charset="0"/>
              <a:cs typeface="Times New Roman" panose="02020603050405020304" pitchFamily="18" charset="0"/>
            </a:endParaRPr>
          </a:p>
        </p:txBody>
      </p:sp>
      <p:sp>
        <p:nvSpPr>
          <p:cNvPr id="22" name="TextBox 23"/>
          <p:cNvSpPr txBox="1"/>
          <p:nvPr/>
        </p:nvSpPr>
        <p:spPr>
          <a:xfrm>
            <a:off x="1937147" y="260078"/>
            <a:ext cx="14413701" cy="1824730"/>
          </a:xfrm>
          <a:prstGeom prst="rect">
            <a:avLst/>
          </a:prstGeom>
        </p:spPr>
        <p:txBody>
          <a:bodyPr wrap="square" lIns="0" tIns="0" rIns="0" bIns="0" rtlCol="0" anchor="t">
            <a:spAutoFit/>
          </a:bodyPr>
          <a:lstStyle/>
          <a:p>
            <a:pPr marL="0" lvl="0" indent="0" algn="just">
              <a:lnSpc>
                <a:spcPct val="130000"/>
              </a:lnSpc>
              <a:spcBef>
                <a:spcPct val="0"/>
              </a:spcBef>
            </a:pPr>
            <a:r>
              <a:rPr lang="en-US" sz="4800" u="none" dirty="0">
                <a:latin typeface="Times New Roman" panose="02020603050405020304" pitchFamily="18" charset="0"/>
                <a:cs typeface="Times New Roman" panose="02020603050405020304" pitchFamily="18" charset="0"/>
              </a:rPr>
              <a:t>1. </a:t>
            </a:r>
            <a:r>
              <a:rPr lang="en-US" sz="4800" u="none" dirty="0" err="1">
                <a:latin typeface="Times New Roman" panose="02020603050405020304" pitchFamily="18" charset="0"/>
                <a:cs typeface="Times New Roman" panose="02020603050405020304" pitchFamily="18" charset="0"/>
              </a:rPr>
              <a:t>Trong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những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dưới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đây</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là</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 </a:t>
            </a:r>
            <a:r>
              <a:rPr lang="en-US" sz="4800" u="none" dirty="0" err="1">
                <a:latin typeface="Times New Roman" panose="02020603050405020304" pitchFamily="18" charset="0"/>
                <a:cs typeface="Times New Roman" panose="02020603050405020304" pitchFamily="18" charset="0"/>
              </a:rPr>
              <a:t>Các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vế</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câu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ghép</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được</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nối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với</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nhau</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bằng</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cách</a:t>
            </a:r>
            <a:r>
              <a:rPr lang="en-US" sz="4800" u="none" dirty="0">
                <a:latin typeface="Times New Roman" panose="02020603050405020304" pitchFamily="18" charset="0"/>
                <a:cs typeface="Times New Roman" panose="02020603050405020304" pitchFamily="18" charset="0"/>
              </a:rPr>
              <a:t> </a:t>
            </a:r>
            <a:r>
              <a:rPr lang="en-US" sz="4800" u="none" dirty="0" err="1">
                <a:latin typeface="Times New Roman" panose="02020603050405020304" pitchFamily="18" charset="0"/>
                <a:cs typeface="Times New Roman" panose="02020603050405020304" pitchFamily="18" charset="0"/>
              </a:rPr>
              <a:t>nào</a:t>
            </a:r>
            <a:r>
              <a:rPr lang="en-US" sz="4800" u="none" dirty="0">
                <a:latin typeface="Times New Roman" panose="02020603050405020304" pitchFamily="18" charset="0"/>
                <a:cs typeface="Times New Roman" panose="02020603050405020304" pitchFamily="18" charset="0"/>
              </a:rPr>
              <a:t>?</a:t>
            </a:r>
          </a:p>
        </p:txBody>
      </p:sp>
      <p:sp>
        <p:nvSpPr>
          <p:cNvPr id="19" name="TextBox 10"/>
          <p:cNvSpPr txBox="1"/>
          <p:nvPr/>
        </p:nvSpPr>
        <p:spPr>
          <a:xfrm>
            <a:off x="1338444" y="3895309"/>
            <a:ext cx="15958956" cy="3921266"/>
          </a:xfrm>
          <a:prstGeom prst="rect">
            <a:avLst/>
          </a:prstGeom>
        </p:spPr>
        <p:txBody>
          <a:bodyPr wrap="square" lIns="0" tIns="0" rIns="0" bIns="0" rtlCol="0" anchor="t">
            <a:spAutoFit/>
          </a:bodyPr>
          <a:lstStyle/>
          <a:p>
            <a:pPr algn="just">
              <a:lnSpc>
                <a:spcPct val="130000"/>
              </a:lnSpc>
              <a:spcBef>
                <a:spcPct val="0"/>
              </a:spcBef>
            </a:pPr>
            <a:r>
              <a:rPr lang="en-US" sz="4000" b="1"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xưa tới nay, mỗi khi Tổ quốc bị xâm lăng, thì tinh thần ấy lại sôi nổi, nó kết thành một làn sóng vô cùng mạnh mẽ, to lớn, nó lướt qua mọi sự nguy hiểm, khó khăn, nó nhấn chìm tất cả lũ bán nước và lũ cướp nước.</a:t>
            </a:r>
            <a:endParaRPr lang="en-US" sz="4000" b="1"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b="1"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2819400" y="4681629"/>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4478000" y="471109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97003" y="54377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1531955" y="6783874"/>
            <a:ext cx="14407406" cy="1646605"/>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4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gn="ctr">
              <a:lnSpc>
                <a:spcPct val="15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thì</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29025725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circle(in)">
                                      <p:cBhvr>
                                        <p:cTn id="7" dur="2000"/>
                                        <p:tgtEl>
                                          <p:spTgt spid="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0" build="allAtOnce"/>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46378" y="9424520"/>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23631" b="16083"/>
          <a:stretch>
            <a:fillRect/>
          </a:stretch>
        </p:blipFill>
        <p:spPr>
          <a:xfrm rot="-5400000">
            <a:off x="-829747" y="-1735203"/>
            <a:ext cx="2637500" cy="4416288"/>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714810" y="-1613152"/>
            <a:ext cx="4695311" cy="4114800"/>
          </a:xfrm>
          <a:prstGeom prst="rect">
            <a:avLst/>
          </a:prstGeom>
        </p:spPr>
      </p:pic>
      <p:pic>
        <p:nvPicPr>
          <p:cNvPr id="20"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003258" y="209491"/>
            <a:ext cx="1305524" cy="1462772"/>
          </a:xfrm>
          <a:prstGeom prst="rect">
            <a:avLst/>
          </a:prstGeom>
        </p:spPr>
      </p:pic>
      <p:sp>
        <p:nvSpPr>
          <p:cNvPr id="21" name="TextBox 10"/>
          <p:cNvSpPr txBox="1"/>
          <p:nvPr/>
        </p:nvSpPr>
        <p:spPr>
          <a:xfrm>
            <a:off x="1164522" y="200250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cs typeface="Times New Roman" panose="02020603050405020304" pitchFamily="18" charset="0"/>
              </a:rPr>
              <a:t>Anh bắt lấy thỏi thép hồng như bắt lấy một con cá sống. Dưới những nhát búa hăm hở của anh, con cá lửa ấy vùng vẫy, quằn quại, giãy lên đành đạch.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044302" y="3669019"/>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Nó nghiến răng ken két, nó cưỡng lại anh, nó không chịu khuất phục.</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5943600" y="3723351"/>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601200" y="372253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258923" y="5513915"/>
            <a:ext cx="14407406" cy="720390"/>
          </a:xfrm>
          <a:prstGeom prst="rect">
            <a:avLst/>
          </a:prstGeom>
        </p:spPr>
        <p:txBody>
          <a:bodyPr wrap="square" lIns="0" tIns="0" rIns="0" bIns="0" rtlCol="0" anchor="t">
            <a:spAutoFit/>
          </a:bodyPr>
          <a:lstStyle/>
          <a:p>
            <a:pPr lvl="0" algn="ctr">
              <a:lnSpc>
                <a:spcPct val="130000"/>
              </a:lnSpc>
              <a:spcBef>
                <a:spcPct val="0"/>
              </a:spcBef>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a:t>
            </a:r>
          </a:p>
        </p:txBody>
      </p:sp>
      <p:pic>
        <p:nvPicPr>
          <p:cNvPr id="17"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81566" y="6908328"/>
            <a:ext cx="3140489" cy="3156270"/>
          </a:xfrm>
          <a:prstGeom prst="rect">
            <a:avLst/>
          </a:prstGeom>
        </p:spPr>
      </p:pic>
      <p:pic>
        <p:nvPicPr>
          <p:cNvPr id="18"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683127" y="6482902"/>
            <a:ext cx="4063365" cy="4114800"/>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27730146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1"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heel(1)">
                                      <p:cBhvr>
                                        <p:cTn id="7" dur="2000"/>
                                        <p:tgtEl>
                                          <p:spTgt spid="19">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1" build="allAtOnce"/>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6680" y="9140436"/>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59282" y="9316756"/>
            <a:ext cx="905913" cy="680259"/>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17359" y="714910"/>
            <a:ext cx="1079393" cy="728100"/>
          </a:xfrm>
          <a:prstGeom prst="rect">
            <a:avLst/>
          </a:prstGeom>
        </p:spPr>
      </p:pic>
      <p:sp>
        <p:nvSpPr>
          <p:cNvPr id="21" name="TextBox 10"/>
          <p:cNvSpPr txBox="1"/>
          <p:nvPr/>
        </p:nvSpPr>
        <p:spPr>
          <a:xfrm>
            <a:off x="1295400" y="1028700"/>
            <a:ext cx="15958956" cy="1520609"/>
          </a:xfrm>
          <a:prstGeom prst="rect">
            <a:avLst/>
          </a:prstGeom>
        </p:spPr>
        <p:txBody>
          <a:bodyPr wrap="square" lIns="0" tIns="0" rIns="0" bIns="0" rtlCol="0" anchor="t">
            <a:spAutoFit/>
          </a:bodyPr>
          <a:lstStyle/>
          <a:p>
            <a:pPr lvl="0" algn="just">
              <a:lnSpc>
                <a:spcPct val="130000"/>
              </a:lnSpc>
              <a:spcBef>
                <a:spcPct val="0"/>
              </a:spcBef>
            </a:pPr>
            <a:r>
              <a:rPr lang="en-US" sz="4000" dirty="0">
                <a:latin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cs typeface="Times New Roman" panose="02020603050405020304" pitchFamily="18" charset="0"/>
              </a:rPr>
              <a:t>Tôi ngắt một chiếc lá sòi đỏ thẫm thả xuống dòng nước. Một chú nhái bén tí xíu như đã phục sẵn từ bao giờ nhảy phóc lên ngồi chiễm chệ trên đó. </a:t>
            </a:r>
            <a:endParaRPr lang="en-US" sz="4000" dirty="0">
              <a:latin typeface="Times New Roman" panose="02020603050405020304" pitchFamily="18" charset="0"/>
              <a:cs typeface="Times New Roman" panose="02020603050405020304" pitchFamily="18" charset="0"/>
            </a:endParaRPr>
          </a:p>
        </p:txBody>
      </p:sp>
      <p:sp>
        <p:nvSpPr>
          <p:cNvPr id="19" name="TextBox 10"/>
          <p:cNvSpPr txBox="1"/>
          <p:nvPr/>
        </p:nvSpPr>
        <p:spPr>
          <a:xfrm>
            <a:off x="1295400" y="2619434"/>
            <a:ext cx="15958956" cy="3200876"/>
          </a:xfrm>
          <a:prstGeom prst="rect">
            <a:avLst/>
          </a:prstGeom>
        </p:spPr>
        <p:txBody>
          <a:bodyPr wrap="square" lIns="0" tIns="0" rIns="0" bIns="0" rtlCol="0" anchor="t">
            <a:spAutoFit/>
          </a:bodyPr>
          <a:lstStyle/>
          <a:p>
            <a:pPr algn="just">
              <a:lnSpc>
                <a:spcPct val="130000"/>
              </a:lnSpc>
              <a:spcBef>
                <a:spcPct val="0"/>
              </a:spcBef>
            </a:pPr>
            <a:r>
              <a:rPr lang="vi-VN" sz="4000" dirty="0">
                <a:latin typeface="Times New Roman" panose="02020603050405020304" pitchFamily="18" charset="0"/>
                <a:cs typeface="Times New Roman" panose="02020603050405020304" pitchFamily="18" charset="0"/>
              </a:rPr>
              <a:t>Chiếc lá thoáng tròng trành, chú nhái bén loay hoay cố giữ thăng bằng rồi chiếc thuyền đỏ thắm lặng lẽ xuôi dòng.</a:t>
            </a: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a:p>
            <a:pPr lvl="0" algn="just">
              <a:lnSpc>
                <a:spcPct val="130000"/>
              </a:lnSpc>
              <a:spcBef>
                <a:spcPct val="0"/>
              </a:spcBef>
            </a:pPr>
            <a:endParaRPr lang="en-US" sz="40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7162800" y="2646532"/>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412946" y="254533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2846950" y="4889108"/>
            <a:ext cx="14407406" cy="1520609"/>
          </a:xfrm>
          <a:prstGeom prst="rect">
            <a:avLst/>
          </a:prstGeom>
        </p:spPr>
        <p:txBody>
          <a:bodyPr wrap="square" lIns="0" tIns="0" rIns="0" bIns="0" rtlCol="0" anchor="t">
            <a:spAutoFit/>
          </a:bodyPr>
          <a:lstStyle/>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nhau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giữa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dấu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phẩy</a:t>
            </a:r>
            <a:r>
              <a:rPr lang="en-US" sz="4000" b="1" dirty="0">
                <a:solidFill>
                  <a:srgbClr val="FF0000"/>
                </a:solidFill>
                <a:latin typeface="Times New Roman" panose="02020603050405020304" pitchFamily="18" charset="0"/>
                <a:cs typeface="Times New Roman" panose="02020603050405020304" pitchFamily="18" charset="0"/>
              </a:rPr>
              <a:t>. </a:t>
            </a:r>
          </a:p>
          <a:p>
            <a:pPr lvl="0">
              <a:lnSpc>
                <a:spcPct val="130000"/>
              </a:lnSpc>
              <a:spcBef>
                <a:spcPct val="0"/>
              </a:spcBef>
            </a:pP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nối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với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vế</a:t>
            </a:r>
            <a:r>
              <a:rPr lang="en-US" sz="4000" b="1" dirty="0">
                <a:solidFill>
                  <a:srgbClr val="FF0000"/>
                </a:solidFill>
                <a:latin typeface="Times New Roman" panose="02020603050405020304" pitchFamily="18" charset="0"/>
                <a:cs typeface="Times New Roman" panose="02020603050405020304" pitchFamily="18" charset="0"/>
              </a:rPr>
              <a:t> 3 </a:t>
            </a:r>
            <a:r>
              <a:rPr lang="en-US" sz="4000" b="1" dirty="0" err="1">
                <a:solidFill>
                  <a:srgbClr val="FF0000"/>
                </a:solidFill>
                <a:latin typeface="Times New Roman" panose="02020603050405020304" pitchFamily="18" charset="0"/>
                <a:cs typeface="Times New Roman" panose="02020603050405020304" pitchFamily="18" charset="0"/>
              </a:rPr>
              <a:t>bằng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quan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rồi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6" name="Oval 15"/>
          <p:cNvSpPr/>
          <p:nvPr/>
        </p:nvSpPr>
        <p:spPr>
          <a:xfrm>
            <a:off x="16553315" y="2646532"/>
            <a:ext cx="838200" cy="82788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7" name="Picture 13"/>
          <p:cNvPicPr>
            <a:picLocks noChangeAspect="1"/>
          </p:cNvPicPr>
          <p:nvPr/>
        </p:nvPicPr>
        <p:blipFill>
          <a:blip r:embed="rId7"/>
          <a:srcRect/>
          <a:stretch>
            <a:fillRect/>
          </a:stretch>
        </p:blipFill>
        <p:spPr>
          <a:xfrm>
            <a:off x="13085789" y="8519734"/>
            <a:ext cx="1955543" cy="2225369"/>
          </a:xfrm>
          <a:prstGeom prst="rect">
            <a:avLst/>
          </a:prstGeom>
        </p:spPr>
      </p:pic>
      <p:pic>
        <p:nvPicPr>
          <p:cNvPr id="18"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14504" y="9043213"/>
            <a:ext cx="2557191" cy="2077717"/>
          </a:xfrm>
          <a:prstGeom prst="rect">
            <a:avLst/>
          </a:prstGeom>
        </p:spPr>
      </p:pic>
      <p:pic>
        <p:nvPicPr>
          <p:cNvPr id="25"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0354" y="6125178"/>
            <a:ext cx="2200905" cy="3852786"/>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2523279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nodeType="clickEffect">
                                  <p:stCondLst>
                                    <p:cond delay="0"/>
                                  </p:stCondLst>
                                  <p:childTnLst>
                                    <p:animClr clrSpc="hsl" dir="cw">
                                      <p:cBhvr override="childStyle">
                                        <p:cTn id="14" dur="500" fill="hold"/>
                                        <p:tgtEl>
                                          <p:spTgt spid="19">
                                            <p:txEl>
                                              <p:pRg st="0" end="0"/>
                                            </p:txEl>
                                          </p:spTgt>
                                        </p:tgtEl>
                                        <p:attrNameLst>
                                          <p:attrName>style.color</p:attrName>
                                        </p:attrNameLst>
                                      </p:cBhvr>
                                      <p:by>
                                        <p:hsl h="7200000" s="0" l="0"/>
                                      </p:by>
                                    </p:animClr>
                                    <p:animClr clrSpc="hsl" dir="cw">
                                      <p:cBhvr>
                                        <p:cTn id="15" dur="500" fill="hold"/>
                                        <p:tgtEl>
                                          <p:spTgt spid="19">
                                            <p:txEl>
                                              <p:pRg st="0" end="0"/>
                                            </p:txEl>
                                          </p:spTgt>
                                        </p:tgtEl>
                                        <p:attrNameLst>
                                          <p:attrName>fillcolor</p:attrName>
                                        </p:attrNameLst>
                                      </p:cBhvr>
                                      <p:by>
                                        <p:hsl h="7200000" s="0" l="0"/>
                                      </p:by>
                                    </p:animClr>
                                    <p:animClr clrSpc="hsl" dir="cw">
                                      <p:cBhvr>
                                        <p:cTn id="16" dur="500" fill="hold"/>
                                        <p:tgtEl>
                                          <p:spTgt spid="19">
                                            <p:txEl>
                                              <p:pRg st="0" end="0"/>
                                            </p:txEl>
                                          </p:spTgt>
                                        </p:tgtEl>
                                        <p:attrNameLst>
                                          <p:attrName>stroke.color</p:attrName>
                                        </p:attrNameLst>
                                      </p:cBhvr>
                                      <p:by>
                                        <p:hsl h="7200000" s="0" l="0"/>
                                      </p:by>
                                    </p:animClr>
                                    <p:set>
                                      <p:cBhvr>
                                        <p:cTn id="17" dur="500" fill="hold"/>
                                        <p:tgtEl>
                                          <p:spTgt spid="19">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9" grpId="2" build="allAtOnce"/>
      <p:bldP spid="28"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0" y="8935342"/>
            <a:ext cx="18288000" cy="1351658"/>
          </a:xfrm>
          <a:prstGeom prst="rect">
            <a:avLst/>
          </a:prstGeom>
        </p:spPr>
      </p:pic>
      <p:pic>
        <p:nvPicPr>
          <p:cNvPr id="3" name="Picture 3"/>
          <p:cNvPicPr>
            <a:picLocks noChangeAspect="1"/>
          </p:cNvPicPr>
          <p:nvPr/>
        </p:nvPicPr>
        <p:blipFill>
          <a:blip r:embed="rId4"/>
          <a:srcRect/>
          <a:stretch>
            <a:fillRect/>
          </a:stretch>
        </p:blipFill>
        <p:spPr>
          <a:xfrm>
            <a:off x="527228" y="190501"/>
            <a:ext cx="17109887" cy="893991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29622">
            <a:off x="15797802" y="57988"/>
            <a:ext cx="2957276" cy="55405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996367" y="8075832"/>
            <a:ext cx="2647342" cy="1833285"/>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48721" y="6870256"/>
            <a:ext cx="535071" cy="49828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50728" y="7482840"/>
            <a:ext cx="331393" cy="30861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3848"/>
          <a:stretch>
            <a:fillRect/>
          </a:stretch>
        </p:blipFill>
        <p:spPr>
          <a:xfrm>
            <a:off x="527228" y="7297623"/>
            <a:ext cx="2289031" cy="2989377"/>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263929">
            <a:off x="2156703" y="4689691"/>
            <a:ext cx="766808" cy="1022410"/>
          </a:xfrm>
          <a:prstGeom prst="rect">
            <a:avLst/>
          </a:prstGeom>
        </p:spPr>
      </p:pic>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71743" y="1028700"/>
            <a:ext cx="1018242" cy="581671"/>
          </a:xfrm>
          <a:prstGeom prst="rect">
            <a:avLst/>
          </a:prstGeom>
        </p:spPr>
      </p:pic>
      <p:sp>
        <p:nvSpPr>
          <p:cNvPr id="12" name="TextBox 23"/>
          <p:cNvSpPr txBox="1"/>
          <p:nvPr/>
        </p:nvSpPr>
        <p:spPr>
          <a:xfrm>
            <a:off x="3528138" y="2887703"/>
            <a:ext cx="11231724" cy="3745256"/>
          </a:xfrm>
          <a:prstGeom prst="rect">
            <a:avLst/>
          </a:prstGeom>
        </p:spPr>
        <p:txBody>
          <a:bodyPr wrap="square" lIns="0" tIns="0" rIns="0" bIns="0" rtlCol="0" anchor="t">
            <a:spAutoFit/>
          </a:bodyPr>
          <a:lstStyle/>
          <a:p>
            <a:pPr lvl="0" algn="just">
              <a:lnSpc>
                <a:spcPct val="130000"/>
              </a:lnSpc>
              <a:spcBef>
                <a:spcPct val="0"/>
              </a:spcBef>
            </a:pPr>
            <a:r>
              <a:rPr lang="en-US" sz="4800" dirty="0">
                <a:latin typeface="Times New Roman" panose="02020603050405020304" pitchFamily="18" charset="0"/>
                <a:cs typeface="Times New Roman" panose="02020603050405020304" pitchFamily="18" charset="0"/>
              </a:rPr>
              <a:t>2</a:t>
            </a:r>
            <a:r>
              <a:rPr lang="en-US" sz="4800" u="none"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Viết đoạn văn từ 3 đến 5 câu tả ngoại hình một người bạn của em, trong đoạn văn có ít nhất một câu ghép. Cho biết các vế câu trong câu ghép được nối với nhau bằng cách nào.</a:t>
            </a:r>
            <a:endParaRPr lang="en-US" sz="48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2401703" y="2468273"/>
            <a:ext cx="13580751" cy="5636898"/>
            <a:chOff x="0" y="0"/>
            <a:chExt cx="4861865" cy="2017991"/>
          </a:xfrm>
        </p:grpSpPr>
        <p:sp>
          <p:nvSpPr>
            <p:cNvPr id="3" name="Freeform 3"/>
            <p:cNvSpPr/>
            <p:nvPr/>
          </p:nvSpPr>
          <p:spPr>
            <a:xfrm>
              <a:off x="0" y="0"/>
              <a:ext cx="4861865" cy="2017991"/>
            </a:xfrm>
            <a:custGeom>
              <a:avLst/>
              <a:gdLst/>
              <a:ahLst/>
              <a:cxnLst/>
              <a:rect l="l" t="t" r="r" b="b"/>
              <a:pathLst>
                <a:path w="4861865" h="2017991">
                  <a:moveTo>
                    <a:pt x="0" y="0"/>
                  </a:moveTo>
                  <a:lnTo>
                    <a:pt x="4861865" y="0"/>
                  </a:lnTo>
                  <a:lnTo>
                    <a:pt x="4861865" y="2017991"/>
                  </a:lnTo>
                  <a:lnTo>
                    <a:pt x="0" y="2017991"/>
                  </a:lnTo>
                  <a:close/>
                </a:path>
              </a:pathLst>
            </a:custGeom>
            <a:solidFill>
              <a:srgbClr val="FFFFFF"/>
            </a:solidFill>
          </p:spPr>
        </p:sp>
      </p:grpSp>
      <p:grpSp>
        <p:nvGrpSpPr>
          <p:cNvPr id="4" name="Group 4"/>
          <p:cNvGrpSpPr/>
          <p:nvPr/>
        </p:nvGrpSpPr>
        <p:grpSpPr>
          <a:xfrm>
            <a:off x="2353624" y="866775"/>
            <a:ext cx="13580751" cy="2011553"/>
            <a:chOff x="0" y="0"/>
            <a:chExt cx="7533409" cy="1115833"/>
          </a:xfrm>
        </p:grpSpPr>
        <p:sp>
          <p:nvSpPr>
            <p:cNvPr id="5" name="Freeform 5"/>
            <p:cNvSpPr/>
            <p:nvPr/>
          </p:nvSpPr>
          <p:spPr>
            <a:xfrm>
              <a:off x="26670" y="26670"/>
              <a:ext cx="7480069" cy="1020583"/>
            </a:xfrm>
            <a:custGeom>
              <a:avLst/>
              <a:gdLst/>
              <a:ahLst/>
              <a:cxnLst/>
              <a:rect l="l" t="t" r="r" b="b"/>
              <a:pathLst>
                <a:path w="7480069" h="1020583">
                  <a:moveTo>
                    <a:pt x="0" y="0"/>
                  </a:moveTo>
                  <a:lnTo>
                    <a:pt x="0" y="107950"/>
                  </a:lnTo>
                  <a:lnTo>
                    <a:pt x="0" y="148590"/>
                  </a:lnTo>
                  <a:lnTo>
                    <a:pt x="0" y="574813"/>
                  </a:lnTo>
                  <a:lnTo>
                    <a:pt x="0" y="649743"/>
                  </a:lnTo>
                  <a:lnTo>
                    <a:pt x="0" y="734833"/>
                  </a:lnTo>
                  <a:lnTo>
                    <a:pt x="3641090" y="734833"/>
                  </a:lnTo>
                  <a:lnTo>
                    <a:pt x="3759200" y="1020583"/>
                  </a:lnTo>
                  <a:lnTo>
                    <a:pt x="3877310" y="734833"/>
                  </a:lnTo>
                  <a:lnTo>
                    <a:pt x="7480069" y="734833"/>
                  </a:lnTo>
                  <a:lnTo>
                    <a:pt x="7480069" y="649743"/>
                  </a:lnTo>
                  <a:lnTo>
                    <a:pt x="7480069" y="574813"/>
                  </a:lnTo>
                  <a:lnTo>
                    <a:pt x="7480069" y="148590"/>
                  </a:lnTo>
                  <a:lnTo>
                    <a:pt x="7480069" y="107950"/>
                  </a:lnTo>
                  <a:lnTo>
                    <a:pt x="7480069" y="0"/>
                  </a:lnTo>
                  <a:lnTo>
                    <a:pt x="0" y="0"/>
                  </a:lnTo>
                  <a:close/>
                </a:path>
              </a:pathLst>
            </a:custGeom>
            <a:solidFill>
              <a:srgbClr val="6A9221"/>
            </a:solidFill>
          </p:spPr>
        </p:sp>
      </p:grpSp>
      <p:grpSp>
        <p:nvGrpSpPr>
          <p:cNvPr id="6" name="Group 6"/>
          <p:cNvGrpSpPr/>
          <p:nvPr/>
        </p:nvGrpSpPr>
        <p:grpSpPr>
          <a:xfrm>
            <a:off x="-408340" y="8935481"/>
            <a:ext cx="19104680" cy="2293127"/>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3" b="3053"/>
          <a:stretch>
            <a:fillRect/>
          </a:stretch>
        </p:blipFill>
        <p:spPr>
          <a:xfrm>
            <a:off x="14767097" y="8473984"/>
            <a:ext cx="3520903" cy="181301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1185">
            <a:off x="5136878" y="9495278"/>
            <a:ext cx="1829867" cy="288603"/>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33" b="3053"/>
          <a:stretch>
            <a:fillRect/>
          </a:stretch>
        </p:blipFill>
        <p:spPr>
          <a:xfrm>
            <a:off x="0" y="8473984"/>
            <a:ext cx="3520903" cy="181301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735583" y="9299450"/>
            <a:ext cx="905913" cy="68025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384" t="9330"/>
          <a:stretch>
            <a:fillRect/>
          </a:stretch>
        </p:blipFill>
        <p:spPr>
          <a:xfrm>
            <a:off x="0" y="0"/>
            <a:ext cx="2559192" cy="40327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384" t="9330"/>
          <a:stretch>
            <a:fillRect/>
          </a:stretch>
        </p:blipFill>
        <p:spPr>
          <a:xfrm rot="-10800000" flipV="1">
            <a:off x="15728808" y="0"/>
            <a:ext cx="2559192" cy="4032758"/>
          </a:xfrm>
          <a:prstGeom prst="rect">
            <a:avLst/>
          </a:prstGeom>
        </p:spPr>
      </p:pic>
      <p:sp>
        <p:nvSpPr>
          <p:cNvPr id="14" name="TextBox 14"/>
          <p:cNvSpPr txBox="1"/>
          <p:nvPr/>
        </p:nvSpPr>
        <p:spPr>
          <a:xfrm>
            <a:off x="4237326" y="2680977"/>
            <a:ext cx="9478664" cy="1104148"/>
          </a:xfrm>
          <a:prstGeom prst="rect">
            <a:avLst/>
          </a:prstGeom>
        </p:spPr>
        <p:txBody>
          <a:bodyPr lIns="0" tIns="0" rIns="0" bIns="0" rtlCol="0" anchor="t">
            <a:spAutoFit/>
          </a:bodyPr>
          <a:lstStyle/>
          <a:p>
            <a:pPr marL="0" lvl="0" indent="0" algn="ctr">
              <a:lnSpc>
                <a:spcPts val="4200"/>
              </a:lnSpc>
              <a:spcBef>
                <a:spcPct val="0"/>
              </a:spcBef>
            </a:pPr>
            <a:r>
              <a:rPr lang="en-US" sz="4200" spc="-84" dirty="0" err="1">
                <a:solidFill>
                  <a:srgbClr val="FF0000"/>
                </a:solidFill>
                <a:latin typeface="Times New Roman" panose="02020603050405020304" pitchFamily="18" charset="0"/>
                <a:cs typeface="Times New Roman" panose="02020603050405020304" pitchFamily="18" charset="0"/>
              </a:rPr>
              <a:t>Tả</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những</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đặc</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điểm</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ngoại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hình</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nổi</a:t>
            </a:r>
            <a:r>
              <a:rPr lang="en-US" sz="4200" spc="-84" dirty="0">
                <a:solidFill>
                  <a:srgbClr val="FF0000"/>
                </a:solidFill>
                <a:latin typeface="Times New Roman" panose="02020603050405020304" pitchFamily="18" charset="0"/>
                <a:cs typeface="Times New Roman" panose="02020603050405020304" pitchFamily="18" charset="0"/>
              </a:rPr>
              <a:t> </a:t>
            </a:r>
            <a:r>
              <a:rPr lang="en-US" sz="4200" spc="-84" dirty="0" err="1">
                <a:solidFill>
                  <a:srgbClr val="FF0000"/>
                </a:solidFill>
                <a:latin typeface="Times New Roman" panose="02020603050405020304" pitchFamily="18" charset="0"/>
                <a:cs typeface="Times New Roman" panose="02020603050405020304" pitchFamily="18" charset="0"/>
              </a:rPr>
              <a:t>bật</a:t>
            </a:r>
            <a:r>
              <a:rPr lang="en-US" sz="4200" spc="-84" dirty="0">
                <a:solidFill>
                  <a:srgbClr val="FF0000"/>
                </a:solidFill>
                <a:latin typeface="Times New Roman" panose="02020603050405020304" pitchFamily="18" charset="0"/>
                <a:cs typeface="Times New Roman" panose="02020603050405020304" pitchFamily="18" charset="0"/>
              </a:rPr>
              <a:t>: </a:t>
            </a:r>
          </a:p>
          <a:p>
            <a:pPr marL="0" lvl="0" indent="0" algn="ctr">
              <a:lnSpc>
                <a:spcPts val="4200"/>
              </a:lnSpc>
              <a:spcBef>
                <a:spcPct val="0"/>
              </a:spcBef>
            </a:pPr>
            <a:endParaRPr lang="en-US" sz="4200" spc="-84" dirty="0">
              <a:solidFill>
                <a:srgbClr val="FF0000"/>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4237327" y="1181100"/>
            <a:ext cx="9813347" cy="923330"/>
          </a:xfrm>
          <a:prstGeom prst="rect">
            <a:avLst/>
          </a:prstGeom>
        </p:spPr>
        <p:txBody>
          <a:bodyPr lIns="0" tIns="0" rIns="0" bIns="0" rtlCol="0" anchor="t">
            <a:spAutoFit/>
          </a:bodyPr>
          <a:lstStyle/>
          <a:p>
            <a:pPr marL="0" lvl="0" indent="0" algn="ctr">
              <a:lnSpc>
                <a:spcPts val="7200"/>
              </a:lnSpc>
              <a:spcBef>
                <a:spcPct val="0"/>
              </a:spcBef>
            </a:pPr>
            <a:r>
              <a:rPr lang="en-US" sz="7200" u="none">
                <a:solidFill>
                  <a:srgbClr val="FFFFFF"/>
                </a:solidFill>
                <a:latin typeface="Times New Roman" panose="02020603050405020304" pitchFamily="18" charset="0"/>
                <a:cs typeface="Times New Roman" panose="02020603050405020304" pitchFamily="18" charset="0"/>
              </a:rPr>
              <a:t>GỢI Ý</a:t>
            </a:r>
          </a:p>
        </p:txBody>
      </p:sp>
      <p:grpSp>
        <p:nvGrpSpPr>
          <p:cNvPr id="16" name="Group 16"/>
          <p:cNvGrpSpPr/>
          <p:nvPr/>
        </p:nvGrpSpPr>
        <p:grpSpPr>
          <a:xfrm>
            <a:off x="2788485" y="4669940"/>
            <a:ext cx="12961105" cy="3178980"/>
            <a:chOff x="0" y="0"/>
            <a:chExt cx="3290570" cy="3295650"/>
          </a:xfrm>
        </p:grpSpPr>
        <p:sp>
          <p:nvSpPr>
            <p:cNvPr id="17" name="Freeform 17"/>
            <p:cNvSpPr/>
            <p:nvPr/>
          </p:nvSpPr>
          <p:spPr>
            <a:xfrm>
              <a:off x="0" y="0"/>
              <a:ext cx="5213493" cy="1123005"/>
            </a:xfrm>
            <a:custGeom>
              <a:avLst/>
              <a:gdLst/>
              <a:ahLst/>
              <a:cxnLst/>
              <a:rect l="l" t="t" r="r" b="b"/>
              <a:pathLst>
                <a:path w="5213493" h="1123005">
                  <a:moveTo>
                    <a:pt x="5213493" y="3942"/>
                  </a:moveTo>
                  <a:lnTo>
                    <a:pt x="0" y="3942"/>
                  </a:lnTo>
                  <a:lnTo>
                    <a:pt x="0" y="0"/>
                  </a:lnTo>
                  <a:lnTo>
                    <a:pt x="5213493" y="0"/>
                  </a:lnTo>
                  <a:lnTo>
                    <a:pt x="5213493" y="3942"/>
                  </a:lnTo>
                  <a:close/>
                  <a:moveTo>
                    <a:pt x="5213493" y="159655"/>
                  </a:moveTo>
                  <a:lnTo>
                    <a:pt x="0" y="159655"/>
                  </a:lnTo>
                  <a:lnTo>
                    <a:pt x="0" y="163597"/>
                  </a:lnTo>
                  <a:lnTo>
                    <a:pt x="5213493" y="163597"/>
                  </a:lnTo>
                  <a:lnTo>
                    <a:pt x="5213493" y="159655"/>
                  </a:lnTo>
                  <a:close/>
                  <a:moveTo>
                    <a:pt x="5213493" y="319803"/>
                  </a:moveTo>
                  <a:lnTo>
                    <a:pt x="0" y="319803"/>
                  </a:lnTo>
                  <a:lnTo>
                    <a:pt x="0" y="323745"/>
                  </a:lnTo>
                  <a:lnTo>
                    <a:pt x="5213493" y="323745"/>
                  </a:lnTo>
                  <a:lnTo>
                    <a:pt x="5213493" y="319803"/>
                  </a:lnTo>
                  <a:close/>
                  <a:moveTo>
                    <a:pt x="5213493" y="479458"/>
                  </a:moveTo>
                  <a:lnTo>
                    <a:pt x="0" y="479458"/>
                  </a:lnTo>
                  <a:lnTo>
                    <a:pt x="0" y="483400"/>
                  </a:lnTo>
                  <a:lnTo>
                    <a:pt x="5213493" y="483400"/>
                  </a:lnTo>
                  <a:lnTo>
                    <a:pt x="5213493" y="479458"/>
                  </a:lnTo>
                  <a:close/>
                  <a:moveTo>
                    <a:pt x="5213493" y="639112"/>
                  </a:moveTo>
                  <a:lnTo>
                    <a:pt x="0" y="639112"/>
                  </a:lnTo>
                  <a:lnTo>
                    <a:pt x="0" y="643054"/>
                  </a:lnTo>
                  <a:lnTo>
                    <a:pt x="5213493" y="643054"/>
                  </a:lnTo>
                  <a:lnTo>
                    <a:pt x="5213493" y="639112"/>
                  </a:lnTo>
                  <a:close/>
                  <a:moveTo>
                    <a:pt x="5213493" y="799260"/>
                  </a:moveTo>
                  <a:lnTo>
                    <a:pt x="0" y="799260"/>
                  </a:lnTo>
                  <a:lnTo>
                    <a:pt x="0" y="803202"/>
                  </a:lnTo>
                  <a:lnTo>
                    <a:pt x="5213493" y="803202"/>
                  </a:lnTo>
                  <a:lnTo>
                    <a:pt x="5213493" y="799260"/>
                  </a:lnTo>
                  <a:close/>
                  <a:moveTo>
                    <a:pt x="5213493" y="958915"/>
                  </a:moveTo>
                  <a:lnTo>
                    <a:pt x="0" y="958915"/>
                  </a:lnTo>
                  <a:lnTo>
                    <a:pt x="0" y="962857"/>
                  </a:lnTo>
                  <a:lnTo>
                    <a:pt x="5213493" y="962857"/>
                  </a:lnTo>
                  <a:lnTo>
                    <a:pt x="5213493" y="958915"/>
                  </a:lnTo>
                  <a:close/>
                  <a:moveTo>
                    <a:pt x="5213493" y="1119063"/>
                  </a:moveTo>
                  <a:lnTo>
                    <a:pt x="0" y="1119063"/>
                  </a:lnTo>
                  <a:lnTo>
                    <a:pt x="0" y="1123005"/>
                  </a:lnTo>
                  <a:lnTo>
                    <a:pt x="5213493" y="1123005"/>
                  </a:lnTo>
                  <a:lnTo>
                    <a:pt x="5213493" y="1119063"/>
                  </a:lnTo>
                  <a:close/>
                </a:path>
              </a:pathLst>
            </a:custGeom>
            <a:solidFill>
              <a:srgbClr val="FFBD59"/>
            </a:solidFill>
          </p:spPr>
        </p:sp>
      </p:grpSp>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14310" y="7243046"/>
            <a:ext cx="2059380" cy="2705261"/>
          </a:xfrm>
          <a:prstGeom prst="rect">
            <a:avLst/>
          </a:prstGeom>
        </p:spPr>
      </p:pic>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51502">
            <a:off x="1639307" y="3940711"/>
            <a:ext cx="1239799" cy="1310223"/>
          </a:xfrm>
          <a:prstGeom prst="rect">
            <a:avLst/>
          </a:prstGeom>
        </p:spPr>
      </p:pic>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71081">
            <a:off x="15138162" y="3960350"/>
            <a:ext cx="1592428" cy="1415271"/>
          </a:xfrm>
          <a:prstGeom prst="rect">
            <a:avLst/>
          </a:prstGeom>
        </p:spPr>
      </p:pic>
      <p:sp>
        <p:nvSpPr>
          <p:cNvPr id="21" name="TextBox 14"/>
          <p:cNvSpPr txBox="1"/>
          <p:nvPr/>
        </p:nvSpPr>
        <p:spPr>
          <a:xfrm>
            <a:off x="4038600" y="3314700"/>
            <a:ext cx="10820400" cy="6874240"/>
          </a:xfrm>
          <a:prstGeom prst="rect">
            <a:avLst/>
          </a:prstGeom>
        </p:spPr>
        <p:txBody>
          <a:bodyPr wrap="square" lIns="0" tIns="0" rIns="0" bIns="0" rtlCol="0" anchor="t">
            <a:spAutoFit/>
          </a:bodyPr>
          <a:lstStyle/>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Vóc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dáng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cao</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thấp</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gầy</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béo</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Khuôn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mặt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trịa</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bầu</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bĩnh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xoan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Mái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tóc</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dài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ngắn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đen</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nhánh</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vàng</a:t>
            </a:r>
            <a:r>
              <a:rPr lang="en-US" sz="4200" spc="-84" dirty="0">
                <a:solidFill>
                  <a:srgbClr val="065928"/>
                </a:solidFill>
                <a:latin typeface="Times New Roman" panose="02020603050405020304" pitchFamily="18" charset="0"/>
                <a:cs typeface="Times New Roman" panose="02020603050405020304" pitchFamily="18" charset="0"/>
              </a:rPr>
              <a:t> hoe/ …</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Làn</a:t>
            </a:r>
            <a:r>
              <a:rPr lang="en-US" sz="4200" spc="-84" dirty="0">
                <a:solidFill>
                  <a:srgbClr val="065928"/>
                </a:solidFill>
                <a:latin typeface="Times New Roman" panose="02020603050405020304" pitchFamily="18" charset="0"/>
                <a:cs typeface="Times New Roman" panose="02020603050405020304" pitchFamily="18" charset="0"/>
              </a:rPr>
              <a:t> da: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ngăm</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trắng</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hồng</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err="1">
                <a:solidFill>
                  <a:srgbClr val="065928"/>
                </a:solidFill>
                <a:latin typeface="Times New Roman" panose="02020603050405020304" pitchFamily="18" charset="0"/>
                <a:cs typeface="Times New Roman" panose="02020603050405020304" pitchFamily="18" charset="0"/>
              </a:rPr>
              <a:t>Đôi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mắt</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ti</a:t>
            </a:r>
            <a:r>
              <a:rPr lang="en-US" sz="4200" spc="-84" dirty="0">
                <a:solidFill>
                  <a:srgbClr val="065928"/>
                </a:solidFill>
                <a:latin typeface="Times New Roman" panose="02020603050405020304" pitchFamily="18" charset="0"/>
                <a:cs typeface="Times New Roman" panose="02020603050405020304" pitchFamily="18" charset="0"/>
              </a:rPr>
              <a:t> </a:t>
            </a:r>
            <a:r>
              <a:rPr lang="en-US" sz="4200" spc="-84" dirty="0" err="1">
                <a:solidFill>
                  <a:srgbClr val="065928"/>
                </a:solidFill>
                <a:latin typeface="Times New Roman" panose="02020603050405020304" pitchFamily="18" charset="0"/>
                <a:cs typeface="Times New Roman" panose="02020603050405020304" pitchFamily="18" charset="0"/>
              </a:rPr>
              <a:t>hí</a:t>
            </a:r>
            <a:r>
              <a:rPr lang="en-US" sz="4200" spc="-84" dirty="0">
                <a:solidFill>
                  <a:srgbClr val="065928"/>
                </a:solidFill>
                <a:latin typeface="Times New Roman" panose="02020603050405020304" pitchFamily="18" charset="0"/>
                <a:cs typeface="Times New Roman" panose="02020603050405020304" pitchFamily="18" charset="0"/>
              </a:rPr>
              <a:t>/ to </a:t>
            </a:r>
            <a:r>
              <a:rPr lang="en-US" sz="4200" spc="-84" dirty="0" err="1">
                <a:solidFill>
                  <a:srgbClr val="065928"/>
                </a:solidFill>
                <a:latin typeface="Times New Roman" panose="02020603050405020304" pitchFamily="18" charset="0"/>
                <a:cs typeface="Times New Roman" panose="02020603050405020304" pitchFamily="18" charset="0"/>
              </a:rPr>
              <a:t>tròn</a:t>
            </a: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r>
              <a:rPr lang="en-US" sz="4200" spc="-84" dirty="0">
                <a:solidFill>
                  <a:srgbClr val="065928"/>
                </a:solidFill>
                <a:latin typeface="Times New Roman" panose="02020603050405020304" pitchFamily="18" charset="0"/>
                <a:cs typeface="Times New Roman" panose="02020603050405020304" pitchFamily="18" charset="0"/>
              </a:rPr>
              <a:t>…</a:t>
            </a:r>
          </a:p>
          <a:p>
            <a:pPr marL="571500" lvl="0" indent="-571500">
              <a:lnSpc>
                <a:spcPct val="130000"/>
              </a:lnSpc>
              <a:spcBef>
                <a:spcPct val="0"/>
              </a:spcBef>
              <a:buFont typeface="Arial" panose="020B0604020202020204" pitchFamily="34" charset="0"/>
              <a:buChar char="•"/>
            </a:pPr>
            <a:endParaRPr lang="en-US" sz="4200" spc="-84" dirty="0">
              <a:solidFill>
                <a:srgbClr val="065928"/>
              </a:solidFill>
              <a:latin typeface="Times New Roman" panose="02020603050405020304" pitchFamily="18" charset="0"/>
              <a:cs typeface="Times New Roman" panose="02020603050405020304" pitchFamily="18" charset="0"/>
            </a:endParaRPr>
          </a:p>
          <a:p>
            <a:pPr marL="0" lvl="0" indent="0" algn="ctr">
              <a:lnSpc>
                <a:spcPct val="130000"/>
              </a:lnSpc>
              <a:spcBef>
                <a:spcPct val="0"/>
              </a:spcBef>
            </a:pPr>
            <a:endParaRPr lang="en-US" sz="4200" spc="-84" dirty="0">
              <a:solidFill>
                <a:srgbClr val="065928"/>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sp>
        <p:nvSpPr>
          <p:cNvPr id="3" name="TextBox 3"/>
          <p:cNvSpPr txBox="1"/>
          <p:nvPr/>
        </p:nvSpPr>
        <p:spPr>
          <a:xfrm>
            <a:off x="1054115" y="1561381"/>
            <a:ext cx="15273856"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a:solidFill>
                  <a:srgbClr val="065928"/>
                </a:solidFill>
                <a:latin typeface="Baloo" panose="020B0604020202020204" charset="0"/>
                <a:cs typeface="Baloo" panose="020B0604020202020204" charset="0"/>
              </a:rPr>
              <a:t>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người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thân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em</a:t>
            </a:r>
            <a:r>
              <a:rPr lang="en-US" sz="3600" u="none" dirty="0">
                <a:solidFill>
                  <a:srgbClr val="065928"/>
                </a:solidFill>
                <a:latin typeface="Baloo" panose="020B0604020202020204" charset="0"/>
                <a:cs typeface="Baloo" panose="020B0604020202020204" charset="0"/>
              </a:rPr>
              <a:t>. Minh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dáng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nhỏ</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nhắn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mặt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Châu</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rất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đáng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yêu</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Mái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tóc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đen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nhánh</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mượt</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lúc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nào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cũng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được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buộc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lên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gọn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gàng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Làn</a:t>
            </a:r>
            <a:r>
              <a:rPr lang="en-US" sz="3600" u="none" dirty="0">
                <a:solidFill>
                  <a:srgbClr val="065928"/>
                </a:solidFill>
                <a:latin typeface="Baloo" panose="020B0604020202020204" charset="0"/>
                <a:cs typeface="Baloo" panose="020B0604020202020204" charset="0"/>
              </a:rPr>
              <a:t> da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 ,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mắt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và</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đôi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môi</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luôn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nở</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nụ</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cười</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Đặc</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biệt</a:t>
            </a:r>
            <a:r>
              <a:rPr lang="en-US" sz="3600" u="none" dirty="0">
                <a:solidFill>
                  <a:srgbClr val="065928"/>
                </a:solidFill>
                <a:latin typeface="Baloo" panose="020B0604020202020204" charset="0"/>
                <a:cs typeface="Baloo" panose="020B0604020202020204" charset="0"/>
              </a:rPr>
              <a:t> , </a:t>
            </a:r>
            <a:r>
              <a:rPr lang="en-US" sz="3600" u="none" dirty="0" err="1">
                <a:solidFill>
                  <a:srgbClr val="065928"/>
                </a:solidFill>
                <a:latin typeface="Baloo" panose="020B0604020202020204" charset="0"/>
                <a:cs typeface="Baloo" panose="020B0604020202020204" charset="0"/>
              </a:rPr>
              <a:t>vầng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cao</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của</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khiến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bạn</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trông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có</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vẻ</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bướng</a:t>
            </a:r>
            <a:r>
              <a:rPr lang="en-US" sz="3600" u="none" dirty="0">
                <a:solidFill>
                  <a:srgbClr val="065928"/>
                </a:solidFill>
                <a:latin typeface="Baloo" panose="020B0604020202020204" charset="0"/>
                <a:cs typeface="Baloo" panose="020B0604020202020204" charset="0"/>
              </a:rPr>
              <a:t> </a:t>
            </a:r>
            <a:r>
              <a:rPr lang="en-US" sz="3600" u="none" dirty="0" err="1">
                <a:solidFill>
                  <a:srgbClr val="065928"/>
                </a:solidFill>
                <a:latin typeface="Baloo" panose="020B0604020202020204" charset="0"/>
                <a:cs typeface="Baloo" panose="020B0604020202020204" charset="0"/>
              </a:rPr>
              <a:t>bỉnh</a:t>
            </a:r>
            <a:r>
              <a:rPr lang="en-US" sz="3600" u="none" dirty="0">
                <a:solidFill>
                  <a:srgbClr val="065928"/>
                </a:solidFill>
                <a:latin typeface="Baloo" panose="020B0604020202020204" charset="0"/>
                <a:cs typeface="Baloo" panose="020B0604020202020204" charset="0"/>
              </a:rPr>
              <a:t>.</a:t>
            </a:r>
          </a:p>
        </p:txBody>
      </p:sp>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185">
            <a:off x="3231878" y="9597613"/>
            <a:ext cx="1829867" cy="28860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691043" y="9267114"/>
            <a:ext cx="905913" cy="68025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68089" y="7722096"/>
            <a:ext cx="1153822" cy="201982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89711" y="7311763"/>
            <a:ext cx="1388224" cy="243015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39048" flipH="1">
            <a:off x="-743965" y="123921"/>
            <a:ext cx="1487929" cy="1088048"/>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737667" y="7395745"/>
            <a:ext cx="1632434" cy="747952"/>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r="40077"/>
          <a:stretch>
            <a:fillRect/>
          </a:stretch>
        </p:blipFill>
        <p:spPr>
          <a:xfrm>
            <a:off x="16623645" y="512812"/>
            <a:ext cx="1438664" cy="1725630"/>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71201" y="7684514"/>
            <a:ext cx="3905319" cy="4114800"/>
          </a:xfrm>
          <a:prstGeom prst="rect">
            <a:avLst/>
          </a:prstGeom>
        </p:spPr>
      </p:pic>
      <p:pic>
        <p:nvPicPr>
          <p:cNvPr id="19"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598362" y="5515867"/>
            <a:ext cx="2715768" cy="4114800"/>
          </a:xfrm>
          <a:prstGeom prst="rect">
            <a:avLst/>
          </a:prstGeom>
        </p:spPr>
      </p:pic>
      <p:sp>
        <p:nvSpPr>
          <p:cNvPr id="22" name="TextBox 16"/>
          <p:cNvSpPr txBox="1"/>
          <p:nvPr/>
        </p:nvSpPr>
        <p:spPr>
          <a:xfrm>
            <a:off x="4985715" y="6421368"/>
            <a:ext cx="2236250"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rgbClr val="7030A0"/>
                </a:solidFill>
                <a:latin typeface="Baloo"/>
              </a:rPr>
              <a:t>tròn</a:t>
            </a:r>
            <a:r>
              <a:rPr lang="en-US" sz="3600" dirty="0">
                <a:solidFill>
                  <a:srgbClr val="7030A0"/>
                </a:solidFill>
                <a:latin typeface="Baloo"/>
              </a:rPr>
              <a:t> </a:t>
            </a:r>
            <a:r>
              <a:rPr lang="en-US" sz="3600" dirty="0" err="1">
                <a:solidFill>
                  <a:srgbClr val="7030A0"/>
                </a:solidFill>
                <a:latin typeface="Baloo"/>
              </a:rPr>
              <a:t>trịa</a:t>
            </a:r>
            <a:endParaRPr lang="en-US" sz="3600" dirty="0">
              <a:solidFill>
                <a:srgbClr val="7030A0"/>
              </a:solidFill>
              <a:latin typeface="Baloo"/>
            </a:endParaRPr>
          </a:p>
        </p:txBody>
      </p:sp>
      <p:sp>
        <p:nvSpPr>
          <p:cNvPr id="23" name="TextBox 16"/>
          <p:cNvSpPr txBox="1"/>
          <p:nvPr/>
        </p:nvSpPr>
        <p:spPr>
          <a:xfrm>
            <a:off x="10469944" y="6555501"/>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tx2">
                    <a:lumMod val="60000"/>
                    <a:lumOff val="40000"/>
                  </a:schemeClr>
                </a:solidFill>
                <a:latin typeface="Baloo"/>
              </a:rPr>
              <a:t>tinh</a:t>
            </a:r>
            <a:r>
              <a:rPr lang="en-US" sz="3600" dirty="0">
                <a:solidFill>
                  <a:schemeClr val="tx2">
                    <a:lumMod val="60000"/>
                    <a:lumOff val="40000"/>
                  </a:schemeClr>
                </a:solidFill>
                <a:latin typeface="Baloo"/>
              </a:rPr>
              <a:t> </a:t>
            </a:r>
            <a:r>
              <a:rPr lang="en-US" sz="3600" dirty="0" err="1">
                <a:solidFill>
                  <a:schemeClr val="tx2">
                    <a:lumMod val="60000"/>
                    <a:lumOff val="40000"/>
                  </a:schemeClr>
                </a:solidFill>
                <a:latin typeface="Baloo"/>
              </a:rPr>
              <a:t>anh</a:t>
            </a:r>
            <a:endParaRPr lang="en-US" sz="3600" dirty="0">
              <a:solidFill>
                <a:schemeClr val="tx2">
                  <a:lumMod val="60000"/>
                  <a:lumOff val="40000"/>
                </a:schemeClr>
              </a:solidFill>
              <a:latin typeface="Baloo"/>
            </a:endParaRPr>
          </a:p>
        </p:txBody>
      </p:sp>
      <p:sp>
        <p:nvSpPr>
          <p:cNvPr id="24" name="TextBox 16"/>
          <p:cNvSpPr txBox="1"/>
          <p:nvPr/>
        </p:nvSpPr>
        <p:spPr>
          <a:xfrm>
            <a:off x="7550334" y="6508149"/>
            <a:ext cx="2705973" cy="888705"/>
          </a:xfrm>
          <a:prstGeom prst="rect">
            <a:avLst/>
          </a:prstGeom>
        </p:spPr>
        <p:txBody>
          <a:bodyPr wrap="square" lIns="0" tIns="0" rIns="0" bIns="0" rtlCol="0" anchor="t">
            <a:spAutoFit/>
          </a:bodyPr>
          <a:lstStyle/>
          <a:p>
            <a:pPr algn="ctr">
              <a:lnSpc>
                <a:spcPts val="7840"/>
              </a:lnSpc>
              <a:spcBef>
                <a:spcPct val="0"/>
              </a:spcBef>
            </a:pPr>
            <a:r>
              <a:rPr lang="en-US" sz="3600" dirty="0" err="1">
                <a:solidFill>
                  <a:schemeClr val="accent2">
                    <a:lumMod val="75000"/>
                  </a:schemeClr>
                </a:solidFill>
                <a:latin typeface="Baloo"/>
              </a:rPr>
              <a:t>trắng</a:t>
            </a:r>
            <a:r>
              <a:rPr lang="en-US" sz="3600" dirty="0">
                <a:solidFill>
                  <a:schemeClr val="accent2">
                    <a:lumMod val="75000"/>
                  </a:schemeClr>
                </a:solidFill>
                <a:latin typeface="Baloo"/>
              </a:rPr>
              <a:t> </a:t>
            </a:r>
            <a:r>
              <a:rPr lang="en-US" sz="3600" dirty="0" err="1">
                <a:solidFill>
                  <a:schemeClr val="accent2">
                    <a:lumMod val="75000"/>
                  </a:schemeClr>
                </a:solidFill>
                <a:latin typeface="Baloo"/>
              </a:rPr>
              <a:t>hồng</a:t>
            </a:r>
            <a:endParaRPr lang="en-US" sz="3600" dirty="0">
              <a:solidFill>
                <a:schemeClr val="accent2">
                  <a:lumMod val="75000"/>
                </a:schemeClr>
              </a:solidFill>
              <a:latin typeface="Baloo"/>
            </a:endParaRPr>
          </a:p>
        </p:txBody>
      </p:sp>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2.63889E-6 -0.0108 L 0.00382 -0.43364 " pathEditMode="relative" rAng="0" ptsTypes="AA">
                                      <p:cBhvr>
                                        <p:cTn id="11" dur="2000" fill="hold"/>
                                        <p:tgtEl>
                                          <p:spTgt spid="22"/>
                                        </p:tgtEl>
                                        <p:attrNameLst>
                                          <p:attrName>ppt_x</p:attrName>
                                          <p:attrName>ppt_y</p:attrName>
                                        </p:attrNameLst>
                                      </p:cBhvr>
                                      <p:rCtr x="191" y="-21142"/>
                                    </p:animMotion>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4558 -0.00262 L -0.41737 -0.28534 " pathEditMode="relative" rAng="0" ptsTypes="AA">
                                      <p:cBhvr>
                                        <p:cTn id="15" dur="2000" fill="hold"/>
                                        <p:tgtEl>
                                          <p:spTgt spid="24"/>
                                        </p:tgtEl>
                                        <p:attrNameLst>
                                          <p:attrName>ppt_x</p:attrName>
                                          <p:attrName>ppt_y</p:attrName>
                                        </p:attrNameLst>
                                      </p:cBhvr>
                                      <p:rCtr x="-18594" y="-14136"/>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grpId="0" nodeType="clickEffect">
                                  <p:stCondLst>
                                    <p:cond delay="0"/>
                                  </p:stCondLst>
                                  <p:childTnLst>
                                    <p:animMotion origin="layout" path="M -9.72222E-7 -0.0054 L -0.31962 -0.27947 " pathEditMode="relative" rAng="0" ptsTypes="AA">
                                      <p:cBhvr>
                                        <p:cTn id="19" dur="2000" fill="hold"/>
                                        <p:tgtEl>
                                          <p:spTgt spid="23"/>
                                        </p:tgtEl>
                                        <p:attrNameLst>
                                          <p:attrName>ppt_x</p:attrName>
                                          <p:attrName>ppt_y</p:attrName>
                                        </p:attrNameLst>
                                      </p:cBhvr>
                                      <p:rCtr x="-15981" y="-1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49570" y="-3097874"/>
            <a:ext cx="4781302" cy="16514358"/>
            <a:chOff x="0" y="0"/>
            <a:chExt cx="7533409" cy="16982054"/>
          </a:xfrm>
        </p:grpSpPr>
        <p:sp>
          <p:nvSpPr>
            <p:cNvPr id="3" name="Freeform 3"/>
            <p:cNvSpPr/>
            <p:nvPr/>
          </p:nvSpPr>
          <p:spPr>
            <a:xfrm>
              <a:off x="26670" y="26670"/>
              <a:ext cx="7480069" cy="16886803"/>
            </a:xfrm>
            <a:custGeom>
              <a:avLst/>
              <a:gdLst/>
              <a:ahLst/>
              <a:cxnLst/>
              <a:rect l="l" t="t" r="r" b="b"/>
              <a:pathLst>
                <a:path w="7480069" h="16886803">
                  <a:moveTo>
                    <a:pt x="0" y="0"/>
                  </a:moveTo>
                  <a:lnTo>
                    <a:pt x="0" y="107950"/>
                  </a:lnTo>
                  <a:lnTo>
                    <a:pt x="0" y="148590"/>
                  </a:lnTo>
                  <a:lnTo>
                    <a:pt x="0" y="16441033"/>
                  </a:lnTo>
                  <a:lnTo>
                    <a:pt x="0" y="16515964"/>
                  </a:lnTo>
                  <a:lnTo>
                    <a:pt x="0" y="16601053"/>
                  </a:lnTo>
                  <a:lnTo>
                    <a:pt x="3641090" y="16601053"/>
                  </a:lnTo>
                  <a:lnTo>
                    <a:pt x="3759200" y="16886803"/>
                  </a:lnTo>
                  <a:lnTo>
                    <a:pt x="3877310" y="16601053"/>
                  </a:lnTo>
                  <a:lnTo>
                    <a:pt x="7480069" y="16601053"/>
                  </a:lnTo>
                  <a:lnTo>
                    <a:pt x="7480069" y="16515964"/>
                  </a:lnTo>
                  <a:lnTo>
                    <a:pt x="7480069" y="16441033"/>
                  </a:lnTo>
                  <a:lnTo>
                    <a:pt x="7480069" y="148590"/>
                  </a:lnTo>
                  <a:lnTo>
                    <a:pt x="7480069" y="107950"/>
                  </a:lnTo>
                  <a:lnTo>
                    <a:pt x="7480069" y="0"/>
                  </a:lnTo>
                  <a:lnTo>
                    <a:pt x="0" y="0"/>
                  </a:ln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2" r="559" b="36052"/>
          <a:stretch>
            <a:fillRect/>
          </a:stretch>
        </p:blipFill>
        <p:spPr>
          <a:xfrm>
            <a:off x="-124157" y="8966200"/>
            <a:ext cx="18288000" cy="135165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5564"/>
          <a:stretch>
            <a:fillRect/>
          </a:stretch>
        </p:blipFill>
        <p:spPr>
          <a:xfrm>
            <a:off x="-730155" y="7998484"/>
            <a:ext cx="2268578" cy="225041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96825" y="5877186"/>
            <a:ext cx="2587364" cy="242242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817066">
            <a:off x="-798572" y="634034"/>
            <a:ext cx="2405413" cy="27648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777401" flipH="1">
            <a:off x="16670278" y="656844"/>
            <a:ext cx="2405413" cy="2764842"/>
          </a:xfrm>
          <a:prstGeom prst="rect">
            <a:avLst/>
          </a:prstGeom>
        </p:spPr>
      </p:pic>
      <p:sp>
        <p:nvSpPr>
          <p:cNvPr id="14" name="TextBox 3"/>
          <p:cNvSpPr txBox="1"/>
          <p:nvPr/>
        </p:nvSpPr>
        <p:spPr>
          <a:xfrm>
            <a:off x="990600" y="3045916"/>
            <a:ext cx="15621000" cy="4154984"/>
          </a:xfrm>
          <a:prstGeom prst="rect">
            <a:avLst/>
          </a:prstGeom>
        </p:spPr>
        <p:txBody>
          <a:bodyPr wrap="square" lIns="0" tIns="0" rIns="0" bIns="0" rtlCol="0" anchor="t">
            <a:spAutoFit/>
          </a:bodyPr>
          <a:lstStyle/>
          <a:p>
            <a:pPr marL="0" lvl="0" indent="0" algn="just">
              <a:lnSpc>
                <a:spcPct val="150000"/>
              </a:lnSpc>
              <a:spcBef>
                <a:spcPct val="0"/>
              </a:spcBef>
            </a:pPr>
            <a:r>
              <a:rPr lang="en-US" sz="3600" u="none">
                <a:solidFill>
                  <a:srgbClr val="065928"/>
                </a:solidFill>
                <a:latin typeface="Baloo" panose="020B0604020202020204" charset="0"/>
                <a:cs typeface="Baloo" panose="020B0604020202020204" charset="0"/>
              </a:rPr>
              <a:t>Minh Châu là người bạn thân nhất của em. Minh Châu có vóc dáng nhỏ nhắn. Khuôn mặt Châu  tròn trịa  trông rất đáng yêu. Mái tóc của bạn đen nhánh, mượt mà và lúc nào cũng được buộc lên gọn gàng. Làn da bạn trắng hồng, đôi mắt tinh anh và đôi môi luôn nở nụ cười. Đặc biệt, vầng trán cao của bạn khiến bạn trông có vẻ bướng bỉnh.</a:t>
            </a:r>
          </a:p>
        </p:txBody>
      </p:sp>
      <p:sp>
        <p:nvSpPr>
          <p:cNvPr id="15" name="TextBox 3"/>
          <p:cNvSpPr txBox="1"/>
          <p:nvPr/>
        </p:nvSpPr>
        <p:spPr>
          <a:xfrm>
            <a:off x="1371600" y="8046303"/>
            <a:ext cx="16193694" cy="830997"/>
          </a:xfrm>
          <a:prstGeom prst="rect">
            <a:avLst/>
          </a:prstGeom>
        </p:spPr>
        <p:txBody>
          <a:bodyPr wrap="square" lIns="0" tIns="0" rIns="0" bIns="0" rtlCol="0" anchor="t">
            <a:spAutoFit/>
          </a:bodyPr>
          <a:lstStyle/>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Câu</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ghép</a:t>
            </a:r>
            <a:r>
              <a:rPr lang="en-US" sz="3600" u="none" dirty="0">
                <a:solidFill>
                  <a:srgbClr val="C0000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Làn</a:t>
            </a:r>
            <a:r>
              <a:rPr lang="en-US" sz="3600" u="none" dirty="0">
                <a:solidFill>
                  <a:srgbClr val="002060"/>
                </a:solidFill>
                <a:latin typeface="Baloo" panose="020B0604020202020204" charset="0"/>
                <a:cs typeface="Baloo" panose="020B0604020202020204" charset="0"/>
              </a:rPr>
              <a:t> da </a:t>
            </a:r>
            <a:r>
              <a:rPr lang="en-US" sz="3600" u="none" dirty="0" err="1">
                <a:solidFill>
                  <a:srgbClr val="002060"/>
                </a:solidFill>
                <a:latin typeface="Baloo" panose="020B0604020202020204" charset="0"/>
                <a:cs typeface="Baloo" panose="020B0604020202020204" charset="0"/>
              </a:rPr>
              <a:t>bạn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trắng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hồng</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mắt</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tinh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anh</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và</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đôi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môi</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luôn</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nở</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nụ</a:t>
            </a:r>
            <a:r>
              <a:rPr lang="en-US" sz="3600" u="none" dirty="0">
                <a:solidFill>
                  <a:srgbClr val="002060"/>
                </a:solidFill>
                <a:latin typeface="Baloo" panose="020B0604020202020204" charset="0"/>
                <a:cs typeface="Baloo" panose="020B0604020202020204" charset="0"/>
              </a:rPr>
              <a:t> </a:t>
            </a:r>
            <a:r>
              <a:rPr lang="en-US" sz="3600" u="none" dirty="0" err="1">
                <a:solidFill>
                  <a:srgbClr val="002060"/>
                </a:solidFill>
                <a:latin typeface="Baloo" panose="020B0604020202020204" charset="0"/>
                <a:cs typeface="Baloo" panose="020B0604020202020204" charset="0"/>
              </a:rPr>
              <a:t>cười</a:t>
            </a:r>
            <a:r>
              <a:rPr lang="en-US" sz="3600" u="none" dirty="0">
                <a:solidFill>
                  <a:srgbClr val="002060"/>
                </a:solidFill>
                <a:latin typeface="Baloo" panose="020B0604020202020204" charset="0"/>
                <a:cs typeface="Baloo" panose="020B0604020202020204" charset="0"/>
              </a:rPr>
              <a:t>.</a:t>
            </a:r>
          </a:p>
        </p:txBody>
      </p:sp>
      <p:sp>
        <p:nvSpPr>
          <p:cNvPr id="19" name="TextBox 3"/>
          <p:cNvSpPr txBox="1"/>
          <p:nvPr/>
        </p:nvSpPr>
        <p:spPr>
          <a:xfrm>
            <a:off x="1538423" y="5295900"/>
            <a:ext cx="16193694" cy="1661993"/>
          </a:xfrm>
          <a:prstGeom prst="rect">
            <a:avLst/>
          </a:prstGeom>
        </p:spPr>
        <p:txBody>
          <a:bodyPr wrap="square" lIns="0" tIns="0" rIns="0" bIns="0" rtlCol="0" anchor="t">
            <a:spAutoFit/>
          </a:bodyPr>
          <a:lstStyle/>
          <a:p>
            <a:pPr marL="0" lvl="0" indent="0" algn="just">
              <a:lnSpc>
                <a:spcPct val="150000"/>
              </a:lnSpc>
              <a:spcBef>
                <a:spcPct val="0"/>
              </a:spcBef>
            </a:pP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1 </a:t>
            </a:r>
            <a:r>
              <a:rPr lang="en-US" sz="3600" dirty="0" err="1">
                <a:solidFill>
                  <a:srgbClr val="C00000"/>
                </a:solidFill>
                <a:latin typeface="Baloo" panose="020B0604020202020204" charset="0"/>
                <a:cs typeface="Baloo" panose="020B0604020202020204" charset="0"/>
              </a:rPr>
              <a:t>được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nối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trực</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tiếp</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với</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vế</a:t>
            </a:r>
            <a:r>
              <a:rPr lang="en-US" sz="3600" dirty="0">
                <a:solidFill>
                  <a:srgbClr val="C00000"/>
                </a:solidFill>
                <a:latin typeface="Baloo" panose="020B0604020202020204" charset="0"/>
                <a:cs typeface="Baloo" panose="020B0604020202020204" charset="0"/>
              </a:rPr>
              <a:t> 2 </a:t>
            </a:r>
            <a:r>
              <a:rPr lang="en-US" sz="3600" dirty="0" err="1">
                <a:solidFill>
                  <a:srgbClr val="C00000"/>
                </a:solidFill>
                <a:latin typeface="Baloo" panose="020B0604020202020204" charset="0"/>
                <a:cs typeface="Baloo" panose="020B0604020202020204" charset="0"/>
              </a:rPr>
              <a:t>bằng</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dấu</a:t>
            </a:r>
            <a:r>
              <a:rPr lang="en-US" sz="3600" dirty="0">
                <a:solidFill>
                  <a:srgbClr val="C00000"/>
                </a:solidFill>
                <a:latin typeface="Baloo" panose="020B0604020202020204" charset="0"/>
                <a:cs typeface="Baloo" panose="020B0604020202020204" charset="0"/>
              </a:rPr>
              <a:t> </a:t>
            </a:r>
            <a:r>
              <a:rPr lang="en-US" sz="3600" dirty="0" err="1">
                <a:solidFill>
                  <a:srgbClr val="C00000"/>
                </a:solidFill>
                <a:latin typeface="Baloo" panose="020B0604020202020204" charset="0"/>
                <a:cs typeface="Baloo" panose="020B0604020202020204" charset="0"/>
              </a:rPr>
              <a:t>phẩy</a:t>
            </a:r>
            <a:r>
              <a:rPr lang="en-US" sz="3600" dirty="0">
                <a:solidFill>
                  <a:srgbClr val="C00000"/>
                </a:solidFill>
                <a:latin typeface="Baloo" panose="020B0604020202020204" charset="0"/>
                <a:cs typeface="Baloo" panose="020B0604020202020204" charset="0"/>
              </a:rPr>
              <a:t>. </a:t>
            </a:r>
          </a:p>
          <a:p>
            <a:pPr marL="0" lvl="0" indent="0" algn="just">
              <a:lnSpc>
                <a:spcPct val="150000"/>
              </a:lnSpc>
              <a:spcBef>
                <a:spcPct val="0"/>
              </a:spcBef>
            </a:pP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2 </a:t>
            </a:r>
            <a:r>
              <a:rPr lang="en-US" sz="3600" u="none" dirty="0" err="1">
                <a:solidFill>
                  <a:srgbClr val="C00000"/>
                </a:solidFill>
                <a:latin typeface="Baloo" panose="020B0604020202020204" charset="0"/>
                <a:cs typeface="Baloo" panose="020B0604020202020204" charset="0"/>
              </a:rPr>
              <a:t>được</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nối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với</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vế</a:t>
            </a:r>
            <a:r>
              <a:rPr lang="en-US" sz="3600" u="none" dirty="0">
                <a:solidFill>
                  <a:srgbClr val="C00000"/>
                </a:solidFill>
                <a:latin typeface="Baloo" panose="020B0604020202020204" charset="0"/>
                <a:cs typeface="Baloo" panose="020B0604020202020204" charset="0"/>
              </a:rPr>
              <a:t> 3 </a:t>
            </a:r>
            <a:r>
              <a:rPr lang="en-US" sz="3600" u="none" dirty="0" err="1">
                <a:solidFill>
                  <a:srgbClr val="C00000"/>
                </a:solidFill>
                <a:latin typeface="Baloo" panose="020B0604020202020204" charset="0"/>
                <a:cs typeface="Baloo" panose="020B0604020202020204" charset="0"/>
              </a:rPr>
              <a:t>bằng</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từ</a:t>
            </a:r>
            <a:r>
              <a:rPr lang="en-US" sz="3600" u="none" dirty="0">
                <a:solidFill>
                  <a:srgbClr val="C00000"/>
                </a:solidFill>
                <a:latin typeface="Baloo" panose="020B0604020202020204" charset="0"/>
                <a:cs typeface="Baloo" panose="020B0604020202020204" charset="0"/>
              </a:rPr>
              <a:t> “</a:t>
            </a:r>
            <a:r>
              <a:rPr lang="en-US" sz="3600" u="none" dirty="0" err="1">
                <a:solidFill>
                  <a:srgbClr val="C00000"/>
                </a:solidFill>
                <a:latin typeface="Baloo" panose="020B0604020202020204" charset="0"/>
                <a:cs typeface="Baloo" panose="020B0604020202020204" charset="0"/>
              </a:rPr>
              <a:t>và</a:t>
            </a:r>
            <a:r>
              <a:rPr lang="en-US" sz="3600" u="none" dirty="0">
                <a:solidFill>
                  <a:srgbClr val="C00000"/>
                </a:solidFill>
                <a:latin typeface="Baloo" panose="020B0604020202020204" charset="0"/>
                <a:cs typeface="Baloo" panose="020B0604020202020204" charset="0"/>
              </a:rPr>
              <a:t>”.</a:t>
            </a:r>
            <a:endParaRPr lang="en-US" sz="3600" u="none" dirty="0">
              <a:solidFill>
                <a:srgbClr val="002060"/>
              </a:solidFill>
              <a:latin typeface="Baloo" panose="020B0604020202020204" charset="0"/>
              <a:cs typeface="Baloo" panose="020B0604020202020204"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ppt_x"/>
                                          </p:val>
                                        </p:tav>
                                      </p:tavLst>
                                    </p:anim>
                                    <p:anim calcmode="lin" valueType="num">
                                      <p:cBhvr additive="base">
                                        <p:cTn id="21" dur="500"/>
                                        <p:tgtEl>
                                          <p:spTgt spid="14"/>
                                        </p:tgtEl>
                                        <p:attrNameLst>
                                          <p:attrName>ppt_y</p:attrName>
                                        </p:attrNameLst>
                                      </p:cBhvr>
                                      <p:tavLst>
                                        <p:tav tm="0">
                                          <p:val>
                                            <p:strVal val="ppt_y"/>
                                          </p:val>
                                        </p:tav>
                                        <p:tav tm="100000">
                                          <p:val>
                                            <p:strVal val="1+ppt_h/2"/>
                                          </p:val>
                                        </p:tav>
                                      </p:tavLst>
                                    </p:anim>
                                    <p:set>
                                      <p:cBhvr>
                                        <p:cTn id="22" dur="1" fill="hold">
                                          <p:stCondLst>
                                            <p:cond delay="499"/>
                                          </p:stCondLst>
                                        </p:cTn>
                                        <p:tgtEl>
                                          <p:spTgt spid="14"/>
                                        </p:tgtEl>
                                        <p:attrNameLst>
                                          <p:attrName>style.visibility</p:attrName>
                                        </p:attrNameLst>
                                      </p:cBhvr>
                                      <p:to>
                                        <p:strVal val="hidden"/>
                                      </p:to>
                                    </p:set>
                                  </p:childTnLst>
                                </p:cTn>
                              </p:par>
                              <p:par>
                                <p:cTn id="23" presetID="64" presetClass="path" presetSubtype="0" accel="50000" decel="50000" fill="hold" grpId="1" nodeType="withEffect">
                                  <p:stCondLst>
                                    <p:cond delay="0"/>
                                  </p:stCondLst>
                                  <p:childTnLst>
                                    <p:animMotion origin="layout" path="M 1.66667E-6 -8.64198E-7 L -0.01771 -0.40401 " pathEditMode="relative" rAng="0" ptsTypes="AA">
                                      <p:cBhvr>
                                        <p:cTn id="24" dur="2000" fill="hold"/>
                                        <p:tgtEl>
                                          <p:spTgt spid="15"/>
                                        </p:tgtEl>
                                        <p:attrNameLst>
                                          <p:attrName>ppt_x</p:attrName>
                                          <p:attrName>ppt_y</p:attrName>
                                        </p:attrNameLst>
                                      </p:cBhvr>
                                      <p:rCtr x="-885" y="-20201"/>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FFDAC-CCE0-4DB3-8CCC-886317431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0550" y="-592297"/>
            <a:ext cx="12220988" cy="7498893"/>
          </a:xfrm>
          <a:prstGeom prst="rect">
            <a:avLst/>
          </a:prstGeom>
        </p:spPr>
      </p:pic>
      <p:sp>
        <p:nvSpPr>
          <p:cNvPr id="6" name="Rectangle 5">
            <a:extLst>
              <a:ext uri="{FF2B5EF4-FFF2-40B4-BE49-F238E27FC236}">
                <a16:creationId xmlns:a16="http://schemas.microsoft.com/office/drawing/2014/main" id="{CE6368BA-91F3-464D-B0E1-636070DBB6BB}"/>
              </a:ext>
            </a:extLst>
          </p:cNvPr>
          <p:cNvSpPr/>
          <p:nvPr/>
        </p:nvSpPr>
        <p:spPr>
          <a:xfrm>
            <a:off x="3651296" y="6935945"/>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A</a:t>
            </a:r>
            <a:r>
              <a:rPr lang="vi-VN" sz="4000">
                <a:solidFill>
                  <a:prstClr val="black"/>
                </a:solidFill>
                <a:latin typeface="+mj-lt"/>
                <a:cs typeface="Times New Roman" pitchFamily="18" charset="0"/>
              </a:rPr>
              <a:t>. </a:t>
            </a:r>
            <a:r>
              <a:rPr lang="en-US" sz="4000">
                <a:solidFill>
                  <a:prstClr val="black"/>
                </a:solidFill>
                <a:latin typeface="+mj-lt"/>
                <a:cs typeface="Times New Roman" pitchFamily="18" charset="0"/>
              </a:rPr>
              <a:t>hai từ ghép lại</a:t>
            </a:r>
            <a:endParaRPr lang="vi-VN" sz="40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7129CBA-AB00-46D9-BA65-557E4E278E95}"/>
              </a:ext>
            </a:extLst>
          </p:cNvPr>
          <p:cNvSpPr/>
          <p:nvPr/>
        </p:nvSpPr>
        <p:spPr>
          <a:xfrm>
            <a:off x="9299240" y="6942228"/>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dirty="0">
                <a:solidFill>
                  <a:prstClr val="black"/>
                </a:solidFill>
                <a:latin typeface="+mj-lt"/>
                <a:cs typeface="Times New Roman" pitchFamily="18" charset="0"/>
              </a:rPr>
              <a:t>B. </a:t>
            </a:r>
            <a:r>
              <a:rPr lang="en-US" sz="4000" dirty="0" err="1">
                <a:solidFill>
                  <a:prstClr val="black"/>
                </a:solidFill>
                <a:latin typeface="+mj-lt"/>
                <a:cs typeface="Times New Roman" pitchFamily="18" charset="0"/>
              </a:rPr>
              <a:t>nhiều</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vế</a:t>
            </a:r>
            <a:r>
              <a:rPr lang="en-US" sz="4000" dirty="0">
                <a:solidFill>
                  <a:prstClr val="black"/>
                </a:solidFill>
                <a:latin typeface="+mj-lt"/>
                <a:cs typeface="Times New Roman" pitchFamily="18" charset="0"/>
              </a:rPr>
              <a:t> </a:t>
            </a:r>
            <a:r>
              <a:rPr lang="en-US" sz="4000" dirty="0" err="1">
                <a:solidFill>
                  <a:prstClr val="black"/>
                </a:solidFill>
                <a:latin typeface="+mj-lt"/>
                <a:cs typeface="Times New Roman" pitchFamily="18" charset="0"/>
              </a:rPr>
              <a:t>câu</a:t>
            </a:r>
            <a:endParaRPr lang="vi-VN" sz="4000" dirty="0">
              <a:solidFill>
                <a:prstClr val="black"/>
              </a:solidFill>
              <a:latin typeface="+mj-lt"/>
              <a:cs typeface="Times New Roman" pitchFamily="18" charset="0"/>
            </a:endParaRPr>
          </a:p>
        </p:txBody>
      </p:sp>
      <p:sp>
        <p:nvSpPr>
          <p:cNvPr id="8" name="Rectangle 7">
            <a:extLst>
              <a:ext uri="{FF2B5EF4-FFF2-40B4-BE49-F238E27FC236}">
                <a16:creationId xmlns:a16="http://schemas.microsoft.com/office/drawing/2014/main" id="{6ABCEE7A-EA91-4D1A-99A8-B825AF6CD9ED}"/>
              </a:ext>
            </a:extLst>
          </p:cNvPr>
          <p:cNvSpPr/>
          <p:nvPr/>
        </p:nvSpPr>
        <p:spPr>
          <a:xfrm>
            <a:off x="3651296" y="8350800"/>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C.</a:t>
            </a:r>
            <a:r>
              <a:rPr lang="en-US" sz="4000">
                <a:solidFill>
                  <a:prstClr val="black"/>
                </a:solidFill>
                <a:latin typeface="+mj-lt"/>
                <a:cs typeface="Times New Roman" pitchFamily="18" charset="0"/>
              </a:rPr>
              <a:t> hai câu ghép lại</a:t>
            </a:r>
            <a:endParaRPr lang="vi-VN" sz="40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8565BC8A-4762-432C-A0A3-39D72E6C2A3C}"/>
              </a:ext>
            </a:extLst>
          </p:cNvPr>
          <p:cNvSpPr/>
          <p:nvPr/>
        </p:nvSpPr>
        <p:spPr>
          <a:xfrm>
            <a:off x="9299240" y="835708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000">
                <a:solidFill>
                  <a:prstClr val="black"/>
                </a:solidFill>
                <a:latin typeface="+mj-lt"/>
                <a:cs typeface="Times New Roman" pitchFamily="18" charset="0"/>
              </a:rPr>
              <a:t>D.</a:t>
            </a:r>
            <a:r>
              <a:rPr lang="en-US" sz="4000">
                <a:solidFill>
                  <a:prstClr val="black"/>
                </a:solidFill>
                <a:latin typeface="+mj-lt"/>
                <a:cs typeface="Times New Roman" pitchFamily="18" charset="0"/>
              </a:rPr>
              <a:t> các từ ghép </a:t>
            </a:r>
            <a:endParaRPr lang="vi-VN" sz="40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89C6C7FD-6157-40D3-87C1-0E86E69776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5006" y="6974162"/>
            <a:ext cx="906438" cy="1062089"/>
          </a:xfrm>
          <a:prstGeom prst="rect">
            <a:avLst/>
          </a:prstGeom>
        </p:spPr>
      </p:pic>
      <p:pic>
        <p:nvPicPr>
          <p:cNvPr id="11" name="Picture 10">
            <a:extLst>
              <a:ext uri="{FF2B5EF4-FFF2-40B4-BE49-F238E27FC236}">
                <a16:creationId xmlns:a16="http://schemas.microsoft.com/office/drawing/2014/main" id="{42CF35B7-5844-4DF7-A8A8-604390DF4C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4053" y="8418247"/>
            <a:ext cx="905336" cy="1060796"/>
          </a:xfrm>
          <a:prstGeom prst="rect">
            <a:avLst/>
          </a:prstGeom>
        </p:spPr>
      </p:pic>
      <p:pic>
        <p:nvPicPr>
          <p:cNvPr id="12" name="Picture 11">
            <a:extLst>
              <a:ext uri="{FF2B5EF4-FFF2-40B4-BE49-F238E27FC236}">
                <a16:creationId xmlns:a16="http://schemas.microsoft.com/office/drawing/2014/main" id="{C8B8D869-04FF-499B-A1EE-9CFEF6688D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4053" y="7132768"/>
            <a:ext cx="905336" cy="965690"/>
          </a:xfrm>
          <a:prstGeom prst="rect">
            <a:avLst/>
          </a:prstGeom>
        </p:spPr>
      </p:pic>
      <p:pic>
        <p:nvPicPr>
          <p:cNvPr id="13" name="Picture 12">
            <a:extLst>
              <a:ext uri="{FF2B5EF4-FFF2-40B4-BE49-F238E27FC236}">
                <a16:creationId xmlns:a16="http://schemas.microsoft.com/office/drawing/2014/main" id="{E3E105B9-7950-449A-81AE-2DDEFC69A0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5035" y="8398519"/>
            <a:ext cx="905336" cy="1060796"/>
          </a:xfrm>
          <a:prstGeom prst="rect">
            <a:avLst/>
          </a:prstGeom>
        </p:spPr>
      </p:pic>
      <p:sp>
        <p:nvSpPr>
          <p:cNvPr id="14" name="Arrow: Right 13">
            <a:hlinkClick r:id="rId9" action="ppaction://hlinksldjump"/>
            <a:extLst>
              <a:ext uri="{FF2B5EF4-FFF2-40B4-BE49-F238E27FC236}">
                <a16:creationId xmlns:a16="http://schemas.microsoft.com/office/drawing/2014/main" id="{7F210FEF-4F32-4DC7-9B9F-A7ABF004CDD0}"/>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232035" y="1567378"/>
            <a:ext cx="10134410" cy="1938992"/>
          </a:xfrm>
          <a:prstGeom prst="rect">
            <a:avLst/>
          </a:prstGeom>
          <a:noFill/>
        </p:spPr>
        <p:txBody>
          <a:bodyPr wrap="square" rtlCol="0">
            <a:spAutoFit/>
          </a:bodyPr>
          <a:lstStyle/>
          <a:p>
            <a:pPr algn="ctr">
              <a:defRPr/>
            </a:pPr>
            <a:r>
              <a:rPr lang="vi-VN" sz="4000" b="1" kern="0" dirty="0">
                <a:solidFill>
                  <a:srgbClr val="FFFF00"/>
                </a:solidFill>
                <a:latin typeface="+mj-lt"/>
              </a:rPr>
              <a:t>Câu 1</a:t>
            </a:r>
            <a:r>
              <a:rPr lang="vi-VN" sz="4000" b="1" kern="0">
                <a:solidFill>
                  <a:srgbClr val="FFFF00"/>
                </a:solidFill>
                <a:latin typeface="+mj-lt"/>
              </a:rPr>
              <a:t>: </a:t>
            </a:r>
            <a:r>
              <a:rPr lang="en-US" sz="4000" b="1" kern="0">
                <a:solidFill>
                  <a:srgbClr val="FFFF00"/>
                </a:solidFill>
                <a:latin typeface="+mj-lt"/>
              </a:rPr>
              <a:t>Chọn đáp án điền vào chỗ trống để được phát biểu hoàn chỉnh</a:t>
            </a:r>
            <a:r>
              <a:rPr lang="vi-VN" sz="4000" b="1" kern="0">
                <a:solidFill>
                  <a:srgbClr val="FFFF00"/>
                </a:solidFill>
                <a:latin typeface="+mj-lt"/>
              </a:rPr>
              <a:t>:</a:t>
            </a:r>
            <a:endParaRPr lang="en-US" sz="4000" b="1" kern="0" dirty="0">
              <a:solidFill>
                <a:srgbClr val="FFFF00"/>
              </a:solidFill>
              <a:latin typeface="+mj-lt"/>
            </a:endParaRPr>
          </a:p>
          <a:p>
            <a:pPr>
              <a:defRPr/>
            </a:pPr>
            <a:endParaRPr lang="en-US" sz="4000" kern="0" dirty="0">
              <a:solidFill>
                <a:srgbClr val="FFFF00"/>
              </a:solidFill>
              <a:latin typeface="+mj-lt"/>
            </a:endParaRPr>
          </a:p>
        </p:txBody>
      </p:sp>
      <p:sp>
        <p:nvSpPr>
          <p:cNvPr id="23" name="TextBox 22"/>
          <p:cNvSpPr txBox="1"/>
          <p:nvPr/>
        </p:nvSpPr>
        <p:spPr>
          <a:xfrm>
            <a:off x="4988330" y="3265513"/>
            <a:ext cx="9076928" cy="707886"/>
          </a:xfrm>
          <a:prstGeom prst="rect">
            <a:avLst/>
          </a:prstGeom>
          <a:noFill/>
        </p:spPr>
        <p:txBody>
          <a:bodyPr wrap="square" rtlCol="0">
            <a:spAutoFit/>
          </a:bodyPr>
          <a:lstStyle/>
          <a:p>
            <a:pPr>
              <a:defRPr/>
            </a:pPr>
            <a:r>
              <a:rPr lang="en-US" sz="4000" b="1" kern="0">
                <a:solidFill>
                  <a:schemeClr val="bg1"/>
                </a:solidFill>
                <a:latin typeface="+mj-lt"/>
              </a:rPr>
              <a:t>Câu ghép là câu do ….... tạo thành.</a:t>
            </a:r>
            <a:endParaRPr lang="en-US" sz="4000" kern="0" dirty="0">
              <a:solidFill>
                <a:srgbClr val="FFFF00"/>
              </a:solidFill>
              <a:latin typeface="+mj-l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33618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strVal val="4*#ppt_w"/>
                                          </p:val>
                                        </p:tav>
                                        <p:tav tm="100000">
                                          <p:val>
                                            <p:strVal val="#ppt_w"/>
                                          </p:val>
                                        </p:tav>
                                      </p:tavLst>
                                    </p:anim>
                                    <p:anim calcmode="lin" valueType="num">
                                      <p:cBhvr>
                                        <p:cTn id="5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250" fill="hold"/>
                                        <p:tgtEl>
                                          <p:spTgt spid="13"/>
                                        </p:tgtEl>
                                        <p:attrNameLst>
                                          <p:attrName>ppt_w</p:attrName>
                                        </p:attrNameLst>
                                      </p:cBhvr>
                                      <p:tavLst>
                                        <p:tav tm="0">
                                          <p:val>
                                            <p:strVal val="4*#ppt_w"/>
                                          </p:val>
                                        </p:tav>
                                        <p:tav tm="100000">
                                          <p:val>
                                            <p:strVal val="#ppt_w"/>
                                          </p:val>
                                        </p:tav>
                                      </p:tavLst>
                                    </p:anim>
                                    <p:anim calcmode="lin" valueType="num">
                                      <p:cBhvr>
                                        <p:cTn id="6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par>
                                <p:cTn id="66" presetID="1" presetClass="emph" presetSubtype="2" fill="hold" nodeType="withEffect">
                                  <p:stCondLst>
                                    <p:cond delay="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1"/>
                                        </p:tgtEl>
                                        <p:attrNameLst>
                                          <p:attrName>style.visibility</p:attrName>
                                        </p:attrNameLst>
                                      </p:cBhvr>
                                      <p:to>
                                        <p:strVal val="visible"/>
                                      </p:to>
                                    </p:set>
                                    <p:anim calcmode="lin" valueType="num">
                                      <p:cBhvr>
                                        <p:cTn id="79" dur="250" fill="hold"/>
                                        <p:tgtEl>
                                          <p:spTgt spid="11"/>
                                        </p:tgtEl>
                                        <p:attrNameLst>
                                          <p:attrName>ppt_w</p:attrName>
                                        </p:attrNameLst>
                                      </p:cBhvr>
                                      <p:tavLst>
                                        <p:tav tm="0">
                                          <p:val>
                                            <p:strVal val="4*#ppt_w"/>
                                          </p:val>
                                        </p:tav>
                                        <p:tav tm="100000">
                                          <p:val>
                                            <p:strVal val="#ppt_w"/>
                                          </p:val>
                                        </p:tav>
                                      </p:tavLst>
                                    </p:anim>
                                    <p:anim calcmode="lin" valueType="num">
                                      <p:cBhvr>
                                        <p:cTn id="8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4"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F8E18-12B2-4D28-B056-C61B514E9B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0" y="-1442033"/>
            <a:ext cx="10394129" cy="8541569"/>
          </a:xfrm>
          <a:prstGeom prst="rect">
            <a:avLst/>
          </a:prstGeom>
        </p:spPr>
      </p:pic>
      <p:sp>
        <p:nvSpPr>
          <p:cNvPr id="6" name="Rectangle 5">
            <a:extLst>
              <a:ext uri="{FF2B5EF4-FFF2-40B4-BE49-F238E27FC236}">
                <a16:creationId xmlns:a16="http://schemas.microsoft.com/office/drawing/2014/main" id="{13B92D8D-3F72-436A-99AB-56DACF40B753}"/>
              </a:ext>
            </a:extLst>
          </p:cNvPr>
          <p:cNvSpPr/>
          <p:nvPr/>
        </p:nvSpPr>
        <p:spPr>
          <a:xfrm>
            <a:off x="3124200" y="6896100"/>
            <a:ext cx="6089295" cy="1448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A</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về nội dung.</a:t>
            </a:r>
            <a:endParaRPr lang="vi-VN" sz="4400" dirty="0">
              <a:solidFill>
                <a:prstClr val="black"/>
              </a:solidFill>
              <a:latin typeface="+mj-lt"/>
              <a:cs typeface="Times New Roman" pitchFamily="18" charset="0"/>
            </a:endParaRPr>
          </a:p>
        </p:txBody>
      </p:sp>
      <p:sp>
        <p:nvSpPr>
          <p:cNvPr id="7" name="Rectangle 6">
            <a:extLst>
              <a:ext uri="{FF2B5EF4-FFF2-40B4-BE49-F238E27FC236}">
                <a16:creationId xmlns:a16="http://schemas.microsoft.com/office/drawing/2014/main" id="{566CFBB1-FD8B-4792-AB2A-BD0CACA18994}"/>
              </a:ext>
            </a:extLst>
          </p:cNvPr>
          <p:cNvSpPr/>
          <p:nvPr/>
        </p:nvSpPr>
        <p:spPr>
          <a:xfrm>
            <a:off x="9341289" y="6896100"/>
            <a:ext cx="6683541" cy="14547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rPr>
              <a:t>B</a:t>
            </a:r>
            <a:r>
              <a:rPr lang="vi-VN" sz="4400">
                <a:solidFill>
                  <a:prstClr val="black"/>
                </a:solidFill>
                <a:latin typeface="+mj-lt"/>
              </a:rPr>
              <a:t>.</a:t>
            </a:r>
            <a:r>
              <a:rPr lang="en-US" sz="4400">
                <a:solidFill>
                  <a:prstClr val="black"/>
                </a:solidFill>
                <a:latin typeface="+mj-lt"/>
              </a:rPr>
              <a:t> </a:t>
            </a:r>
            <a:r>
              <a:rPr lang="en-US" sz="4400">
                <a:solidFill>
                  <a:prstClr val="black"/>
                </a:solidFill>
                <a:latin typeface="+mj-lt"/>
                <a:cs typeface="Times New Roman" pitchFamily="18" charset="0"/>
              </a:rPr>
              <a:t>Có mối quan hệ chặt chẽ với nhau về nghĩa.</a:t>
            </a:r>
            <a:endParaRPr lang="vi-VN" sz="4400" dirty="0">
              <a:solidFill>
                <a:prstClr val="black"/>
              </a:solidFill>
              <a:latin typeface="+mj-lt"/>
            </a:endParaRPr>
          </a:p>
        </p:txBody>
      </p:sp>
      <p:sp>
        <p:nvSpPr>
          <p:cNvPr id="8" name="Rectangle 7">
            <a:extLst>
              <a:ext uri="{FF2B5EF4-FFF2-40B4-BE49-F238E27FC236}">
                <a16:creationId xmlns:a16="http://schemas.microsoft.com/office/drawing/2014/main" id="{5835CD8A-9743-4465-98F5-F25788915FFF}"/>
              </a:ext>
            </a:extLst>
          </p:cNvPr>
          <p:cNvSpPr/>
          <p:nvPr/>
        </p:nvSpPr>
        <p:spPr>
          <a:xfrm>
            <a:off x="3124200" y="8522060"/>
            <a:ext cx="6089295" cy="14982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C</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mở.</a:t>
            </a:r>
            <a:endParaRPr lang="vi-VN" sz="4400" dirty="0">
              <a:solidFill>
                <a:prstClr val="black"/>
              </a:solidFill>
              <a:latin typeface="+mj-lt"/>
              <a:cs typeface="Times New Roman" pitchFamily="18" charset="0"/>
            </a:endParaRPr>
          </a:p>
        </p:txBody>
      </p:sp>
      <p:sp>
        <p:nvSpPr>
          <p:cNvPr id="9" name="Rectangle 8">
            <a:extLst>
              <a:ext uri="{FF2B5EF4-FFF2-40B4-BE49-F238E27FC236}">
                <a16:creationId xmlns:a16="http://schemas.microsoft.com/office/drawing/2014/main" id="{2E110877-5420-4CE1-AC4A-AF493A926B98}"/>
              </a:ext>
            </a:extLst>
          </p:cNvPr>
          <p:cNvSpPr/>
          <p:nvPr/>
        </p:nvSpPr>
        <p:spPr>
          <a:xfrm>
            <a:off x="9457441" y="8522061"/>
            <a:ext cx="6577549" cy="149823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4400" dirty="0">
                <a:solidFill>
                  <a:prstClr val="black"/>
                </a:solidFill>
                <a:latin typeface="+mj-lt"/>
                <a:cs typeface="Times New Roman" pitchFamily="18" charset="0"/>
              </a:rPr>
              <a:t>D</a:t>
            </a:r>
            <a:r>
              <a:rPr lang="vi-VN" sz="4400">
                <a:solidFill>
                  <a:prstClr val="black"/>
                </a:solidFill>
                <a:latin typeface="+mj-lt"/>
                <a:cs typeface="Times New Roman" pitchFamily="18" charset="0"/>
              </a:rPr>
              <a:t>. </a:t>
            </a:r>
            <a:r>
              <a:rPr lang="en-US" sz="4400">
                <a:solidFill>
                  <a:prstClr val="black"/>
                </a:solidFill>
                <a:latin typeface="+mj-lt"/>
                <a:cs typeface="Times New Roman" pitchFamily="18" charset="0"/>
              </a:rPr>
              <a:t>Có mối quan hệ liên kết từ.</a:t>
            </a:r>
            <a:endParaRPr lang="vi-VN" sz="4400" dirty="0">
              <a:solidFill>
                <a:prstClr val="black"/>
              </a:solidFill>
              <a:latin typeface="+mj-lt"/>
              <a:cs typeface="Times New Roman" pitchFamily="18" charset="0"/>
            </a:endParaRPr>
          </a:p>
        </p:txBody>
      </p:sp>
      <p:pic>
        <p:nvPicPr>
          <p:cNvPr id="10" name="Picture 9">
            <a:extLst>
              <a:ext uri="{FF2B5EF4-FFF2-40B4-BE49-F238E27FC236}">
                <a16:creationId xmlns:a16="http://schemas.microsoft.com/office/drawing/2014/main" id="{275C58CA-F1BE-46AD-8731-F8B8E2379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7056" y="7226521"/>
            <a:ext cx="906438" cy="1062089"/>
          </a:xfrm>
          <a:prstGeom prst="rect">
            <a:avLst/>
          </a:prstGeom>
        </p:spPr>
      </p:pic>
      <p:pic>
        <p:nvPicPr>
          <p:cNvPr id="11" name="Picture 10">
            <a:extLst>
              <a:ext uri="{FF2B5EF4-FFF2-40B4-BE49-F238E27FC236}">
                <a16:creationId xmlns:a16="http://schemas.microsoft.com/office/drawing/2014/main" id="{10E21229-DE6B-4CDF-831B-155E3958E62D}"/>
              </a:ext>
            </a:extLst>
          </p:cNvPr>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8391705" y="8735228"/>
            <a:ext cx="905103" cy="1056132"/>
          </a:xfrm>
          <a:prstGeom prst="rect">
            <a:avLst/>
          </a:prstGeom>
        </p:spPr>
      </p:pic>
      <p:pic>
        <p:nvPicPr>
          <p:cNvPr id="12" name="Picture 11">
            <a:extLst>
              <a:ext uri="{FF2B5EF4-FFF2-40B4-BE49-F238E27FC236}">
                <a16:creationId xmlns:a16="http://schemas.microsoft.com/office/drawing/2014/main" id="{29D90EBD-EDCD-47F5-89B8-F116CFAB6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1378" y="8635322"/>
            <a:ext cx="905336" cy="1060796"/>
          </a:xfrm>
          <a:prstGeom prst="rect">
            <a:avLst/>
          </a:prstGeom>
        </p:spPr>
      </p:pic>
      <p:pic>
        <p:nvPicPr>
          <p:cNvPr id="13" name="Picture 12">
            <a:extLst>
              <a:ext uri="{FF2B5EF4-FFF2-40B4-BE49-F238E27FC236}">
                <a16:creationId xmlns:a16="http://schemas.microsoft.com/office/drawing/2014/main" id="{930D61D1-5F6C-4EF2-AFB4-D63BC548DB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70516" y="7283570"/>
            <a:ext cx="905336" cy="965690"/>
          </a:xfrm>
          <a:prstGeom prst="rect">
            <a:avLst/>
          </a:prstGeom>
        </p:spPr>
      </p:pic>
      <p:sp>
        <p:nvSpPr>
          <p:cNvPr id="14" name="Arrow: Right 13">
            <a:hlinkClick r:id="rId9" action="ppaction://hlinksldjump"/>
            <a:extLst>
              <a:ext uri="{FF2B5EF4-FFF2-40B4-BE49-F238E27FC236}">
                <a16:creationId xmlns:a16="http://schemas.microsoft.com/office/drawing/2014/main" id="{BEC3EFAA-89B2-46AD-9C99-B9511D32FE3D}"/>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mj-lt"/>
            </a:endParaRPr>
          </a:p>
        </p:txBody>
      </p:sp>
      <p:sp>
        <p:nvSpPr>
          <p:cNvPr id="15" name="TextBox 14"/>
          <p:cNvSpPr txBox="1"/>
          <p:nvPr/>
        </p:nvSpPr>
        <p:spPr>
          <a:xfrm>
            <a:off x="4734513" y="1957507"/>
            <a:ext cx="8219488" cy="1446550"/>
          </a:xfrm>
          <a:prstGeom prst="rect">
            <a:avLst/>
          </a:prstGeom>
          <a:noFill/>
        </p:spPr>
        <p:txBody>
          <a:bodyPr wrap="square" rtlCol="0">
            <a:spAutoFit/>
          </a:bodyPr>
          <a:lstStyle/>
          <a:p>
            <a:pPr algn="ctr"/>
            <a:r>
              <a:rPr lang="en-US" sz="4400" dirty="0" err="1">
                <a:solidFill>
                  <a:srgbClr val="FFFF00"/>
                </a:solidFill>
                <a:latin typeface="+mj-lt"/>
                <a:cs typeface="Times New Roman" pitchFamily="18" charset="0"/>
              </a:rPr>
              <a:t>Câu</a:t>
            </a:r>
            <a:r>
              <a:rPr lang="en-US" sz="4400" dirty="0">
                <a:solidFill>
                  <a:srgbClr val="FFFF00"/>
                </a:solidFill>
                <a:latin typeface="+mj-lt"/>
                <a:cs typeface="Times New Roman" pitchFamily="18" charset="0"/>
              </a:rPr>
              <a:t> 2</a:t>
            </a:r>
            <a:r>
              <a:rPr lang="en-US" sz="4400">
                <a:solidFill>
                  <a:srgbClr val="FFFF00"/>
                </a:solidFill>
                <a:latin typeface="+mj-lt"/>
                <a:cs typeface="Times New Roman" pitchFamily="18" charset="0"/>
              </a:rPr>
              <a:t>: Các vế của câu ghép có mối liên hệ nào với nhau?</a:t>
            </a:r>
            <a:endParaRPr lang="en-US" sz="4400" dirty="0">
              <a:solidFill>
                <a:srgbClr val="FFFF00"/>
              </a:solidFill>
              <a:latin typeface="+mj-lt"/>
              <a:cs typeface="Times New Roman" pitchFamily="18"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528566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Check mark.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00B05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Wrong Buzzer.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FFFF0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6281557" y="6770206"/>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6281557" y="8103964"/>
            <a:ext cx="5520149"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5267" y="6808424"/>
            <a:ext cx="906438" cy="106208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96600" y="8199355"/>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Vì</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Tuấn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chưa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chăm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học</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nên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bạn</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ấy</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đã</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bị</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điểm</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kém</a:t>
            </a:r>
            <a:r>
              <a:rPr lang="en-US" sz="4000" b="1" dirty="0">
                <a:solidFill>
                  <a:schemeClr val="bg1"/>
                </a:solidFill>
                <a:latin typeface="Times New Roman" panose="02020603050405020304" pitchFamily="18" charset="0"/>
                <a:cs typeface="Times New Roman" panose="02020603050405020304" pitchFamily="18" charset="0"/>
              </a:rPr>
              <a:t>.</a:t>
            </a: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1943204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2D3EB-5EBB-44D0-A2EB-5C399E12C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867" y="-723900"/>
            <a:ext cx="11430894" cy="7261513"/>
          </a:xfrm>
          <a:prstGeom prst="rect">
            <a:avLst/>
          </a:prstGeom>
        </p:spPr>
      </p:pic>
      <p:sp>
        <p:nvSpPr>
          <p:cNvPr id="6" name="Rectangle 5">
            <a:extLst>
              <a:ext uri="{FF2B5EF4-FFF2-40B4-BE49-F238E27FC236}">
                <a16:creationId xmlns:a16="http://schemas.microsoft.com/office/drawing/2014/main" id="{742AA8DC-A8EC-499D-BE4A-F52DE9BFA108}"/>
              </a:ext>
            </a:extLst>
          </p:cNvPr>
          <p:cNvSpPr/>
          <p:nvPr/>
        </p:nvSpPr>
        <p:spPr>
          <a:xfrm>
            <a:off x="6281554" y="8116846"/>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Là câu ghép</a:t>
            </a:r>
            <a:endParaRPr lang="vi-VN" sz="4400" dirty="0">
              <a:solidFill>
                <a:prstClr val="black"/>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3E9677F-3325-4145-812C-41BC5102ECAF}"/>
              </a:ext>
            </a:extLst>
          </p:cNvPr>
          <p:cNvSpPr/>
          <p:nvPr/>
        </p:nvSpPr>
        <p:spPr>
          <a:xfrm>
            <a:off x="6286634" y="6740719"/>
            <a:ext cx="6121212"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a:solidFill>
                  <a:prstClr val="black"/>
                </a:solidFill>
                <a:latin typeface="Times New Roman" panose="02020603050405020304" pitchFamily="18" charset="0"/>
                <a:cs typeface="Times New Roman" panose="02020603050405020304" pitchFamily="18" charset="0"/>
              </a:rPr>
              <a:t>Không là câu ghép</a:t>
            </a:r>
            <a:endParaRPr lang="vi-VN" sz="440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ACB5494-1D84-4AB1-AFC9-2D23BA9101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1408" y="8210981"/>
            <a:ext cx="906438" cy="1062089"/>
          </a:xfrm>
          <a:prstGeom prst="rect">
            <a:avLst/>
          </a:prstGeom>
        </p:spPr>
      </p:pic>
      <p:pic>
        <p:nvPicPr>
          <p:cNvPr id="11" name="Picture 10">
            <a:extLst>
              <a:ext uri="{FF2B5EF4-FFF2-40B4-BE49-F238E27FC236}">
                <a16:creationId xmlns:a16="http://schemas.microsoft.com/office/drawing/2014/main" id="{8C73202A-DFDA-497D-B377-24F8C66DD6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06200" y="6931501"/>
            <a:ext cx="905103" cy="965442"/>
          </a:xfrm>
          <a:prstGeom prst="rect">
            <a:avLst/>
          </a:prstGeom>
        </p:spPr>
      </p:pic>
      <p:sp>
        <p:nvSpPr>
          <p:cNvPr id="14" name="Arrow: Right 13">
            <a:hlinkClick r:id="rId8" action="ppaction://hlinksldjump"/>
            <a:extLst>
              <a:ext uri="{FF2B5EF4-FFF2-40B4-BE49-F238E27FC236}">
                <a16:creationId xmlns:a16="http://schemas.microsoft.com/office/drawing/2014/main" id="{CF396730-0CE3-468E-8508-FA0668788824}"/>
              </a:ext>
            </a:extLst>
          </p:cNvPr>
          <p:cNvSpPr/>
          <p:nvPr/>
        </p:nvSpPr>
        <p:spPr>
          <a:xfrm rot="10605222" flipH="1">
            <a:off x="15244366" y="9459309"/>
            <a:ext cx="757637" cy="82769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512203" y="1104900"/>
            <a:ext cx="8933227" cy="1323439"/>
          </a:xfrm>
          <a:prstGeom prst="rect">
            <a:avLst/>
          </a:prstGeom>
          <a:noFill/>
        </p:spPr>
        <p:txBody>
          <a:bodyPr wrap="square" rtlCol="0">
            <a:spAutoFit/>
          </a:bodyPr>
          <a:lstStyle/>
          <a:p>
            <a:pPr algn="ctr"/>
            <a:r>
              <a:rPr lang="en-US" sz="4000" b="1" dirty="0" err="1">
                <a:solidFill>
                  <a:srgbClr val="FFFF00"/>
                </a:solidFill>
                <a:latin typeface="Times New Roman" panose="02020603050405020304" pitchFamily="18" charset="0"/>
                <a:cs typeface="Times New Roman" panose="02020603050405020304" pitchFamily="18" charset="0"/>
              </a:rPr>
              <a:t>Câu</a:t>
            </a:r>
            <a:r>
              <a:rPr lang="en-US" sz="4000" b="1" dirty="0">
                <a:solidFill>
                  <a:srgbClr val="FFFF00"/>
                </a:solidFill>
                <a:latin typeface="Times New Roman" panose="02020603050405020304" pitchFamily="18" charset="0"/>
                <a:cs typeface="Times New Roman" panose="02020603050405020304" pitchFamily="18" charset="0"/>
              </a:rPr>
              <a:t> 3</a:t>
            </a:r>
            <a:r>
              <a:rPr lang="en-US" sz="4000" b="1">
                <a:solidFill>
                  <a:srgbClr val="FFFF00"/>
                </a:solidFill>
                <a:latin typeface="Times New Roman" panose="02020603050405020304" pitchFamily="18" charset="0"/>
                <a:cs typeface="Times New Roman" panose="02020603050405020304" pitchFamily="18" charset="0"/>
              </a:rPr>
              <a:t>: Câu văn dưới đây có phải là câu ghép hay không?</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640001" y="2652082"/>
            <a:ext cx="8933227" cy="707886"/>
          </a:xfrm>
          <a:prstGeom prst="rect">
            <a:avLst/>
          </a:prstGeom>
          <a:noFill/>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Trời cao, trong xanh thật!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35437443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6"/>
                                        </p:tgtEl>
                                        <p:attrNameLst>
                                          <p:attrName>fillcolor</p:attrName>
                                        </p:attrNameLst>
                                      </p:cBhvr>
                                      <p:to>
                                        <a:srgbClr val="FFF2CC"/>
                                      </p:to>
                                    </p:animClr>
                                    <p:set>
                                      <p:cBhvr>
                                        <p:cTn id="20" dur="250" fill="hold"/>
                                        <p:tgtEl>
                                          <p:spTgt spid="6"/>
                                        </p:tgtEl>
                                        <p:attrNameLst>
                                          <p:attrName>fill.type</p:attrName>
                                        </p:attrNameLst>
                                      </p:cBhvr>
                                      <p:to>
                                        <p:strVal val="solid"/>
                                      </p:to>
                                    </p:set>
                                    <p:set>
                                      <p:cBhvr>
                                        <p:cTn id="21" dur="250" fill="hold"/>
                                        <p:tgtEl>
                                          <p:spTgt spid="6"/>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strVal val="4*#ppt_w"/>
                                          </p:val>
                                        </p:tav>
                                        <p:tav tm="100000">
                                          <p:val>
                                            <p:strVal val="#ppt_w"/>
                                          </p:val>
                                        </p:tav>
                                      </p:tavLst>
                                    </p:anim>
                                    <p:anim calcmode="lin" valueType="num">
                                      <p:cBhvr>
                                        <p:cTn id="2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Wrong Buzzer.wav"/>
                                        </p:tgtEl>
                                      </p:cMediaNode>
                                    </p:audio>
                                  </p:subTnLst>
                                </p:cTn>
                              </p:par>
                              <p:par>
                                <p:cTn id="26" presetID="1" presetClass="emph" presetSubtype="2" fill="hold" nodeType="withEffect">
                                  <p:stCondLst>
                                    <p:cond delay="1000"/>
                                  </p:stCondLst>
                                  <p:childTnLst>
                                    <p:animClr clrSpc="rgb" dir="cw">
                                      <p:cBhvr>
                                        <p:cTn id="27" dur="250" fill="hold"/>
                                        <p:tgtEl>
                                          <p:spTgt spid="6"/>
                                        </p:tgtEl>
                                        <p:attrNameLst>
                                          <p:attrName>fillcolor</p:attrName>
                                        </p:attrNameLst>
                                      </p:cBhvr>
                                      <p:to>
                                        <a:srgbClr val="FFFF00"/>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8"/>
                                        </p:tgtEl>
                                        <p:attrNameLst>
                                          <p:attrName>fillcolor</p:attrName>
                                        </p:attrNameLst>
                                      </p:cBhvr>
                                      <p:to>
                                        <a:srgbClr val="FFF2CC"/>
                                      </p:to>
                                    </p:animClr>
                                    <p:set>
                                      <p:cBhvr>
                                        <p:cTn id="35" dur="250" fill="hold"/>
                                        <p:tgtEl>
                                          <p:spTgt spid="8"/>
                                        </p:tgtEl>
                                        <p:attrNameLst>
                                          <p:attrName>fill.type</p:attrName>
                                        </p:attrNameLst>
                                      </p:cBhvr>
                                      <p:to>
                                        <p:strVal val="solid"/>
                                      </p:to>
                                    </p:set>
                                    <p:set>
                                      <p:cBhvr>
                                        <p:cTn id="36" dur="250" fill="hold"/>
                                        <p:tgtEl>
                                          <p:spTgt spid="8"/>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8"/>
                                        </p:tgtEl>
                                        <p:attrNameLst>
                                          <p:attrName>fillcolor</p:attrName>
                                        </p:attrNameLst>
                                      </p:cBhvr>
                                      <p:to>
                                        <a:srgbClr val="00B050"/>
                                      </p:to>
                                    </p:animClr>
                                    <p:set>
                                      <p:cBhvr>
                                        <p:cTn id="43" dur="250" fill="hold"/>
                                        <p:tgtEl>
                                          <p:spTgt spid="8"/>
                                        </p:tgtEl>
                                        <p:attrNameLst>
                                          <p:attrName>fill.type</p:attrName>
                                        </p:attrNameLst>
                                      </p:cBhvr>
                                      <p:to>
                                        <p:strVal val="solid"/>
                                      </p:to>
                                    </p:set>
                                    <p:set>
                                      <p:cBhvr>
                                        <p:cTn id="44"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2" name="Group 2"/>
          <p:cNvGrpSpPr/>
          <p:nvPr/>
        </p:nvGrpSpPr>
        <p:grpSpPr>
          <a:xfrm>
            <a:off x="-408340" y="8935481"/>
            <a:ext cx="19104680" cy="229312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38264" y="1054997"/>
            <a:ext cx="3042072" cy="218648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74207" y="9286875"/>
            <a:ext cx="920337" cy="69108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59282" y="9316756"/>
            <a:ext cx="905913" cy="680259"/>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3631" b="16083"/>
          <a:stretch>
            <a:fillRect/>
          </a:stretch>
        </p:blipFill>
        <p:spPr>
          <a:xfrm rot="-5400000">
            <a:off x="1034874" y="-889394"/>
            <a:ext cx="2637500" cy="441628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9003" y="3114615"/>
            <a:ext cx="1079393" cy="7281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77966"/>
          <a:stretch>
            <a:fillRect/>
          </a:stretch>
        </p:blipFill>
        <p:spPr>
          <a:xfrm>
            <a:off x="5859562" y="2699299"/>
            <a:ext cx="6986672" cy="10915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584" y="79675"/>
            <a:ext cx="2978116" cy="2609913"/>
          </a:xfrm>
          <a:prstGeom prst="rect">
            <a:avLst/>
          </a:prstGeom>
        </p:spPr>
      </p:pic>
      <p:sp>
        <p:nvSpPr>
          <p:cNvPr id="16" name="TextBox 16"/>
          <p:cNvSpPr txBox="1"/>
          <p:nvPr/>
        </p:nvSpPr>
        <p:spPr>
          <a:xfrm>
            <a:off x="5650662" y="1481666"/>
            <a:ext cx="6986672" cy="930576"/>
          </a:xfrm>
          <a:prstGeom prst="rect">
            <a:avLst/>
          </a:prstGeom>
        </p:spPr>
        <p:txBody>
          <a:bodyPr lIns="0" tIns="0" rIns="0" bIns="0" rtlCol="0" anchor="t">
            <a:spAutoFit/>
          </a:bodyPr>
          <a:lstStyle/>
          <a:p>
            <a:pPr algn="ctr">
              <a:lnSpc>
                <a:spcPts val="7840"/>
              </a:lnSpc>
              <a:spcBef>
                <a:spcPct val="0"/>
              </a:spcBef>
            </a:pPr>
            <a:r>
              <a:rPr lang="en-US" sz="6000" b="1" dirty="0">
                <a:solidFill>
                  <a:srgbClr val="0000FF"/>
                </a:solidFill>
                <a:latin typeface="Times New Roman" panose="02020603050405020304" pitchFamily="18" charset="0"/>
                <a:cs typeface="Times New Roman" panose="02020603050405020304" pitchFamily="18" charset="0"/>
              </a:rPr>
              <a:t>I. NHẬN XÉT</a:t>
            </a:r>
          </a:p>
        </p:txBody>
      </p:sp>
      <p:pic>
        <p:nvPicPr>
          <p:cNvPr id="17"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662094" y="5413270"/>
            <a:ext cx="4094226" cy="4114800"/>
          </a:xfrm>
          <a:prstGeom prst="rect">
            <a:avLst/>
          </a:prstGeom>
        </p:spPr>
      </p:pic>
      <p:pic>
        <p:nvPicPr>
          <p:cNvPr id="18"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8699" y="6164935"/>
            <a:ext cx="4114800" cy="4114800"/>
          </a:xfrm>
          <a:prstGeom prst="rect">
            <a:avLst/>
          </a:prstGeom>
        </p:spPr>
      </p:pic>
      <p:pic>
        <p:nvPicPr>
          <p:cNvPr id="19"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3030200" y="6556960"/>
            <a:ext cx="4022217" cy="4114800"/>
          </a:xfrm>
          <a:prstGeom prst="rect">
            <a:avLst/>
          </a:prstGeom>
        </p:spPr>
      </p:pic>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3523771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grpSp>
        <p:nvGrpSpPr>
          <p:cNvPr id="4" name="Group 4"/>
          <p:cNvGrpSpPr/>
          <p:nvPr/>
        </p:nvGrpSpPr>
        <p:grpSpPr>
          <a:xfrm>
            <a:off x="-408340" y="8935481"/>
            <a:ext cx="19104680" cy="229312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A9221"/>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1185">
            <a:off x="2609696" y="9550083"/>
            <a:ext cx="2247711" cy="354505"/>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5983" y="9258300"/>
            <a:ext cx="905913" cy="680259"/>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19771"/>
          <a:stretch>
            <a:fillRect/>
          </a:stretch>
        </p:blipFill>
        <p:spPr>
          <a:xfrm flipH="1">
            <a:off x="10671101" y="7844978"/>
            <a:ext cx="1621126" cy="2465611"/>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98682" y="9474962"/>
            <a:ext cx="808463" cy="607082"/>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91814" y="8835180"/>
            <a:ext cx="1296186" cy="1103378"/>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50475">
            <a:off x="16619157" y="-49681"/>
            <a:ext cx="2723078" cy="2127404"/>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2410" flipH="1">
            <a:off x="-1072227" y="-35002"/>
            <a:ext cx="2723078" cy="2127404"/>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1764"/>
          <a:stretch>
            <a:fillRect/>
          </a:stretch>
        </p:blipFill>
        <p:spPr>
          <a:xfrm>
            <a:off x="208919" y="7610252"/>
            <a:ext cx="1639562" cy="1012667"/>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6063039" y="5243007"/>
            <a:ext cx="4253023" cy="4114800"/>
          </a:xfrm>
          <a:prstGeom prst="rect">
            <a:avLst/>
          </a:prstGeom>
        </p:spPr>
      </p:pic>
      <p:sp>
        <p:nvSpPr>
          <p:cNvPr id="23" name="TextBox 23"/>
          <p:cNvSpPr txBox="1"/>
          <p:nvPr/>
        </p:nvSpPr>
        <p:spPr>
          <a:xfrm>
            <a:off x="2490199" y="1714500"/>
            <a:ext cx="14350001" cy="2320828"/>
          </a:xfrm>
          <a:prstGeom prst="rect">
            <a:avLst/>
          </a:prstGeom>
        </p:spPr>
        <p:txBody>
          <a:bodyPr wrap="square" lIns="0" tIns="0" rIns="0" bIns="0" rtlCol="0" anchor="t">
            <a:spAutoFit/>
          </a:bodyPr>
          <a:lstStyle/>
          <a:p>
            <a:pPr lvl="0" algn="just">
              <a:lnSpc>
                <a:spcPct val="130000"/>
              </a:lnSpc>
              <a:spcBef>
                <a:spcPct val="0"/>
              </a:spcBef>
            </a:pPr>
            <a:r>
              <a:rPr lang="en-US" sz="4000" b="1">
                <a:latin typeface="Times New Roman" panose="02020603050405020304" pitchFamily="18" charset="0"/>
                <a:cs typeface="Times New Roman" panose="02020603050405020304" pitchFamily="18" charset="0"/>
              </a:rPr>
              <a:t>a. </a:t>
            </a:r>
            <a:r>
              <a:rPr lang="vi-VN" sz="4000" b="1">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a:latin typeface="Times New Roman" panose="02020603050405020304" pitchFamily="18" charset="0"/>
              <a:cs typeface="Times New Roman" panose="02020603050405020304" pitchFamily="18" charset="0"/>
            </a:endParaRPr>
          </a:p>
        </p:txBody>
      </p:sp>
      <p:sp>
        <p:nvSpPr>
          <p:cNvPr id="24" name="TextBox 23"/>
          <p:cNvSpPr txBox="1"/>
          <p:nvPr/>
        </p:nvSpPr>
        <p:spPr>
          <a:xfrm>
            <a:off x="3102766" y="535961"/>
            <a:ext cx="12926597" cy="615553"/>
          </a:xfrm>
          <a:prstGeom prst="rect">
            <a:avLst/>
          </a:prstGeom>
        </p:spPr>
        <p:txBody>
          <a:bodyPr wrap="square" lIns="0" tIns="0" rIns="0" bIns="0" rtlCol="0" anchor="t">
            <a:spAutoFit/>
          </a:bodyPr>
          <a:lstStyle/>
          <a:p>
            <a:pPr marL="0" lvl="0" indent="0">
              <a:lnSpc>
                <a:spcPts val="4800"/>
              </a:lnSpc>
              <a:spcBef>
                <a:spcPct val="0"/>
              </a:spcBef>
            </a:pPr>
            <a:r>
              <a:rPr lang="en-US" sz="4800" b="1" u="none">
                <a:latin typeface="Times New Roman" panose="02020603050405020304" pitchFamily="18" charset="0"/>
                <a:cs typeface="Times New Roman" panose="02020603050405020304" pitchFamily="18" charset="0"/>
              </a:rPr>
              <a:t>1. Tìm các vế câu trong mỗi câu ghép dưới đây: </a:t>
            </a:r>
          </a:p>
        </p:txBody>
      </p:sp>
      <p:sp>
        <p:nvSpPr>
          <p:cNvPr id="25" name="TextBox 23"/>
          <p:cNvSpPr txBox="1"/>
          <p:nvPr/>
        </p:nvSpPr>
        <p:spPr>
          <a:xfrm>
            <a:off x="2391063" y="453419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Cảnh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vật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xung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thay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đổi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hôm</a:t>
            </a:r>
            <a:r>
              <a:rPr lang="en-US" sz="4000" b="1" dirty="0">
                <a:latin typeface="Times New Roman" panose="02020603050405020304" pitchFamily="18" charset="0"/>
                <a:cs typeface="Times New Roman" panose="02020603050405020304" pitchFamily="18" charset="0"/>
              </a:rPr>
              <a:t> nay </a:t>
            </a:r>
            <a:r>
              <a:rPr lang="en-US" sz="4000" b="1" dirty="0" err="1">
                <a:latin typeface="Times New Roman" panose="02020603050405020304" pitchFamily="18" charset="0"/>
                <a:cs typeface="Times New Roman" panose="02020603050405020304" pitchFamily="18" charset="0"/>
              </a:rPr>
              <a:t>tôi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p>
        </p:txBody>
      </p:sp>
      <p:sp>
        <p:nvSpPr>
          <p:cNvPr id="28" name="TextBox 23"/>
          <p:cNvSpPr txBox="1"/>
          <p:nvPr/>
        </p:nvSpPr>
        <p:spPr>
          <a:xfrm>
            <a:off x="2406303" y="6519785"/>
            <a:ext cx="14350001" cy="1520609"/>
          </a:xfrm>
          <a:prstGeom prst="rect">
            <a:avLst/>
          </a:prstGeom>
          <a:ln>
            <a:noFill/>
          </a:ln>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c. </a:t>
            </a:r>
            <a:r>
              <a:rPr lang="vi-VN" sz="4000" b="1" dirty="0">
                <a:latin typeface="Times New Roman" panose="02020603050405020304" pitchFamily="18" charset="0"/>
                <a:cs typeface="Times New Roman" panose="02020603050405020304" pitchFamily="18" charset="0"/>
              </a:rPr>
              <a:t>Kia là những mái nhà đứng sau lũy tre; đây là mái đình cong cong; kia nữa là sân phơi.</a:t>
            </a:r>
            <a:endParaRPr lang="en-US" sz="4000" b="1"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4144957" y="4280684"/>
            <a:ext cx="7143153"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11392173" y="4233587"/>
            <a:ext cx="6803941" cy="4519037"/>
            <a:chOff x="0" y="0"/>
            <a:chExt cx="7741310" cy="4143588"/>
          </a:xfrm>
        </p:grpSpPr>
        <p:sp>
          <p:nvSpPr>
            <p:cNvPr id="7" name="Freeform 7"/>
            <p:cNvSpPr/>
            <p:nvPr/>
          </p:nvSpPr>
          <p:spPr>
            <a:xfrm>
              <a:off x="26670" y="2667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8935342"/>
            <a:ext cx="18288000" cy="1351658"/>
          </a:xfrm>
          <a:prstGeom prst="rect">
            <a:avLst/>
          </a:prstGeom>
        </p:spPr>
      </p:pic>
      <p:sp>
        <p:nvSpPr>
          <p:cNvPr id="12" name="TextBox 12"/>
          <p:cNvSpPr txBox="1"/>
          <p:nvPr/>
        </p:nvSpPr>
        <p:spPr>
          <a:xfrm>
            <a:off x="11629632" y="4419130"/>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4452968" y="4323835"/>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4135118" y="5781627"/>
            <a:ext cx="7652063" cy="466474"/>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Súng kíp của ta mới bắn một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4613007" y="6653686"/>
            <a:ext cx="5844162" cy="109159"/>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11614551" y="6777994"/>
            <a:ext cx="5581270" cy="87201"/>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3737" y="7915996"/>
            <a:ext cx="2785320" cy="237100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b="7007"/>
          <a:stretch>
            <a:fillRect/>
          </a:stretch>
        </p:blipFill>
        <p:spPr>
          <a:xfrm>
            <a:off x="15825856" y="8184914"/>
            <a:ext cx="2659408" cy="2102086"/>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3734" y="3364548"/>
            <a:ext cx="1632434" cy="747952"/>
          </a:xfrm>
          <a:prstGeom prst="rect">
            <a:avLst/>
          </a:prstGeom>
        </p:spPr>
      </p:pic>
      <p:sp>
        <p:nvSpPr>
          <p:cNvPr id="23" name="TextBox 23"/>
          <p:cNvSpPr txBox="1"/>
          <p:nvPr/>
        </p:nvSpPr>
        <p:spPr>
          <a:xfrm>
            <a:off x="1887991" y="571500"/>
            <a:ext cx="14350001" cy="3200876"/>
          </a:xfrm>
          <a:prstGeom prst="rect">
            <a:avLst/>
          </a:prstGeom>
        </p:spPr>
        <p:txBody>
          <a:bodyPr wrap="square" lIns="0" tIns="0" rIns="0" bIns="0" rtlCol="0" anchor="t">
            <a:spAutoFit/>
          </a:bodyPr>
          <a:lstStyle/>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a. (1) </a:t>
            </a:r>
            <a:r>
              <a:rPr lang="vi-VN" sz="4000" b="1" dirty="0">
                <a:latin typeface="Times New Roman" panose="02020603050405020304" pitchFamily="18" charset="0"/>
                <a:cs typeface="Times New Roman" panose="02020603050405020304" pitchFamily="18" charset="0"/>
              </a:rPr>
              <a:t>Súng kíp của ta mới bắn một phát thì súng của họ đã bắn được năm, sáu mươi phát.</a:t>
            </a:r>
            <a:r>
              <a:rPr lang="en-US" sz="4000" b="1" dirty="0">
                <a:latin typeface="Times New Roman" panose="02020603050405020304" pitchFamily="18" charset="0"/>
                <a:cs typeface="Times New Roman" panose="02020603050405020304" pitchFamily="18" charset="0"/>
              </a:rPr>
              <a:t> </a:t>
            </a:r>
          </a:p>
          <a:p>
            <a:pPr lvl="0" algn="just">
              <a:lnSpc>
                <a:spcPct val="130000"/>
              </a:lnSpc>
              <a:spcBef>
                <a:spcPct val="0"/>
              </a:spcBef>
            </a:pP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Quân ta lạy súng thần công bốn lạy rồi mới bắn, trong khi ấy đại bác của họ đã bắn được hai mươi viên.</a:t>
            </a:r>
            <a:endParaRPr lang="en-US" sz="4000" b="1" dirty="0">
              <a:latin typeface="Times New Roman" panose="02020603050405020304" pitchFamily="18" charset="0"/>
              <a:cs typeface="Times New Roman" panose="02020603050405020304" pitchFamily="18" charset="0"/>
            </a:endParaRPr>
          </a:p>
        </p:txBody>
      </p:sp>
      <p:grpSp>
        <p:nvGrpSpPr>
          <p:cNvPr id="29" name="Group 4"/>
          <p:cNvGrpSpPr/>
          <p:nvPr/>
        </p:nvGrpSpPr>
        <p:grpSpPr>
          <a:xfrm>
            <a:off x="149979" y="4307133"/>
            <a:ext cx="3784586" cy="4374559"/>
            <a:chOff x="26670" y="102976"/>
            <a:chExt cx="7687972" cy="4048338"/>
          </a:xfrm>
        </p:grpSpPr>
        <p:sp>
          <p:nvSpPr>
            <p:cNvPr id="30" name="Freeform 5"/>
            <p:cNvSpPr/>
            <p:nvPr/>
          </p:nvSpPr>
          <p:spPr>
            <a:xfrm>
              <a:off x="26670" y="102976"/>
              <a:ext cx="7687972"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sp>
        <p:nvSpPr>
          <p:cNvPr id="31" name="TextBox 13"/>
          <p:cNvSpPr txBox="1"/>
          <p:nvPr/>
        </p:nvSpPr>
        <p:spPr>
          <a:xfrm>
            <a:off x="-891162" y="443209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Câu</a:t>
            </a:r>
            <a:endParaRPr lang="en-US" sz="5400" b="1" dirty="0">
              <a:solidFill>
                <a:srgbClr val="D1581F"/>
              </a:solidFill>
              <a:latin typeface="Times New Roman" panose="02020603050405020304" pitchFamily="18" charset="0"/>
              <a:cs typeface="Times New Roman" panose="02020603050405020304" pitchFamily="18" charset="0"/>
            </a:endParaRPr>
          </a:p>
        </p:txBody>
      </p:sp>
      <p:pic>
        <p:nvPicPr>
          <p:cNvPr id="32"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a:off x="828893" y="6774181"/>
            <a:ext cx="2447707" cy="45719"/>
          </a:xfrm>
          <a:prstGeom prst="rect">
            <a:avLst/>
          </a:prstGeom>
        </p:spPr>
      </p:pic>
      <p:sp>
        <p:nvSpPr>
          <p:cNvPr id="33" name="TextBox 13"/>
          <p:cNvSpPr txBox="1"/>
          <p:nvPr/>
        </p:nvSpPr>
        <p:spPr>
          <a:xfrm>
            <a:off x="-891162" y="5562130"/>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(1)</a:t>
            </a:r>
          </a:p>
        </p:txBody>
      </p:sp>
      <p:sp>
        <p:nvSpPr>
          <p:cNvPr id="34" name="TextBox 14"/>
          <p:cNvSpPr txBox="1"/>
          <p:nvPr/>
        </p:nvSpPr>
        <p:spPr>
          <a:xfrm>
            <a:off x="11461093" y="5657422"/>
            <a:ext cx="6908831"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thì súng của họ đã bắn được năm, sáu mươi phát.</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5" name="TextBox 13"/>
          <p:cNvSpPr txBox="1"/>
          <p:nvPr/>
        </p:nvSpPr>
        <p:spPr>
          <a:xfrm>
            <a:off x="-879809" y="7129338"/>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a:solidFill>
                  <a:srgbClr val="D1581F"/>
                </a:solidFill>
                <a:latin typeface="Times New Roman" panose="02020603050405020304" pitchFamily="18" charset="0"/>
                <a:cs typeface="Times New Roman" panose="02020603050405020304" pitchFamily="18" charset="0"/>
              </a:rPr>
              <a:t>(2)</a:t>
            </a:r>
          </a:p>
        </p:txBody>
      </p:sp>
      <p:sp>
        <p:nvSpPr>
          <p:cNvPr id="36" name="TextBox 14"/>
          <p:cNvSpPr txBox="1"/>
          <p:nvPr/>
        </p:nvSpPr>
        <p:spPr>
          <a:xfrm>
            <a:off x="4144957" y="7099515"/>
            <a:ext cx="6697235"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Quân ta lạy súng thần công bốn lạy rồi mới bắn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37" name="TextBox 14"/>
          <p:cNvSpPr txBox="1"/>
          <p:nvPr/>
        </p:nvSpPr>
        <p:spPr>
          <a:xfrm>
            <a:off x="11477036" y="7122078"/>
            <a:ext cx="6851934" cy="923330"/>
          </a:xfrm>
          <a:prstGeom prst="rect">
            <a:avLst/>
          </a:prstGeom>
        </p:spPr>
        <p:txBody>
          <a:bodyPr wrap="square" lIns="0" tIns="0" rIns="0" bIns="0" rtlCol="0" anchor="t">
            <a:spAutoFit/>
          </a:bodyPr>
          <a:lstStyle/>
          <a:p>
            <a:pPr marL="302259" lvl="1">
              <a:lnSpc>
                <a:spcPts val="3639"/>
              </a:lnSpc>
              <a:spcBef>
                <a:spcPct val="0"/>
              </a:spcBef>
            </a:pPr>
            <a:r>
              <a:rPr lang="vi-VN" sz="4000" dirty="0">
                <a:solidFill>
                  <a:srgbClr val="0000FF"/>
                </a:solidFill>
                <a:latin typeface="Times New Roman" panose="02020603050405020304" pitchFamily="18" charset="0"/>
                <a:cs typeface="Times New Roman" panose="02020603050405020304" pitchFamily="18" charset="0"/>
              </a:rPr>
              <a:t>trong khi ấy đại bác của họ đã bắn được hai mươi viên.</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8"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12952" y="5335434"/>
            <a:ext cx="3852344" cy="51425"/>
          </a:xfrm>
          <a:prstGeom prst="rect">
            <a:avLst/>
          </a:prstGeom>
        </p:spPr>
      </p:pic>
      <p:pic>
        <p:nvPicPr>
          <p:cNvPr id="39"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4218192" y="5291206"/>
            <a:ext cx="6624000" cy="88457"/>
          </a:xfrm>
          <a:prstGeom prst="rect">
            <a:avLst/>
          </a:prstGeom>
        </p:spPr>
      </p:pic>
      <p:pic>
        <p:nvPicPr>
          <p:cNvPr id="40"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77966"/>
          <a:stretch>
            <a:fillRect/>
          </a:stretch>
        </p:blipFill>
        <p:spPr>
          <a:xfrm flipV="1">
            <a:off x="11207153" y="5277270"/>
            <a:ext cx="6624000" cy="88457"/>
          </a:xfrm>
          <a:prstGeom prst="rect">
            <a:avLst/>
          </a:prstGeom>
        </p:spPr>
      </p:pic>
      <p:cxnSp>
        <p:nvCxnSpPr>
          <p:cNvPr id="42" name="Straight Connector 41"/>
          <p:cNvCxnSpPr/>
          <p:nvPr/>
        </p:nvCxnSpPr>
        <p:spPr>
          <a:xfrm flipH="1">
            <a:off x="10895934" y="571500"/>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3335000" y="2112895"/>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arn(inVertical)">
                                      <p:cBhvr>
                                        <p:cTn id="34" dur="500"/>
                                        <p:tgtEl>
                                          <p:spTgt spid="38"/>
                                        </p:tgtEl>
                                      </p:cBhvr>
                                    </p:animEffect>
                                  </p:childTnLst>
                                </p:cTn>
                              </p:par>
                              <p:par>
                                <p:cTn id="35" presetID="16" presetClass="entr" presetSubtype="2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par>
                                <p:cTn id="38" presetID="16" presetClass="entr" presetSubtype="21"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barn(inVertical)">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3D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44214" y="179293"/>
            <a:ext cx="2630171" cy="1205097"/>
          </a:xfrm>
          <a:prstGeom prst="rect">
            <a:avLst/>
          </a:prstGeom>
        </p:spPr>
      </p:pic>
      <p:grpSp>
        <p:nvGrpSpPr>
          <p:cNvPr id="4" name="Group 4"/>
          <p:cNvGrpSpPr/>
          <p:nvPr/>
        </p:nvGrpSpPr>
        <p:grpSpPr>
          <a:xfrm>
            <a:off x="2905439" y="3341640"/>
            <a:ext cx="6697235" cy="4392660"/>
            <a:chOff x="26670" y="95250"/>
            <a:chExt cx="7687971" cy="4048338"/>
          </a:xfrm>
        </p:grpSpPr>
        <p:sp>
          <p:nvSpPr>
            <p:cNvPr id="5" name="Freeform 5"/>
            <p:cNvSpPr/>
            <p:nvPr/>
          </p:nvSpPr>
          <p:spPr>
            <a:xfrm>
              <a:off x="26670" y="95250"/>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grpSp>
        <p:nvGrpSpPr>
          <p:cNvPr id="6" name="Group 6"/>
          <p:cNvGrpSpPr/>
          <p:nvPr/>
        </p:nvGrpSpPr>
        <p:grpSpPr>
          <a:xfrm>
            <a:off x="9859974" y="3319144"/>
            <a:ext cx="6757061" cy="4415156"/>
            <a:chOff x="48914" y="26671"/>
            <a:chExt cx="7687971" cy="4048338"/>
          </a:xfrm>
        </p:grpSpPr>
        <p:sp>
          <p:nvSpPr>
            <p:cNvPr id="7" name="Freeform 7"/>
            <p:cNvSpPr/>
            <p:nvPr/>
          </p:nvSpPr>
          <p:spPr>
            <a:xfrm>
              <a:off x="48914" y="26671"/>
              <a:ext cx="7687971" cy="4048338"/>
            </a:xfrm>
            <a:custGeom>
              <a:avLst/>
              <a:gdLst/>
              <a:ahLst/>
              <a:cxnLst/>
              <a:rect l="l" t="t" r="r" b="b"/>
              <a:pathLst>
                <a:path w="7687971" h="4048338">
                  <a:moveTo>
                    <a:pt x="0" y="0"/>
                  </a:moveTo>
                  <a:lnTo>
                    <a:pt x="0" y="107950"/>
                  </a:lnTo>
                  <a:lnTo>
                    <a:pt x="0" y="148590"/>
                  </a:lnTo>
                  <a:lnTo>
                    <a:pt x="0" y="3602568"/>
                  </a:lnTo>
                  <a:lnTo>
                    <a:pt x="0" y="3677498"/>
                  </a:lnTo>
                  <a:lnTo>
                    <a:pt x="0" y="3762588"/>
                  </a:lnTo>
                  <a:lnTo>
                    <a:pt x="3641090" y="3762588"/>
                  </a:lnTo>
                  <a:lnTo>
                    <a:pt x="3759200" y="4048338"/>
                  </a:lnTo>
                  <a:lnTo>
                    <a:pt x="3877310" y="3762588"/>
                  </a:lnTo>
                  <a:lnTo>
                    <a:pt x="7687971" y="3762588"/>
                  </a:lnTo>
                  <a:lnTo>
                    <a:pt x="7687971" y="3677498"/>
                  </a:lnTo>
                  <a:lnTo>
                    <a:pt x="7687971" y="3602568"/>
                  </a:lnTo>
                  <a:lnTo>
                    <a:pt x="7687971" y="148590"/>
                  </a:lnTo>
                  <a:lnTo>
                    <a:pt x="7687971" y="107950"/>
                  </a:lnTo>
                  <a:lnTo>
                    <a:pt x="7687971" y="0"/>
                  </a:lnTo>
                  <a:lnTo>
                    <a:pt x="0" y="0"/>
                  </a:lnTo>
                  <a:close/>
                </a:path>
              </a:pathLst>
            </a:custGeom>
            <a:solidFill>
              <a:srgbClr val="FFFF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82" r="559" b="36052"/>
          <a:stretch>
            <a:fillRect/>
          </a:stretch>
        </p:blipFill>
        <p:spPr>
          <a:xfrm>
            <a:off x="0" y="8973442"/>
            <a:ext cx="18288000" cy="1351658"/>
          </a:xfrm>
          <a:prstGeom prst="rect">
            <a:avLst/>
          </a:prstGeom>
        </p:spPr>
      </p:pic>
      <p:sp>
        <p:nvSpPr>
          <p:cNvPr id="12" name="TextBox 12"/>
          <p:cNvSpPr txBox="1"/>
          <p:nvPr/>
        </p:nvSpPr>
        <p:spPr>
          <a:xfrm>
            <a:off x="10378024" y="3572342"/>
            <a:ext cx="5896368"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2</a:t>
            </a:r>
            <a:endParaRPr lang="en-US" sz="7200" b="1" u="none" dirty="0">
              <a:solidFill>
                <a:srgbClr val="D1581F"/>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3269358" y="3567619"/>
            <a:ext cx="5844162" cy="787460"/>
          </a:xfrm>
          <a:prstGeom prst="rect">
            <a:avLst/>
          </a:prstGeom>
        </p:spPr>
        <p:txBody>
          <a:bodyPr wrap="square" lIns="0" tIns="0" rIns="0" bIns="0" rtlCol="0" anchor="t">
            <a:spAutoFit/>
          </a:bodyPr>
          <a:lstStyle/>
          <a:p>
            <a:pPr marL="0" lvl="0" indent="0" algn="ctr">
              <a:lnSpc>
                <a:spcPts val="6480"/>
              </a:lnSpc>
              <a:spcBef>
                <a:spcPct val="0"/>
              </a:spcBef>
            </a:pPr>
            <a:r>
              <a:rPr lang="en-US" sz="5400" b="1" dirty="0" err="1">
                <a:solidFill>
                  <a:srgbClr val="D1581F"/>
                </a:solidFill>
                <a:latin typeface="Times New Roman" panose="02020603050405020304" pitchFamily="18" charset="0"/>
                <a:cs typeface="Times New Roman" panose="02020603050405020304" pitchFamily="18" charset="0"/>
              </a:rPr>
              <a:t>Vế</a:t>
            </a:r>
            <a:r>
              <a:rPr lang="en-US" sz="5400" b="1" dirty="0">
                <a:solidFill>
                  <a:srgbClr val="D1581F"/>
                </a:solidFill>
                <a:latin typeface="Times New Roman" panose="02020603050405020304" pitchFamily="18" charset="0"/>
                <a:cs typeface="Times New Roman" panose="02020603050405020304" pitchFamily="18" charset="0"/>
              </a:rPr>
              <a:t> 1</a:t>
            </a:r>
          </a:p>
        </p:txBody>
      </p:sp>
      <p:sp>
        <p:nvSpPr>
          <p:cNvPr id="14" name="TextBox 14"/>
          <p:cNvSpPr txBox="1"/>
          <p:nvPr/>
        </p:nvSpPr>
        <p:spPr>
          <a:xfrm>
            <a:off x="2895601" y="4711504"/>
            <a:ext cx="6707074" cy="1672702"/>
          </a:xfrm>
          <a:prstGeom prst="rect">
            <a:avLst/>
          </a:prstGeom>
        </p:spPr>
        <p:txBody>
          <a:bodyPr wrap="square" lIns="0" tIns="0" rIns="0" bIns="0" rtlCol="0" anchor="t">
            <a:spAutoFit/>
          </a:bodyPr>
          <a:lstStyle/>
          <a:p>
            <a:pPr marL="302259" lvl="1">
              <a:lnSpc>
                <a:spcPct val="130000"/>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Cảnh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vật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xung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quanh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đang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có</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sự</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thay</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đổi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lớn</a:t>
            </a:r>
            <a:endParaRPr lang="en-US" sz="4000" u="none" dirty="0">
              <a:solidFill>
                <a:srgbClr val="0000FF"/>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6274392" y="179293"/>
            <a:ext cx="1914267" cy="424180"/>
          </a:xfrm>
          <a:prstGeom prst="rect">
            <a:avLst/>
          </a:prstGeom>
        </p:spPr>
        <p:txBody>
          <a:bodyPr lIns="0" tIns="0" rIns="0" bIns="0" rtlCol="0" anchor="t">
            <a:spAutoFit/>
          </a:bodyPr>
          <a:lstStyle/>
          <a:p>
            <a:pPr marL="0" lvl="0" indent="0" algn="ctr">
              <a:lnSpc>
                <a:spcPts val="3200"/>
              </a:lnSpc>
              <a:spcBef>
                <a:spcPct val="0"/>
              </a:spcBef>
            </a:pPr>
            <a:r>
              <a:rPr lang="en-US" sz="3200" u="none">
                <a:solidFill>
                  <a:srgbClr val="BB332A"/>
                </a:solidFill>
                <a:latin typeface="Baloo"/>
              </a:rPr>
              <a:t>OCTOBER</a:t>
            </a:r>
          </a:p>
        </p:txBody>
      </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9615" y="0"/>
            <a:ext cx="3802269" cy="1563683"/>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3737" y="7420696"/>
            <a:ext cx="2785320" cy="2371004"/>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7007"/>
          <a:stretch>
            <a:fillRect/>
          </a:stretch>
        </p:blipFill>
        <p:spPr>
          <a:xfrm>
            <a:off x="15825856" y="7765814"/>
            <a:ext cx="2659408" cy="2102086"/>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412" y="2111153"/>
            <a:ext cx="1632434" cy="747952"/>
          </a:xfrm>
          <a:prstGeom prst="rect">
            <a:avLst/>
          </a:prstGeom>
        </p:spPr>
      </p:pic>
      <p:sp>
        <p:nvSpPr>
          <p:cNvPr id="34" name="TextBox 14"/>
          <p:cNvSpPr txBox="1"/>
          <p:nvPr/>
        </p:nvSpPr>
        <p:spPr>
          <a:xfrm>
            <a:off x="10390114" y="5280207"/>
            <a:ext cx="6908831" cy="478529"/>
          </a:xfrm>
          <a:prstGeom prst="rect">
            <a:avLst/>
          </a:prstGeom>
        </p:spPr>
        <p:txBody>
          <a:bodyPr wrap="square" lIns="0" tIns="0" rIns="0" bIns="0" rtlCol="0" anchor="t">
            <a:spAutoFit/>
          </a:bodyPr>
          <a:lstStyle/>
          <a:p>
            <a:pPr marL="302259" lvl="1">
              <a:lnSpc>
                <a:spcPts val="3639"/>
              </a:lnSpc>
              <a:spcBef>
                <a:spcPct val="0"/>
              </a:spcBef>
            </a:pPr>
            <a:r>
              <a:rPr lang="en-US" sz="4400" dirty="0" err="1">
                <a:solidFill>
                  <a:srgbClr val="0000FF"/>
                </a:solidFill>
                <a:latin typeface="Times New Roman" panose="02020603050405020304" pitchFamily="18" charset="0"/>
                <a:cs typeface="Times New Roman" panose="02020603050405020304" pitchFamily="18" charset="0"/>
              </a:rPr>
              <a:t>hôm</a:t>
            </a:r>
            <a:r>
              <a:rPr lang="en-US" sz="4400" dirty="0">
                <a:solidFill>
                  <a:srgbClr val="0000FF"/>
                </a:solidFill>
                <a:latin typeface="Times New Roman" panose="02020603050405020304" pitchFamily="18" charset="0"/>
                <a:cs typeface="Times New Roman" panose="02020603050405020304" pitchFamily="18" charset="0"/>
              </a:rPr>
              <a:t> nay </a:t>
            </a:r>
            <a:r>
              <a:rPr lang="en-US" sz="4400" dirty="0" err="1">
                <a:solidFill>
                  <a:srgbClr val="0000FF"/>
                </a:solidFill>
                <a:latin typeface="Times New Roman" panose="02020603050405020304" pitchFamily="18" charset="0"/>
                <a:cs typeface="Times New Roman" panose="02020603050405020304" pitchFamily="18" charset="0"/>
              </a:rPr>
              <a:t>tôi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đi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học</a:t>
            </a:r>
            <a:r>
              <a:rPr lang="en-US" sz="4400" dirty="0">
                <a:solidFill>
                  <a:srgbClr val="0000FF"/>
                </a:solidFill>
                <a:latin typeface="Times New Roman" panose="02020603050405020304" pitchFamily="18" charset="0"/>
                <a:cs typeface="Times New Roman" panose="02020603050405020304" pitchFamily="18" charset="0"/>
              </a:rPr>
              <a:t>. </a:t>
            </a:r>
            <a:endParaRPr lang="en-US" sz="4000" u="none" dirty="0">
              <a:solidFill>
                <a:srgbClr val="0000FF"/>
              </a:solidFill>
              <a:latin typeface="Times New Roman" panose="02020603050405020304" pitchFamily="18" charset="0"/>
              <a:cs typeface="Times New Roman" panose="02020603050405020304" pitchFamily="18" charset="0"/>
            </a:endParaRPr>
          </a:p>
        </p:txBody>
      </p:sp>
      <p:pic>
        <p:nvPicPr>
          <p:cNvPr id="39"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flipV="1">
            <a:off x="2978674" y="4352162"/>
            <a:ext cx="6624000" cy="88457"/>
          </a:xfrm>
          <a:prstGeom prst="rect">
            <a:avLst/>
          </a:prstGeom>
        </p:spPr>
      </p:pic>
      <p:pic>
        <p:nvPicPr>
          <p:cNvPr id="40"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77966"/>
          <a:stretch>
            <a:fillRect/>
          </a:stretch>
        </p:blipFill>
        <p:spPr>
          <a:xfrm flipV="1">
            <a:off x="9967635" y="4338226"/>
            <a:ext cx="6624000" cy="88457"/>
          </a:xfrm>
          <a:prstGeom prst="rect">
            <a:avLst/>
          </a:prstGeom>
        </p:spPr>
      </p:pic>
      <p:sp>
        <p:nvSpPr>
          <p:cNvPr id="41" name="TextBox 23"/>
          <p:cNvSpPr txBox="1"/>
          <p:nvPr/>
        </p:nvSpPr>
        <p:spPr>
          <a:xfrm>
            <a:off x="1066800" y="1729300"/>
            <a:ext cx="16748085" cy="1672702"/>
          </a:xfrm>
          <a:prstGeom prst="rect">
            <a:avLst/>
          </a:prstGeom>
          <a:ln>
            <a:noFill/>
          </a:ln>
        </p:spPr>
        <p:txBody>
          <a:bodyPr wrap="square" lIns="0" tIns="0" rIns="0" bIns="0" rtlCol="0" anchor="t">
            <a:spAutoFit/>
          </a:bodyPr>
          <a:lstStyle/>
          <a:p>
            <a:pPr lvl="0" algn="just">
              <a:lnSpc>
                <a:spcPct val="130000"/>
              </a:lnSpc>
              <a:spcBef>
                <a:spcPct val="0"/>
              </a:spcBef>
            </a:pPr>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Cảnh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vật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đang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thay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lớn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hôm</a:t>
            </a:r>
            <a:r>
              <a:rPr lang="en-US" sz="4400" b="1" dirty="0">
                <a:latin typeface="Times New Roman" panose="02020603050405020304" pitchFamily="18" charset="0"/>
                <a:cs typeface="Times New Roman" panose="02020603050405020304" pitchFamily="18" charset="0"/>
              </a:rPr>
              <a:t> nay </a:t>
            </a:r>
            <a:r>
              <a:rPr lang="en-US" sz="4400" b="1" dirty="0" err="1">
                <a:latin typeface="Times New Roman" panose="02020603050405020304" pitchFamily="18" charset="0"/>
                <a:cs typeface="Times New Roman" panose="02020603050405020304" pitchFamily="18" charset="0"/>
              </a:rPr>
              <a:t>tôi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học</a:t>
            </a:r>
            <a:r>
              <a:rPr lang="en-US" sz="4400" b="1" dirty="0">
                <a:latin typeface="Times New Roman" panose="02020603050405020304" pitchFamily="18" charset="0"/>
                <a:cs typeface="Times New Roman" panose="02020603050405020304" pitchFamily="18" charset="0"/>
              </a:rPr>
              <a:t>. </a:t>
            </a:r>
          </a:p>
        </p:txBody>
      </p:sp>
      <p:cxnSp>
        <p:nvCxnSpPr>
          <p:cNvPr id="42" name="Straight Connector 41"/>
          <p:cNvCxnSpPr/>
          <p:nvPr/>
        </p:nvCxnSpPr>
        <p:spPr>
          <a:xfrm flipH="1">
            <a:off x="13944600" y="1727353"/>
            <a:ext cx="311219" cy="960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3"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733461" y="6179416"/>
            <a:ext cx="4253023" cy="4114800"/>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82380" y="-647700"/>
            <a:ext cx="2841909" cy="2841909"/>
          </a:xfrm>
          <a:prstGeom prst="rect">
            <a:avLst/>
          </a:prstGeom>
        </p:spPr>
      </p:pic>
    </p:spTree>
    <p:extLst>
      <p:ext uri="{BB962C8B-B14F-4D97-AF65-F5344CB8AC3E}">
        <p14:creationId xmlns:p14="http://schemas.microsoft.com/office/powerpoint/2010/main" val="3788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1348</Words>
  <Application>Microsoft Office PowerPoint</Application>
  <PresentationFormat>Custom</PresentationFormat>
  <Paragraphs>94</Paragraphs>
  <Slides>19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Baloo</vt:lpstr>
      <vt:lpstr>Calibri</vt:lpstr>
      <vt:lpstr>Arial</vt:lpstr>
      <vt:lpstr>Times New Roman</vt:lpstr>
      <vt:lpstr>Calibri Light</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cách nối các vế câu</dc:title>
  <cp:lastModifiedBy>Administrator</cp:lastModifiedBy>
  <cp:revision>36</cp:revision>
  <dcterms:created xsi:type="dcterms:W3CDTF">2006-08-16T00:00:00Z</dcterms:created>
  <dcterms:modified xsi:type="dcterms:W3CDTF">2024-01-16T05:24:09Z</dcterms:modified>
  <dc:identifier>DAEziqVvpHs</dc:identifier>
</cp:coreProperties>
</file>