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9742" r:id="rId2"/>
    <p:sldId id="307" r:id="rId3"/>
    <p:sldId id="308" r:id="rId4"/>
    <p:sldId id="9743" r:id="rId5"/>
    <p:sldId id="9744" r:id="rId6"/>
    <p:sldId id="9745" r:id="rId7"/>
    <p:sldId id="9746" r:id="rId8"/>
    <p:sldId id="306" r:id="rId9"/>
    <p:sldId id="9748" r:id="rId10"/>
    <p:sldId id="9749" r:id="rId11"/>
    <p:sldId id="9754" r:id="rId12"/>
    <p:sldId id="9756" r:id="rId13"/>
    <p:sldId id="9757" r:id="rId14"/>
    <p:sldId id="9762" r:id="rId15"/>
    <p:sldId id="9763" r:id="rId16"/>
    <p:sldId id="9764" r:id="rId17"/>
    <p:sldId id="9765" r:id="rId18"/>
    <p:sldId id="9766" r:id="rId19"/>
    <p:sldId id="9771" r:id="rId20"/>
    <p:sldId id="9772" r:id="rId21"/>
    <p:sldId id="9755" r:id="rId22"/>
    <p:sldId id="9767" r:id="rId23"/>
    <p:sldId id="9768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AF69"/>
    <a:srgbClr val="DBE6D0"/>
    <a:srgbClr val="ECF2E6"/>
    <a:srgbClr val="3E8606"/>
    <a:srgbClr val="FFFF99"/>
    <a:srgbClr val="CCFFFF"/>
    <a:srgbClr val="90D1BF"/>
    <a:srgbClr val="1C4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91" autoAdjust="0"/>
  </p:normalViewPr>
  <p:slideViewPr>
    <p:cSldViewPr snapToGrid="0" showGuides="1">
      <p:cViewPr varScale="1">
        <p:scale>
          <a:sx n="68" d="100"/>
          <a:sy n="68" d="100"/>
        </p:scale>
        <p:origin x="816" y="66"/>
      </p:cViewPr>
      <p:guideLst>
        <p:guide orient="horz" pos="2169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5029D-511E-4094-B211-8710A01A9C4F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DD697-AC9F-4D42-AD06-619F245580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 userDrawn="1"/>
        </p:nvSpPr>
        <p:spPr>
          <a:xfrm>
            <a:off x="514985" y="828040"/>
            <a:ext cx="11106785" cy="5202555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931F-B233-4EEE-97A6-96911AF0D2F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D931F-B233-4EEE-97A6-96911AF0D2F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CFF60-CF44-498C-8EB5-C2666E667F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1231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610360"/>
            <a:ext cx="12192000" cy="389763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498698" y="1543868"/>
            <a:ext cx="71945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ndombe" panose="02040603050506020204" pitchFamily="18" charset="0"/>
              </a:rPr>
              <a:t>Tập đọc - Lớp 5</a:t>
            </a:r>
            <a:endParaRPr lang="en-US" sz="80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andomb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68791" y="2645037"/>
            <a:ext cx="8857615" cy="17837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0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ndombe" panose="02040603050506020204" pitchFamily="18" charset="0"/>
              </a:rPr>
              <a:t>LUYỆN ĐỌC</a:t>
            </a:r>
            <a:endParaRPr lang="en-US" sz="110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andomb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2588" y="661419"/>
            <a:ext cx="101914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3E86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Gotham Ultra" pitchFamily="50" charset="0"/>
                <a:cs typeface="iCiel Gotham Ultra" pitchFamily="50" charset="0"/>
              </a:rPr>
              <a:t>Bài văn được chia làm 3 đoạn :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82588" y="1644226"/>
            <a:ext cx="8618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</a:rPr>
              <a:t>Đoạn 1 : Từ đầu cho đến … ông mới tha cho.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2588" y="2409419"/>
            <a:ext cx="82915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</a:rPr>
              <a:t>Đoạn 2 : Từ Một lần khác cho đến … lấy vàng, lụa thưởng cho.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2588" y="3789363"/>
            <a:ext cx="4035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</a:rPr>
              <a:t>Đoạn 3 : Phần còn lại.</a:t>
            </a:r>
          </a:p>
        </p:txBody>
      </p:sp>
      <p:grpSp>
        <p:nvGrpSpPr>
          <p:cNvPr id="10" name="Group 9"/>
          <p:cNvGrpSpPr/>
          <p:nvPr/>
        </p:nvGrpSpPr>
        <p:grpSpPr>
          <a:xfrm flipH="1">
            <a:off x="7497332" y="2098411"/>
            <a:ext cx="4575503" cy="5284883"/>
            <a:chOff x="198084" y="984756"/>
            <a:chExt cx="5299649" cy="6121300"/>
          </a:xfrm>
        </p:grpSpPr>
        <p:pic>
          <p:nvPicPr>
            <p:cNvPr id="11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280730" y="921979"/>
            <a:ext cx="3733801" cy="1694768"/>
            <a:chOff x="2819399" y="1504950"/>
            <a:chExt cx="3733801" cy="2029766"/>
          </a:xfrm>
        </p:grpSpPr>
        <p:pic>
          <p:nvPicPr>
            <p:cNvPr id="7" name="Picture 6" descr="clou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19399" y="2114550"/>
              <a:ext cx="3733801" cy="626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Câu đương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016806" y="921979"/>
            <a:ext cx="3733801" cy="1694768"/>
            <a:chOff x="2819399" y="1504950"/>
            <a:chExt cx="3733801" cy="2029766"/>
          </a:xfrm>
        </p:grpSpPr>
        <p:pic>
          <p:nvPicPr>
            <p:cNvPr id="10" name="Picture 9" descr="clou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819399" y="2114550"/>
              <a:ext cx="3733801" cy="626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Quân hiệu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4" b="4566"/>
          <a:stretch>
            <a:fillRect/>
          </a:stretch>
        </p:blipFill>
        <p:spPr>
          <a:xfrm>
            <a:off x="4423410" y="2415522"/>
            <a:ext cx="7256780" cy="3611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373216" y="1078790"/>
            <a:ext cx="3733801" cy="1694768"/>
            <a:chOff x="2819399" y="1504950"/>
            <a:chExt cx="3733801" cy="2029766"/>
          </a:xfrm>
        </p:grpSpPr>
        <p:pic>
          <p:nvPicPr>
            <p:cNvPr id="7" name="Picture 6" descr="clou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19399" y="2114550"/>
              <a:ext cx="3733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Kiệu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17" y="2904962"/>
            <a:ext cx="5277564" cy="3089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2833618"/>
            <a:ext cx="4802060" cy="319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271910" y="496111"/>
            <a:ext cx="368562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giải nghĩa </a:t>
            </a:r>
          </a:p>
          <a:p>
            <a:pPr algn="ctr"/>
            <a:r>
              <a:rPr lang="vi-VN" sz="72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từ khó hiểu</a:t>
            </a:r>
            <a:endParaRPr lang="en-US" sz="72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Fairy Tal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98865" y="2338867"/>
            <a:ext cx="10116185" cy="17837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0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ndombe" panose="02040603050506020204" pitchFamily="18" charset="0"/>
              </a:rPr>
              <a:t>TÌM HIỂU BÀI</a:t>
            </a:r>
            <a:endParaRPr lang="en-US" sz="110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andomb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37614" y="2929341"/>
            <a:ext cx="9845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solidFill>
                  <a:schemeClr val="accent6">
                    <a:lumMod val="50000"/>
                  </a:schemeClr>
                </a:solidFill>
                <a:latin typeface="+mj-lt"/>
              </a:rPr>
              <a:t>Ông đồng ý. </a:t>
            </a:r>
          </a:p>
          <a:p>
            <a:pPr algn="just"/>
            <a:r>
              <a:rPr lang="vi-VN" sz="4000">
                <a:solidFill>
                  <a:schemeClr val="accent6">
                    <a:lumMod val="50000"/>
                  </a:schemeClr>
                </a:solidFill>
                <a:latin typeface="+mj-lt"/>
              </a:rPr>
              <a:t>Nhưng yêu cầu chặt một ngón chân để phân biệt với những người làm câu đương khác.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7614" y="4868333"/>
            <a:ext cx="10410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Symbol" panose="05050102010706020507"/>
              <a:buChar char="Þ"/>
            </a:pP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 Răn đe những người mua quan bán chức,</a:t>
            </a:r>
          </a:p>
          <a:p>
            <a:pPr algn="just"/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     coi thường phép nước.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70334" y="1133634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254" y="14653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84400" y="1256865"/>
            <a:ext cx="9528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1. Khi có người muốn xin chức câu đương, Trần Thủ Độ đã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37614" y="2929341"/>
            <a:ext cx="9845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 trách phạt mà còn lấy vàng, lấy lụa thưởng cho người quân hiệu.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7614" y="4581250"/>
            <a:ext cx="10410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Symbol" panose="05050102010706020507"/>
              <a:buChar char="Þ"/>
            </a:pPr>
            <a:r>
              <a:rPr lang="vi-VN" sz="40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 Ông khuyến khích người quân hiệu tuy ở chức thấp mà biết giữ phép nước.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70334" y="1133634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254" y="14653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84400" y="1256865"/>
            <a:ext cx="9528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2. Trước việc làm của người quân hiệu, Trần Thủ Độ xử lí ra sao?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37614" y="2929341"/>
            <a:ext cx="9845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Xin nhận tội về mình. Xin nhà vua quở trách bản thân và ban thưởng cho người nói thật.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7614" y="4581250"/>
            <a:ext cx="10410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Symbol" panose="05050102010706020507"/>
              <a:buChar char="Þ"/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Ông 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xử nghiêm minh, nghiêm khắc với bản thân, đề cao kỉ cương, phép nước.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70334" y="1133634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254" y="14653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3447" y="1252943"/>
            <a:ext cx="9745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3. Khi biết viên quan tâu với vua rằng mình chuyên quyền, Trần Thủ Độ nói thế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37614" y="2929341"/>
            <a:ext cx="9845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solidFill>
                  <a:schemeClr val="accent6">
                    <a:lumMod val="50000"/>
                  </a:schemeClr>
                </a:solidFill>
                <a:latin typeface="+mj-lt"/>
              </a:rPr>
              <a:t>Xin nhận tội về mình. Xin nhà vua quở trách bản thân và ban thưởng cho người nói thật.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7614" y="4581250"/>
            <a:ext cx="10410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Symbol" panose="05050102010706020507"/>
              <a:buChar char="Þ"/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Ông 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xử nghiêm minh, nghiêm khắc với bản thân, đề cao kỉ cương, phép nước.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70334" y="1133634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254" y="14653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3447" y="1252943"/>
            <a:ext cx="9745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3. Khi biết viên quan tâu với vua rằng mình chuyên quyền, Trần Thủ Độ nói thế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37614" y="3123030"/>
            <a:ext cx="10410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Symbol" panose="05050102010706020507"/>
              <a:buChar char="Þ"/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Ông là người 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xử nghiêm minh, nghiêm khắc với bản thân, đề cao kỉ cương, phép nước.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70334" y="1133634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254" y="14653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3447" y="1252943"/>
            <a:ext cx="9745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4. Những lời nói và việc làm của Trần Thủ Độ cho thấy ông là người như thế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14150" y="843666"/>
            <a:ext cx="43636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ndombe" panose="020406030505060202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7" b="13166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 rot="5400000">
            <a:off x="5120068" y="1402398"/>
            <a:ext cx="6858000" cy="405320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3" b="31072"/>
          <a:stretch>
            <a:fillRect/>
          </a:stretch>
        </p:blipFill>
        <p:spPr>
          <a:xfrm>
            <a:off x="1160155" y="169047"/>
            <a:ext cx="4325515" cy="16006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57" b="21011"/>
          <a:stretch>
            <a:fillRect/>
          </a:stretch>
        </p:blipFill>
        <p:spPr>
          <a:xfrm>
            <a:off x="0" y="1394429"/>
            <a:ext cx="6286499" cy="1724029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322912" y="2971800"/>
            <a:ext cx="8538888" cy="3717153"/>
          </a:xfrm>
          <a:prstGeom prst="roundRect">
            <a:avLst/>
          </a:prstGeom>
          <a:solidFill>
            <a:srgbClr val="8CA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01271" y="3083115"/>
            <a:ext cx="7870029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u="sng">
                <a:solidFill>
                  <a:schemeClr val="bg1"/>
                </a:solidFill>
                <a:latin typeface="+mj-lt"/>
              </a:rPr>
              <a:t>NỘI DUNG BÀI HỌC:</a:t>
            </a:r>
          </a:p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chemeClr val="bg1"/>
                </a:solidFill>
                <a:latin typeface="+mj-lt"/>
              </a:rPr>
              <a:t>Ca ngợi thái sư Trần Thủ Độ là người</a:t>
            </a:r>
          </a:p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chemeClr val="bg1"/>
                </a:solidFill>
                <a:latin typeface="+mj-lt"/>
              </a:rPr>
              <a:t>nghiêm minh, chính trực, không vì </a:t>
            </a:r>
          </a:p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chemeClr val="bg1"/>
                </a:solidFill>
                <a:latin typeface="+mj-lt"/>
              </a:rPr>
              <a:t>tình riêng mà làm sai phép nước.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71700" y="3049782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3E8606"/>
                </a:solidFill>
                <a:latin typeface="+mj-lt"/>
              </a:rPr>
              <a:t>Câu chuyện có mấy nhân vật?</a:t>
            </a:r>
            <a:endParaRPr lang="en-US" sz="3600" b="1">
              <a:solidFill>
                <a:srgbClr val="3E8606"/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560951" y="1079818"/>
            <a:ext cx="3771901" cy="2029766"/>
            <a:chOff x="2705099" y="1504950"/>
            <a:chExt cx="3771901" cy="2029766"/>
          </a:xfrm>
        </p:grpSpPr>
        <p:pic>
          <p:nvPicPr>
            <p:cNvPr id="18" name="Picture 17" descr="clou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705099" y="1934377"/>
              <a:ext cx="37338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Thái sư</a:t>
              </a:r>
            </a:p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Trần Thủ Độ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10171" y="1079818"/>
            <a:ext cx="3771901" cy="2029766"/>
            <a:chOff x="2705099" y="1504950"/>
            <a:chExt cx="3771901" cy="2029766"/>
          </a:xfrm>
        </p:grpSpPr>
        <p:pic>
          <p:nvPicPr>
            <p:cNvPr id="21" name="Picture 20" descr="clou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705099" y="1934377"/>
              <a:ext cx="37338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Người</a:t>
              </a:r>
            </a:p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 dẫn chuyện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98751" y="2433874"/>
            <a:ext cx="3733801" cy="2029766"/>
            <a:chOff x="2819399" y="1504950"/>
            <a:chExt cx="3733801" cy="2029766"/>
          </a:xfrm>
        </p:grpSpPr>
        <p:pic>
          <p:nvPicPr>
            <p:cNvPr id="24" name="Picture 23" descr="clou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9399" y="2114550"/>
              <a:ext cx="3733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Vua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10171" y="3805474"/>
            <a:ext cx="3733801" cy="2029766"/>
            <a:chOff x="2760881" y="1504950"/>
            <a:chExt cx="3733801" cy="2029766"/>
          </a:xfrm>
        </p:grpSpPr>
        <p:pic>
          <p:nvPicPr>
            <p:cNvPr id="27" name="Picture 26" descr="clou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760881" y="2214755"/>
              <a:ext cx="37338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Viên Quan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60951" y="3805474"/>
            <a:ext cx="3771901" cy="2029766"/>
            <a:chOff x="2705099" y="1504950"/>
            <a:chExt cx="3771901" cy="2029766"/>
          </a:xfrm>
        </p:grpSpPr>
        <p:pic>
          <p:nvPicPr>
            <p:cNvPr id="30" name="Picture 29" descr="clou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6296" y="1504950"/>
              <a:ext cx="3520704" cy="2029766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05099" y="1934377"/>
              <a:ext cx="37338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Linh Từ</a:t>
              </a:r>
            </a:p>
            <a:p>
              <a:pPr algn="ctr"/>
              <a:r>
                <a:rPr lang="vi-VN" sz="2800" b="1">
                  <a:solidFill>
                    <a:schemeClr val="bg1"/>
                  </a:solidFill>
                  <a:latin typeface="+mj-lt"/>
                </a:rPr>
                <a:t>Quốc Mẫu</a:t>
              </a:r>
              <a:endParaRPr lang="en-US" sz="2800" b="1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98084" y="1821172"/>
            <a:ext cx="4575503" cy="5284883"/>
            <a:chOff x="198084" y="984756"/>
            <a:chExt cx="5299649" cy="6121300"/>
          </a:xfrm>
        </p:grpSpPr>
        <p:pic>
          <p:nvPicPr>
            <p:cNvPr id="12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loud 5"/>
          <p:cNvSpPr/>
          <p:nvPr/>
        </p:nvSpPr>
        <p:spPr>
          <a:xfrm rot="11292837">
            <a:off x="5041944" y="1516460"/>
            <a:ext cx="6683674" cy="4235744"/>
          </a:xfrm>
          <a:prstGeom prst="cloud">
            <a:avLst/>
          </a:prstGeom>
          <a:solidFill>
            <a:srgbClr val="3E8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 rot="11292837">
            <a:off x="5232057" y="1785945"/>
            <a:ext cx="6239196" cy="371690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88679" y="2151996"/>
            <a:ext cx="519975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chúng mình cùng</a:t>
            </a:r>
          </a:p>
          <a:p>
            <a:pPr algn="ctr"/>
            <a:r>
              <a:rPr lang="vi-VN" sz="72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xem video </a:t>
            </a:r>
          </a:p>
          <a:p>
            <a:pPr algn="ctr"/>
            <a:r>
              <a:rPr lang="vi-VN" sz="72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sau đây nhé!</a:t>
            </a:r>
            <a:endParaRPr lang="vi-VN" sz="72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Fairy Tal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oi thieu ve tran thu 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756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98084" y="1821172"/>
            <a:ext cx="4575503" cy="5284883"/>
            <a:chOff x="198084" y="984756"/>
            <a:chExt cx="5299649" cy="6121300"/>
          </a:xfrm>
        </p:grpSpPr>
        <p:pic>
          <p:nvPicPr>
            <p:cNvPr id="12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loud 5"/>
          <p:cNvSpPr/>
          <p:nvPr/>
        </p:nvSpPr>
        <p:spPr>
          <a:xfrm rot="11292837">
            <a:off x="5041944" y="1516460"/>
            <a:ext cx="6683674" cy="4235744"/>
          </a:xfrm>
          <a:prstGeom prst="cloud">
            <a:avLst/>
          </a:prstGeom>
          <a:solidFill>
            <a:srgbClr val="3E8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 rot="11292837">
            <a:off x="5232057" y="1785945"/>
            <a:ext cx="6239196" cy="371690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04554" y="2723703"/>
            <a:ext cx="53783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c</a:t>
            </a:r>
            <a:r>
              <a:rPr lang="vi-VN" sz="48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ùng chuồn chuồn</a:t>
            </a:r>
          </a:p>
          <a:p>
            <a:pPr algn="ctr"/>
            <a:r>
              <a:rPr lang="vi-VN" sz="48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ô</a:t>
            </a:r>
            <a:r>
              <a:rPr lang="vi-VN" sz="48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n bài nhé !</a:t>
            </a:r>
            <a:endParaRPr lang="en-US" sz="48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Fairy Tales" pitchFamily="2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56034" y="1294385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06330" y="1523718"/>
            <a:ext cx="93296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1. Theo anh Thành, khi thoát khỏi thân phận nô lệ, sẽ trở thành người có tư cách gì?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6357" y="3057621"/>
            <a:ext cx="6099242" cy="2958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công dân</a:t>
            </a:r>
          </a:p>
          <a:p>
            <a:pPr lvl="1">
              <a:lnSpc>
                <a:spcPct val="15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nông dân</a:t>
            </a:r>
          </a:p>
          <a:p>
            <a:pPr lvl="1">
              <a:lnSpc>
                <a:spcPct val="15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C. công nhân</a:t>
            </a:r>
          </a:p>
          <a:p>
            <a:pPr lvl="1">
              <a:lnSpc>
                <a:spcPct val="15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D. nhân dân</a:t>
            </a:r>
          </a:p>
        </p:txBody>
      </p:sp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54" y="175404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56034" y="1294385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06330" y="1523718"/>
            <a:ext cx="93296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Theo em, người công dân số Một trong vở kịch này là ai?</a:t>
            </a:r>
          </a:p>
        </p:txBody>
      </p:sp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54" y="175404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75307" y="3085777"/>
            <a:ext cx="6099242" cy="2958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anh Mai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anh Thành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C. anh Lê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các 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56034" y="1294385"/>
            <a:ext cx="10778247" cy="1562059"/>
          </a:xfrm>
          <a:prstGeom prst="roundRect">
            <a:avLst/>
          </a:prstGeom>
          <a:solidFill>
            <a:srgbClr val="E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06330" y="1476384"/>
            <a:ext cx="932963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Quyết tâm của anh Thành đi tìm đường cứu được thể hiện qua những lời nói, cử chỉ nào ?</a:t>
            </a:r>
          </a:p>
          <a:p>
            <a:pPr>
              <a:defRPr/>
            </a:pPr>
            <a:endParaRPr lang="en-US" sz="3600" b="1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54" y="175404"/>
            <a:ext cx="2381585" cy="27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004" y="2901454"/>
            <a:ext cx="1178019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Để giành lại non song, chỉ có hùng tâm tráng khí chưa đủ, phải có trí, có lực.</a:t>
            </a:r>
          </a:p>
          <a:p>
            <a:pPr lvl="1" algn="just"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muốn sang nước họ…học cái trí khôn của họ để về cứu dân mình; làm thân nô lệ…yên phận nô lệ thì mãi mãi là đầy tớ cho người ta.</a:t>
            </a:r>
          </a:p>
          <a:p>
            <a:pPr lvl="1" algn="just"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C. Xòe hai bàn tay ra: “Tiền đây chứ đâu?”</a:t>
            </a:r>
          </a:p>
          <a:p>
            <a:pPr lvl="1" algn="just">
              <a:defRPr/>
            </a:pPr>
            <a:r>
              <a:rPr lang="pt-BR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D. Cả A, B, C đều đúng.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2" grpI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2" t="51373" r="8291" b="1456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79779" y="5447489"/>
              <a:ext cx="2373549" cy="914400"/>
            </a:xfrm>
            <a:prstGeom prst="rect">
              <a:avLst/>
            </a:prstGeom>
            <a:solidFill>
              <a:srgbClr val="ECF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525294"/>
            <a:ext cx="12192000" cy="58365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98084" y="1821172"/>
            <a:ext cx="4575503" cy="5284883"/>
            <a:chOff x="198084" y="984756"/>
            <a:chExt cx="5299649" cy="6121300"/>
          </a:xfrm>
        </p:grpSpPr>
        <p:pic>
          <p:nvPicPr>
            <p:cNvPr id="12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Phim Hoạt Hình Hài Hước Chuồn Chuồn Trên Lá Hình minh họa Sẵn có - Tải  xuống Hình ảnh Ngay bây giờ - iSto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loud 5"/>
          <p:cNvSpPr/>
          <p:nvPr/>
        </p:nvSpPr>
        <p:spPr>
          <a:xfrm rot="11292837">
            <a:off x="5041944" y="1516460"/>
            <a:ext cx="6683674" cy="4235744"/>
          </a:xfrm>
          <a:prstGeom prst="cloud">
            <a:avLst/>
          </a:prstGeom>
          <a:solidFill>
            <a:srgbClr val="3E8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 rot="11292837">
            <a:off x="5232057" y="1785945"/>
            <a:ext cx="6239196" cy="371690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30068" y="2543982"/>
            <a:ext cx="413767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c</a:t>
            </a:r>
            <a:r>
              <a:rPr lang="vi-VN" sz="7200" b="1" cap="none" spc="0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húc mừng</a:t>
            </a:r>
          </a:p>
          <a:p>
            <a:pPr algn="ctr"/>
            <a:r>
              <a:rPr lang="vi-VN" sz="7200" b="1">
                <a:ln w="0"/>
                <a:solidFill>
                  <a:srgbClr val="1C44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Fairy Tales" pitchFamily="2" charset="0"/>
              </a:rPr>
              <a:t>các bạn nhé !</a:t>
            </a:r>
            <a:endParaRPr lang="vi-VN" sz="7200" b="1" cap="none" spc="0">
              <a:ln w="0"/>
              <a:solidFill>
                <a:srgbClr val="1C44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Fairy Tales" pitchFamily="2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7" b="13166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 rot="5400000">
            <a:off x="5120068" y="1402398"/>
            <a:ext cx="6858000" cy="405320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792" y1="4748" x2="57514" y2="13947"/>
                        <a14:foregroundMark x1="43497" y1="24481" x2="54624" y2="17507"/>
                        <a14:foregroundMark x1="35260" y1="29970" x2="35549" y2="35312"/>
                        <a14:backgroundMark x1="17775" y1="15579" x2="10694" y2="62315"/>
                        <a14:backgroundMark x1="24711" y1="49703" x2="32370" y2="67062"/>
                        <a14:backgroundMark x1="34827" y1="67507" x2="39595" y2="68694"/>
                        <a14:backgroundMark x1="84827" y1="37537" x2="97543" y2="67656"/>
                        <a14:backgroundMark x1="43931" y1="16914" x2="34104" y2="27893"/>
                        <a14:backgroundMark x1="45954" y1="17211" x2="38150" y2="25074"/>
                        <a14:backgroundMark x1="45376" y1="18843" x2="41329" y2="22552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5384" y="438495"/>
            <a:ext cx="6591300" cy="6419850"/>
          </a:xfrm>
          <a:prstGeom prst="rect">
            <a:avLst/>
          </a:prstGeom>
          <a:effectLst>
            <a:glow rad="228600">
              <a:srgbClr val="1C4439">
                <a:alpha val="4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3" b="31072"/>
          <a:stretch>
            <a:fillRect/>
          </a:stretch>
        </p:blipFill>
        <p:spPr>
          <a:xfrm>
            <a:off x="1160155" y="169047"/>
            <a:ext cx="5632532" cy="20842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57" b="21011"/>
          <a:stretch>
            <a:fillRect/>
          </a:stretch>
        </p:blipFill>
        <p:spPr>
          <a:xfrm>
            <a:off x="-304799" y="1771859"/>
            <a:ext cx="8186056" cy="2244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7" name="矩形 27"/>
          <p:cNvSpPr/>
          <p:nvPr/>
        </p:nvSpPr>
        <p:spPr>
          <a:xfrm>
            <a:off x="0" y="544749"/>
            <a:ext cx="12192001" cy="577823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599" y="627307"/>
            <a:ext cx="4876800" cy="5742354"/>
            <a:chOff x="228599" y="627307"/>
            <a:chExt cx="4876800" cy="57423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9" y="627307"/>
              <a:ext cx="4876800" cy="4648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Box 3"/>
            <p:cNvSpPr txBox="1"/>
            <p:nvPr/>
          </p:nvSpPr>
          <p:spPr>
            <a:xfrm>
              <a:off x="800098" y="5415554"/>
              <a:ext cx="37338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>
                  <a:ln>
                    <a:solidFill>
                      <a:sysClr val="windowText" lastClr="000000"/>
                    </a:solidFill>
                  </a:ln>
                  <a:solidFill>
                    <a:srgbClr val="3E86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Trần Thủ Độ</a:t>
              </a:r>
            </a:p>
            <a:p>
              <a:pPr algn="ctr"/>
              <a:r>
                <a:rPr lang="vi-VN" sz="2800" b="1">
                  <a:ln>
                    <a:solidFill>
                      <a:sysClr val="windowText" lastClr="000000"/>
                    </a:solidFill>
                  </a:ln>
                  <a:solidFill>
                    <a:srgbClr val="3E86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(1194 -1264)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333997" y="627307"/>
            <a:ext cx="6629403" cy="518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3200" b="1">
                <a:latin typeface="+mj-lt"/>
              </a:rPr>
              <a:t>Là một nhà chính trị mưu lược, tài giỏi sống vào cuối thời Lý, đầu thời Trần.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3200" b="1">
                <a:latin typeface="+mj-lt"/>
              </a:rPr>
              <a:t>Là người có công lớn lập nên nhà Trần.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3200" b="1">
                <a:latin typeface="+mj-lt"/>
              </a:rPr>
              <a:t>Là tấm gương sáng về sự nghiêm minh, chính trực.</a:t>
            </a:r>
            <a:endParaRPr lang="en-US" sz="3200" b="1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7-11人教版初九年级语文《故乡》PPT课件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673</Words>
  <Application>Microsoft Office PowerPoint</Application>
  <PresentationFormat>Widescreen</PresentationFormat>
  <Paragraphs>82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等线 Light</vt:lpstr>
      <vt:lpstr>Arial</vt:lpstr>
      <vt:lpstr>iCiel Fairy Tales</vt:lpstr>
      <vt:lpstr>iCiel Gotham Ultra</vt:lpstr>
      <vt:lpstr>iCiel Pony</vt:lpstr>
      <vt:lpstr>Symbol</vt:lpstr>
      <vt:lpstr>Times New Roman</vt:lpstr>
      <vt:lpstr>UTM Candombe</vt:lpstr>
      <vt:lpstr>字魂55号-龙吟手书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5-0617-11人教版初九年级语文《故乡》PPT课件</dc:title>
  <dc:creator>Administrator</dc:creator>
  <cp:lastModifiedBy>Administrator</cp:lastModifiedBy>
  <cp:revision>43</cp:revision>
  <dcterms:created xsi:type="dcterms:W3CDTF">2019-06-17T08:03:00Z</dcterms:created>
  <dcterms:modified xsi:type="dcterms:W3CDTF">2024-01-16T05:26:20Z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FE183A6C056447C4A10EF9B79F2F4AAD</vt:lpwstr>
  </property>
  <property fmtid="{D5CDD505-2E9C-101B-9397-08002B2CF9AE}" pid="3" name="KSOProductBuildVer">
    <vt:lpwstr>1033-11.2.0.11440</vt:lpwstr>
  </property>
</Properties>
</file>