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57" r:id="rId3"/>
    <p:sldId id="258" r:id="rId4"/>
    <p:sldId id="259" r:id="rId5"/>
    <p:sldId id="260" r:id="rId6"/>
    <p:sldId id="263" r:id="rId7"/>
    <p:sldId id="264" r:id="rId8"/>
    <p:sldId id="275" r:id="rId9"/>
    <p:sldId id="266" r:id="rId10"/>
    <p:sldId id="267" r:id="rId11"/>
    <p:sldId id="270" r:id="rId12"/>
    <p:sldId id="261"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1776ED-4586-4722-C00C-F5B747F098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501FC7D-CC13-A64A-9A46-6E6585684B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F89AF45-B8BD-E2B9-6ED6-42DBBBE96E9C}"/>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A81E8566-FB54-5FF5-1955-6ABE5C3438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5F2F3CD-489F-58CB-E5BE-E429D3E3EBCE}"/>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4A73AA31-B12E-C961-FD90-6451800EA0C4}"/>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8" name="图片 6" descr="白板">
            <a:extLst>
              <a:ext uri="{FF2B5EF4-FFF2-40B4-BE49-F238E27FC236}">
                <a16:creationId xmlns:a16="http://schemas.microsoft.com/office/drawing/2014/main" id="{37268FAC-0F02-382D-09F4-BEC271AF8606}"/>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9" name="图片 7" descr="3">
            <a:extLst>
              <a:ext uri="{FF2B5EF4-FFF2-40B4-BE49-F238E27FC236}">
                <a16:creationId xmlns:a16="http://schemas.microsoft.com/office/drawing/2014/main" id="{D4822E20-07A3-0D9A-9229-A4775819876D}"/>
              </a:ext>
            </a:extLst>
          </p:cNvPr>
          <p:cNvPicPr>
            <a:picLocks noChangeAspect="1"/>
          </p:cNvPicPr>
          <p:nvPr userDrawn="1"/>
        </p:nvPicPr>
        <p:blipFill>
          <a:blip r:embed="rId5"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0" name="图片 9" descr="千库网_儿童节卡通植物装饰清新边框_元素编号12228134">
            <a:extLst>
              <a:ext uri="{FF2B5EF4-FFF2-40B4-BE49-F238E27FC236}">
                <a16:creationId xmlns:a16="http://schemas.microsoft.com/office/drawing/2014/main" id="{84DB0335-5532-5E35-C8A3-9E0963881318}"/>
              </a:ext>
            </a:extLst>
          </p:cNvPr>
          <p:cNvPicPr>
            <a:picLocks noChangeAspect="1"/>
          </p:cNvPicPr>
          <p:nvPr userDrawn="1"/>
        </p:nvPicPr>
        <p:blipFill>
          <a:blip r:embed="rId6"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1" name="图片 12" descr="千库网_开学季笔返校学生背书包_元素编号12897046">
            <a:extLst>
              <a:ext uri="{FF2B5EF4-FFF2-40B4-BE49-F238E27FC236}">
                <a16:creationId xmlns:a16="http://schemas.microsoft.com/office/drawing/2014/main" id="{F0E99FD2-57DD-98F4-4189-8D668722E7ED}"/>
              </a:ext>
            </a:extLst>
          </p:cNvPr>
          <p:cNvPicPr>
            <a:picLocks noChangeAspect="1"/>
          </p:cNvPicPr>
          <p:nvPr userDrawn="1"/>
        </p:nvPicPr>
        <p:blipFill>
          <a:blip r:embed="rId7"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spTree>
    <p:extLst>
      <p:ext uri="{BB962C8B-B14F-4D97-AF65-F5344CB8AC3E}">
        <p14:creationId xmlns:p14="http://schemas.microsoft.com/office/powerpoint/2010/main" val="10447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8376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2845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16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2553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237299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1">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35902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4802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10300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9408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5" name="椭圆 10">
            <a:extLst>
              <a:ext uri="{FF2B5EF4-FFF2-40B4-BE49-F238E27FC236}">
                <a16:creationId xmlns:a16="http://schemas.microsoft.com/office/drawing/2014/main" id="{1805C542-9409-CF04-F179-566AD178B048}"/>
              </a:ext>
            </a:extLst>
          </p:cNvPr>
          <p:cNvSpPr/>
          <p:nvPr userDrawn="1"/>
        </p:nvSpPr>
        <p:spPr>
          <a:xfrm>
            <a:off x="9965690" y="2372995"/>
            <a:ext cx="2110740" cy="2110740"/>
          </a:xfrm>
          <a:prstGeom prst="ellipse">
            <a:avLst/>
          </a:prstGeom>
          <a:solidFill>
            <a:srgbClr val="25A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4" name="Picture 19">
            <a:extLst>
              <a:ext uri="{FF2B5EF4-FFF2-40B4-BE49-F238E27FC236}">
                <a16:creationId xmlns:a16="http://schemas.microsoft.com/office/drawing/2014/main" id="{AF6792AD-A30F-9346-42F3-39CBD7236198}"/>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0C4E5CA1-09FD-8C17-5435-9A86B090ED78}"/>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8949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spTree>
    <p:extLst>
      <p:ext uri="{BB962C8B-B14F-4D97-AF65-F5344CB8AC3E}">
        <p14:creationId xmlns:p14="http://schemas.microsoft.com/office/powerpoint/2010/main" val="6680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92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137160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11" name="Picture 19">
            <a:extLst>
              <a:ext uri="{FF2B5EF4-FFF2-40B4-BE49-F238E27FC236}">
                <a16:creationId xmlns:a16="http://schemas.microsoft.com/office/drawing/2014/main" id="{410117A8-1D13-2D8F-182C-80DD523BA730}"/>
              </a:ext>
            </a:extLst>
          </p:cNvPr>
          <p:cNvPicPr>
            <a:picLocks noChangeAspect="1"/>
          </p:cNvPicPr>
          <p:nvPr userDrawn="1"/>
        </p:nvPicPr>
        <p:blipFill>
          <a:blip r:embed="rId8">
            <a:lum bright="70000" contrast="-70000"/>
          </a:blip>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7572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664462-84AF-D74C-C4B7-AF15439E7A43}"/>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F3BF703-51E3-4CF7-9878-D52455C761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6626B38-4F5C-3F70-E004-C9E7311D5F9A}"/>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226B6A3-CDFA-D8A2-15A5-24F898C8D3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E69677E-D563-1371-1C1A-1129905BF998}"/>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74F6651-E9F0-D1A7-3D18-5BB864C66665}"/>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8" name="Chỗ dành sẵn cho Chân trang 7">
            <a:extLst>
              <a:ext uri="{FF2B5EF4-FFF2-40B4-BE49-F238E27FC236}">
                <a16:creationId xmlns:a16="http://schemas.microsoft.com/office/drawing/2014/main" id="{BA64ED3C-8A4E-6560-423D-83C9F488C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79DA1B2-A115-4550-4544-FD85190DF3D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90BFD4-E497-6CBB-442A-E45716BF7DB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38DA86A-4F31-4EEA-D486-DBB45B455664}"/>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4" name="Chỗ dành sẵn cho Chân trang 3">
            <a:extLst>
              <a:ext uri="{FF2B5EF4-FFF2-40B4-BE49-F238E27FC236}">
                <a16:creationId xmlns:a16="http://schemas.microsoft.com/office/drawing/2014/main" id="{FF6F6082-F586-1118-CA39-BB28B217E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D78D55E3-25E5-D6C8-C06B-C2B162E9EE2C}"/>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86873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A117C16-616E-CCD2-10CF-EEFEA5E0639E}"/>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3" name="Chỗ dành sẵn cho Chân trang 2">
            <a:extLst>
              <a:ext uri="{FF2B5EF4-FFF2-40B4-BE49-F238E27FC236}">
                <a16:creationId xmlns:a16="http://schemas.microsoft.com/office/drawing/2014/main" id="{B092980D-0F08-0087-6FE5-EDC9B9FE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54E138CE-85D7-393D-9417-411750EBDD8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483352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03FBD0-CF6F-4320-5621-7140A4E7B8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03BFFD-1781-ABB9-F1F7-8AC02BD853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B589BFE-0295-E30F-1197-5BD070163D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F4BF0B8-47C4-5930-1EE0-F8B131C7AF3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6" name="Chỗ dành sẵn cho Chân trang 5">
            <a:extLst>
              <a:ext uri="{FF2B5EF4-FFF2-40B4-BE49-F238E27FC236}">
                <a16:creationId xmlns:a16="http://schemas.microsoft.com/office/drawing/2014/main" id="{2450DE0D-E9C2-44E7-E3C7-EEE47E6D63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245C29F-F5D5-6B5A-8FA7-A4BEBF4CC302}"/>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60148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763C94-CEFB-1853-F954-589B45F870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54A6CA5-8E78-123F-EE95-264762623C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B58CAA7-6C2C-73BA-EB28-C55BA3FDB6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3C4541E-0C2E-204D-A7CF-A29E6E1B4A7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6" name="Chỗ dành sẵn cho Chân trang 5">
            <a:extLst>
              <a:ext uri="{FF2B5EF4-FFF2-40B4-BE49-F238E27FC236}">
                <a16:creationId xmlns:a16="http://schemas.microsoft.com/office/drawing/2014/main" id="{95FA5B79-99AF-FFBF-F814-6E7E6BC6D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B8BFA0E2-73AC-E2CD-24AA-11B2C113A0A9}"/>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1791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CE9860-1DE9-FA8A-280E-3688308BA1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9F80B4-8FFB-2644-9ADA-BCC61ABA47F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D2B0F27-08C4-9A1D-8729-462A5CF2CE5B}"/>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1B9C12D5-B173-5E91-F6B7-055CC1C39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72A51CE-3BA6-125F-BF23-F82408319D1A}"/>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22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6243AE5-8AE7-FC75-7529-54EC73AEB13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4A18228-094E-046D-BFFC-2C2D9CE50D2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8BBC306-C91D-99C7-27CB-02EEC91DF16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478DEE6A-287F-A8F2-9AA1-27DC5BEC3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84422EB-9B72-9302-FC19-D7F820973B8B}"/>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01939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15365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
            <a:extLst>
              <a:ext uri="{FF2B5EF4-FFF2-40B4-BE49-F238E27FC236}">
                <a16:creationId xmlns:a16="http://schemas.microsoft.com/office/drawing/2014/main" id="{22AFE595-1F0C-941C-B008-FD3CB89B5A5D}"/>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Title 1">
            <a:extLst>
              <a:ext uri="{FF2B5EF4-FFF2-40B4-BE49-F238E27FC236}">
                <a16:creationId xmlns:a16="http://schemas.microsoft.com/office/drawing/2014/main" id="{E73FDDD8-A466-0656-BD1E-1B8ED50506B6}"/>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4" name="TextBox 13">
            <a:extLst>
              <a:ext uri="{FF2B5EF4-FFF2-40B4-BE49-F238E27FC236}">
                <a16:creationId xmlns:a16="http://schemas.microsoft.com/office/drawing/2014/main" id="{3FF0EB05-29C2-7016-BF31-6AE733267253}"/>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3">
                  <a:extLst>
                    <a:ext uri="{A12FA001-AC4F-418D-AE19-62706E023703}">
                      <ahyp:hlinkClr xmlns=""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Picture 3">
            <a:extLst>
              <a:ext uri="{FF2B5EF4-FFF2-40B4-BE49-F238E27FC236}">
                <a16:creationId xmlns:a16="http://schemas.microsoft.com/office/drawing/2014/main" id="{5E26EEA6-E63F-E23C-68F9-600541CB8157}"/>
              </a:ext>
            </a:extLst>
          </p:cNvPr>
          <p:cNvPicPr>
            <a:picLocks noChangeAspect="1"/>
          </p:cNvPicPr>
          <p:nvPr userDrawn="1"/>
        </p:nvPicPr>
        <p:blipFill>
          <a:blip r:embed="rId4"/>
          <a:stretch>
            <a:fillRect/>
          </a:stretch>
        </p:blipFill>
        <p:spPr>
          <a:xfrm>
            <a:off x="401843" y="1626439"/>
            <a:ext cx="11388315" cy="1926503"/>
          </a:xfrm>
          <a:prstGeom prst="rect">
            <a:avLst/>
          </a:prstGeom>
        </p:spPr>
      </p:pic>
      <p:pic>
        <p:nvPicPr>
          <p:cNvPr id="6" name="Picture 10">
            <a:extLst>
              <a:ext uri="{FF2B5EF4-FFF2-40B4-BE49-F238E27FC236}">
                <a16:creationId xmlns:a16="http://schemas.microsoft.com/office/drawing/2014/main" id="{3D032792-87E3-EDBA-03ED-545C8E2FA07C}"/>
              </a:ext>
            </a:extLst>
          </p:cNvPr>
          <p:cNvPicPr>
            <a:picLocks noChangeAspect="1"/>
          </p:cNvPicPr>
          <p:nvPr userDrawn="1"/>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13447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strVal val="#ppt_w+.3"/>
                                          </p:val>
                                        </p:tav>
                                        <p:tav tm="100000">
                                          <p:val>
                                            <p:strVal val="#ppt_w"/>
                                          </p:val>
                                        </p:tav>
                                      </p:tavLst>
                                    </p:anim>
                                    <p:anim calcmode="lin" valueType="num">
                                      <p:cBhvr>
                                        <p:cTn id="12" dur="3000" fill="hold"/>
                                        <p:tgtEl>
                                          <p:spTgt spid="3"/>
                                        </p:tgtEl>
                                        <p:attrNameLst>
                                          <p:attrName>ppt_h</p:attrName>
                                        </p:attrNameLst>
                                      </p:cBhvr>
                                      <p:tavLst>
                                        <p:tav tm="0">
                                          <p:val>
                                            <p:strVal val="#ppt_h"/>
                                          </p:val>
                                        </p:tav>
                                        <p:tav tm="100000">
                                          <p:val>
                                            <p:strVal val="#ppt_h"/>
                                          </p:val>
                                        </p:tav>
                                      </p:tavLst>
                                    </p:anim>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8182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2903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028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723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7902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84291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11/17/2024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78202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hyperlink" Target="https://www.facebook.com/groups/629898828017053" TargetMode="External"/><Relationship Id="rId5" Type="http://schemas.openxmlformats.org/officeDocument/2006/relationships/image" Target="../media/image17.pn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46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chemeClr val="tx2">
                    <a:lumMod val="20000"/>
                    <a:lumOff val="80000"/>
                  </a:schemeClr>
                </a:solidFill>
                <a:latin typeface="#9Slide07 HoneyCream" pitchFamily="2" charset="0"/>
              </a:rPr>
              <a:t>Măng</a:t>
            </a:r>
            <a:r>
              <a:rPr lang="en-US" sz="32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tx2">
                    <a:lumMod val="20000"/>
                    <a:lumOff val="80000"/>
                  </a:schemeClr>
                </a:solidFill>
                <a:latin typeface="#9Slide07 HoneyCream" pitchFamily="2" charset="0"/>
              </a:rPr>
              <a:t>Măng</a:t>
            </a:r>
            <a:r>
              <a:rPr lang="en-US" sz="2400" b="0" dirty="0">
                <a:solidFill>
                  <a:schemeClr val="tx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id="{6BE93520-6E9F-4C6B-1BDC-F5F4B404C88B}"/>
              </a:ext>
            </a:extLst>
          </p:cNvPr>
          <p:cNvSpPr txBox="1"/>
          <p:nvPr userDrawn="1"/>
        </p:nvSpPr>
        <p:spPr>
          <a:xfrm>
            <a:off x="605095" y="9963312"/>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 Nghiêm cấm buôn bán, sao chép và chỉnh sửa để thu lợi nhuận.</a:t>
            </a:r>
          </a:p>
        </p:txBody>
      </p:sp>
    </p:spTree>
    <p:extLst>
      <p:ext uri="{BB962C8B-B14F-4D97-AF65-F5344CB8AC3E}">
        <p14:creationId xmlns:p14="http://schemas.microsoft.com/office/powerpoint/2010/main" val="2103761119"/>
      </p:ext>
    </p:extLst>
  </p:cSld>
  <p:clrMap bg1="lt1" tx1="dk1" bg2="dk2" tx2="lt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9B50A8-6B83-055C-BF67-7DDCAF9E9A40}"/>
              </a:ext>
            </a:extLst>
          </p:cNvPr>
          <p:cNvPicPr>
            <a:picLocks noChangeAspect="1"/>
          </p:cNvPicPr>
          <p:nvPr/>
        </p:nvPicPr>
        <p:blipFill>
          <a:blip r:embed="rId2"/>
          <a:stretch>
            <a:fillRect/>
          </a:stretch>
        </p:blipFill>
        <p:spPr>
          <a:xfrm>
            <a:off x="1937394" y="2589167"/>
            <a:ext cx="8583912" cy="2517866"/>
          </a:xfrm>
          <a:prstGeom prst="rect">
            <a:avLst/>
          </a:prstGeom>
        </p:spPr>
      </p:pic>
      <p:pic>
        <p:nvPicPr>
          <p:cNvPr id="7" name="Picture 6">
            <a:extLst>
              <a:ext uri="{FF2B5EF4-FFF2-40B4-BE49-F238E27FC236}">
                <a16:creationId xmlns:a16="http://schemas.microsoft.com/office/drawing/2014/main" id="{7A0ABCD0-1C63-DA0F-9F20-B2136F15D1BD}"/>
              </a:ext>
            </a:extLst>
          </p:cNvPr>
          <p:cNvPicPr>
            <a:picLocks noChangeAspect="1"/>
          </p:cNvPicPr>
          <p:nvPr/>
        </p:nvPicPr>
        <p:blipFill>
          <a:blip r:embed="rId3"/>
          <a:stretch>
            <a:fillRect/>
          </a:stretch>
        </p:blipFill>
        <p:spPr>
          <a:xfrm>
            <a:off x="4886325" y="1464589"/>
            <a:ext cx="2221281" cy="1038635"/>
          </a:xfrm>
          <a:prstGeom prst="rect">
            <a:avLst/>
          </a:prstGeom>
        </p:spPr>
      </p:pic>
    </p:spTree>
    <p:extLst>
      <p:ext uri="{BB962C8B-B14F-4D97-AF65-F5344CB8AC3E}">
        <p14:creationId xmlns:p14="http://schemas.microsoft.com/office/powerpoint/2010/main" val="36411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1D993ED-C808-7454-E45B-7C265D9FA084}"/>
              </a:ext>
            </a:extLst>
          </p:cNvPr>
          <p:cNvSpPr txBox="1"/>
          <p:nvPr/>
        </p:nvSpPr>
        <p:spPr>
          <a:xfrm>
            <a:off x="1400175" y="532948"/>
            <a:ext cx="10210800" cy="2308324"/>
          </a:xfrm>
          <a:prstGeom prst="rect">
            <a:avLst/>
          </a:prstGeom>
          <a:noFill/>
          <a:ln w="19050">
            <a:solidFill>
              <a:srgbClr val="C5DCED"/>
            </a:solidFill>
            <a:prstDash val="dash"/>
          </a:ln>
        </p:spPr>
        <p:txBody>
          <a:bodyPr wrap="square">
            <a:spAutoFit/>
          </a:bodyPr>
          <a:lstStyle/>
          <a:p>
            <a:pPr lvl="0" algn="just">
              <a:defRPr/>
            </a:pPr>
            <a:r>
              <a:rPr lang="vi-VN" sz="2400" b="1" dirty="0">
                <a:solidFill>
                  <a:srgbClr val="000000"/>
                </a:solidFill>
                <a:latin typeface="Cambria" panose="02040503050406030204" pitchFamily="18" charset="0"/>
                <a:ea typeface="Cambria" panose="02040503050406030204" pitchFamily="18" charset="0"/>
              </a:rPr>
              <a:t>Về nhà, em hãy thử làm một chai lọc nước tương tự như hình ở bài 2. Lưu ý đục lỗ ở nắp chai trước khi đổ lần lượt cát mịn, cát hạt to, than hoạt tính và sỏi. Trong đó cứ 3 thìa cát mịn thì đổ 3 thìa hạt cát to, 1 thìa than hoạt tính, 1 thìa sỏi. Nếu không có than hoạt tính em có thể chỉ cần dùng cát mịn, cát hạt to và sỏi. Sau khi hoàn thành, em thử lọc 100 ml nước xem hết bao nhiêu giây nhé!</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Hình ảnh 12">
            <a:extLst>
              <a:ext uri="{FF2B5EF4-FFF2-40B4-BE49-F238E27FC236}">
                <a16:creationId xmlns:a16="http://schemas.microsoft.com/office/drawing/2014/main" id="{39DD55EA-B77E-E973-4483-F1F240CEEC01}"/>
              </a:ext>
            </a:extLst>
          </p:cNvPr>
          <p:cNvPicPr>
            <a:picLocks noChangeAspect="1"/>
          </p:cNvPicPr>
          <p:nvPr/>
        </p:nvPicPr>
        <p:blipFill>
          <a:blip r:embed="rId2"/>
          <a:stretch>
            <a:fillRect/>
          </a:stretch>
        </p:blipFill>
        <p:spPr>
          <a:xfrm>
            <a:off x="355948" y="428173"/>
            <a:ext cx="1030313" cy="1286367"/>
          </a:xfrm>
          <a:prstGeom prst="rect">
            <a:avLst/>
          </a:prstGeom>
        </p:spPr>
      </p:pic>
      <p:pic>
        <p:nvPicPr>
          <p:cNvPr id="2" name="Picture 1">
            <a:extLst>
              <a:ext uri="{FF2B5EF4-FFF2-40B4-BE49-F238E27FC236}">
                <a16:creationId xmlns:a16="http://schemas.microsoft.com/office/drawing/2014/main" id="{63D20A0E-5892-2243-2A3A-1AC3F4CFD2A4}"/>
              </a:ext>
            </a:extLst>
          </p:cNvPr>
          <p:cNvPicPr>
            <a:picLocks noChangeAspect="1"/>
          </p:cNvPicPr>
          <p:nvPr/>
        </p:nvPicPr>
        <p:blipFill>
          <a:blip r:embed="rId3"/>
          <a:stretch>
            <a:fillRect/>
          </a:stretch>
        </p:blipFill>
        <p:spPr>
          <a:xfrm>
            <a:off x="4019549" y="3462337"/>
            <a:ext cx="3400425" cy="2785217"/>
          </a:xfrm>
          <a:prstGeom prst="rect">
            <a:avLst/>
          </a:prstGeom>
        </p:spPr>
      </p:pic>
    </p:spTree>
    <p:extLst>
      <p:ext uri="{BB962C8B-B14F-4D97-AF65-F5344CB8AC3E}">
        <p14:creationId xmlns:p14="http://schemas.microsoft.com/office/powerpoint/2010/main" val="7389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64558C9-F8D7-8464-2D00-25D2E1B1FBC0}"/>
              </a:ext>
            </a:extLst>
          </p:cNvPr>
          <p:cNvPicPr>
            <a:picLocks noChangeAspect="1"/>
          </p:cNvPicPr>
          <p:nvPr/>
        </p:nvPicPr>
        <p:blipFill>
          <a:blip r:embed="rId2"/>
          <a:stretch>
            <a:fillRect/>
          </a:stretch>
        </p:blipFill>
        <p:spPr>
          <a:xfrm>
            <a:off x="2520386" y="1877433"/>
            <a:ext cx="7151228" cy="3103133"/>
          </a:xfrm>
          <a:prstGeom prst="rect">
            <a:avLst/>
          </a:prstGeom>
        </p:spPr>
      </p:pic>
    </p:spTree>
    <p:extLst>
      <p:ext uri="{BB962C8B-B14F-4D97-AF65-F5344CB8AC3E}">
        <p14:creationId xmlns:p14="http://schemas.microsoft.com/office/powerpoint/2010/main" val="26953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descr="ce1ed7f935192fceca30dfb2bcebe602">
            <a:extLst>
              <a:ext uri="{FF2B5EF4-FFF2-40B4-BE49-F238E27FC236}">
                <a16:creationId xmlns:a16="http://schemas.microsoft.com/office/drawing/2014/main" id="{295F76D3-3567-EB15-0194-C31A08176F50}"/>
              </a:ext>
            </a:extLst>
          </p:cNvPr>
          <p:cNvPicPr>
            <a:picLocks noChangeAspect="1"/>
          </p:cNvPicPr>
          <p:nvPr/>
        </p:nvPicPr>
        <p:blipFill>
          <a:blip r:embed="rId2">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5" name="图片 2">
            <a:extLst>
              <a:ext uri="{FF2B5EF4-FFF2-40B4-BE49-F238E27FC236}">
                <a16:creationId xmlns:a16="http://schemas.microsoft.com/office/drawing/2014/main" id="{3D2DB456-DB69-1BD7-C557-AB7429E831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sp>
        <p:nvSpPr>
          <p:cNvPr id="7" name="TextBox 6">
            <a:extLst>
              <a:ext uri="{FF2B5EF4-FFF2-40B4-BE49-F238E27FC236}">
                <a16:creationId xmlns:a16="http://schemas.microsoft.com/office/drawing/2014/main" id="{EB76962A-779E-D7C4-B606-E7C3E5361151}"/>
              </a:ext>
            </a:extLst>
          </p:cNvPr>
          <p:cNvSpPr txBox="1"/>
          <p:nvPr/>
        </p:nvSpPr>
        <p:spPr>
          <a:xfrm>
            <a:off x="1857375" y="1047750"/>
            <a:ext cx="6534150" cy="2554545"/>
          </a:xfrm>
          <a:prstGeom prst="rect">
            <a:avLst/>
          </a:prstGeom>
          <a:noFill/>
        </p:spPr>
        <p:txBody>
          <a:bodyPr wrap="square" rtlCol="0">
            <a:spAutoFit/>
          </a:bodyPr>
          <a:lstStyle/>
          <a:p>
            <a:pPr algn="ctr"/>
            <a:r>
              <a:rPr lang="en-US" sz="8000" dirty="0" err="1">
                <a:solidFill>
                  <a:srgbClr val="FF0000"/>
                </a:solidFill>
                <a:latin typeface="Cambria" panose="02040503050406030204" pitchFamily="18" charset="0"/>
                <a:ea typeface="Cambria" panose="02040503050406030204" pitchFamily="18" charset="0"/>
              </a:rPr>
              <a:t>Trò</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chơi</a:t>
            </a:r>
            <a:r>
              <a:rPr lang="en-US" sz="8000" dirty="0">
                <a:solidFill>
                  <a:srgbClr val="FF0000"/>
                </a:solidFill>
                <a:latin typeface="Cambria" panose="02040503050406030204" pitchFamily="18" charset="0"/>
                <a:ea typeface="Cambria" panose="02040503050406030204" pitchFamily="18" charset="0"/>
              </a:rPr>
              <a:t>:</a:t>
            </a:r>
          </a:p>
          <a:p>
            <a:pPr algn="ctr"/>
            <a:r>
              <a:rPr lang="en-US" sz="8000" dirty="0">
                <a:solidFill>
                  <a:srgbClr val="FF0000"/>
                </a:solidFill>
                <a:latin typeface="Cambria" panose="02040503050406030204" pitchFamily="18" charset="0"/>
                <a:ea typeface="Cambria" panose="02040503050406030204" pitchFamily="18" charset="0"/>
              </a:rPr>
              <a:t> Ai </a:t>
            </a:r>
            <a:r>
              <a:rPr lang="en-US" sz="8000" dirty="0" err="1">
                <a:solidFill>
                  <a:srgbClr val="FF0000"/>
                </a:solidFill>
                <a:latin typeface="Cambria" panose="02040503050406030204" pitchFamily="18" charset="0"/>
                <a:ea typeface="Cambria" panose="02040503050406030204" pitchFamily="18" charset="0"/>
              </a:rPr>
              <a:t>nhanh</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hơn</a:t>
            </a:r>
            <a:endParaRPr lang="en-US" sz="8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47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AC215664-2AA5-2F92-7718-7AA8505CF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0" y="-2081719"/>
            <a:ext cx="11798710" cy="11653736"/>
          </a:xfrm>
          <a:prstGeom prst="rect">
            <a:avLst/>
          </a:prstGeom>
        </p:spPr>
      </p:pic>
      <p:pic>
        <p:nvPicPr>
          <p:cNvPr id="6" name="Picture 5">
            <a:extLst>
              <a:ext uri="{FF2B5EF4-FFF2-40B4-BE49-F238E27FC236}">
                <a16:creationId xmlns:a16="http://schemas.microsoft.com/office/drawing/2014/main" id="{B1DF61F2-EC29-49A4-3A95-B24EFB9C8944}"/>
              </a:ext>
            </a:extLst>
          </p:cNvPr>
          <p:cNvPicPr>
            <a:picLocks noChangeAspect="1"/>
          </p:cNvPicPr>
          <p:nvPr/>
        </p:nvPicPr>
        <p:blipFill>
          <a:blip r:embed="rId3"/>
          <a:stretch>
            <a:fillRect/>
          </a:stretch>
        </p:blipFill>
        <p:spPr>
          <a:xfrm>
            <a:off x="3812489" y="654884"/>
            <a:ext cx="4090771" cy="1261981"/>
          </a:xfrm>
          <a:prstGeom prst="rect">
            <a:avLst/>
          </a:prstGeom>
        </p:spPr>
      </p:pic>
      <p:sp>
        <p:nvSpPr>
          <p:cNvPr id="7" name="TextBox 6">
            <a:extLst>
              <a:ext uri="{FF2B5EF4-FFF2-40B4-BE49-F238E27FC236}">
                <a16:creationId xmlns:a16="http://schemas.microsoft.com/office/drawing/2014/main" id="{EF7DDFCE-82EE-BEC0-1582-B79DE7441262}"/>
              </a:ext>
            </a:extLst>
          </p:cNvPr>
          <p:cNvSpPr txBox="1"/>
          <p:nvPr/>
        </p:nvSpPr>
        <p:spPr>
          <a:xfrm>
            <a:off x="3133725" y="3048000"/>
            <a:ext cx="7019925"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chemeClr val="bg1"/>
                </a:solidFill>
                <a:latin typeface="Cambria" panose="02040503050406030204" pitchFamily="18" charset="0"/>
                <a:ea typeface="Cambria" panose="02040503050406030204" pitchFamily="18" charset="0"/>
              </a:rPr>
              <a:t>C</a:t>
            </a:r>
            <a:r>
              <a:rPr lang="vi-VN" sz="2800" dirty="0">
                <a:solidFill>
                  <a:schemeClr val="bg1"/>
                </a:solidFill>
                <a:effectLst/>
                <a:latin typeface="Cambria" panose="02040503050406030204" pitchFamily="18" charset="0"/>
                <a:ea typeface="Cambria" panose="02040503050406030204" pitchFamily="18" charset="0"/>
              </a:rPr>
              <a:t>hia lớp thành 3 nhóm, </a:t>
            </a:r>
            <a:r>
              <a:rPr lang="en-US" sz="2800" dirty="0" err="1">
                <a:solidFill>
                  <a:schemeClr val="bg1"/>
                </a:solidFill>
                <a:effectLst/>
                <a:latin typeface="Cambria" panose="02040503050406030204" pitchFamily="18" charset="0"/>
                <a:ea typeface="Cambria" panose="02040503050406030204" pitchFamily="18" charset="0"/>
              </a:rPr>
              <a:t>các</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nhóm</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nhận</a:t>
            </a:r>
            <a:r>
              <a:rPr lang="en-US" sz="2800" dirty="0">
                <a:solidFill>
                  <a:schemeClr val="bg1"/>
                </a:solidFill>
                <a:effectLst/>
                <a:latin typeface="Cambria" panose="02040503050406030204" pitchFamily="18" charset="0"/>
                <a:ea typeface="Cambria" panose="02040503050406030204" pitchFamily="18" charset="0"/>
              </a:rPr>
              <a:t> </a:t>
            </a:r>
            <a:r>
              <a:rPr lang="vi-VN" sz="2800" dirty="0">
                <a:solidFill>
                  <a:schemeClr val="bg1"/>
                </a:solidFill>
                <a:effectLst/>
                <a:latin typeface="Cambria" panose="02040503050406030204" pitchFamily="18" charset="0"/>
                <a:ea typeface="Cambria" panose="02040503050406030204" pitchFamily="18" charset="0"/>
              </a:rPr>
              <a:t>những tấm bìa hình vuông với kích thước khác nhau </a:t>
            </a:r>
            <a:r>
              <a:rPr lang="en-US" sz="2800" dirty="0" err="1">
                <a:solidFill>
                  <a:schemeClr val="bg1"/>
                </a:solidFill>
                <a:effectLst/>
                <a:latin typeface="Cambria" panose="02040503050406030204" pitchFamily="18" charset="0"/>
                <a:ea typeface="Cambria" panose="02040503050406030204" pitchFamily="18" charset="0"/>
              </a:rPr>
              <a:t>và</a:t>
            </a:r>
            <a:r>
              <a:rPr lang="vi-VN" sz="2800" dirty="0">
                <a:solidFill>
                  <a:schemeClr val="bg1"/>
                </a:solidFill>
                <a:effectLst/>
                <a:latin typeface="Cambria" panose="02040503050406030204" pitchFamily="18" charset="0"/>
                <a:ea typeface="Cambria" panose="02040503050406030204" pitchFamily="18" charset="0"/>
              </a:rPr>
              <a:t> tính diện tích tấm bìa mình nhận được.</a:t>
            </a:r>
            <a:endParaRPr lang="en-US" sz="2800" dirty="0">
              <a:solidFill>
                <a:schemeClr val="bg1"/>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2800" dirty="0">
                <a:solidFill>
                  <a:schemeClr val="bg1"/>
                </a:solidFill>
                <a:effectLst/>
                <a:latin typeface="Cambria" panose="02040503050406030204" pitchFamily="18" charset="0"/>
                <a:ea typeface="Cambria" panose="02040503050406030204" pitchFamily="18" charset="0"/>
              </a:rPr>
              <a:t>Nhóm đúng và nhanh nhất sẽ được tuyên dương.</a:t>
            </a:r>
            <a:endParaRPr lang="en-US" sz="28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3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6AE83F10-4F77-15F5-BDCA-7E5FF249D091}"/>
              </a:ext>
            </a:extLst>
          </p:cNvPr>
          <p:cNvGrpSpPr/>
          <p:nvPr/>
        </p:nvGrpSpPr>
        <p:grpSpPr>
          <a:xfrm>
            <a:off x="306503" y="448664"/>
            <a:ext cx="11702819" cy="3414707"/>
            <a:chOff x="406400" y="190045"/>
            <a:chExt cx="11702819" cy="3414707"/>
          </a:xfrm>
        </p:grpSpPr>
        <p:sp>
          <p:nvSpPr>
            <p:cNvPr id="17" name="Hộp Văn bản 16">
              <a:extLst>
                <a:ext uri="{FF2B5EF4-FFF2-40B4-BE49-F238E27FC236}">
                  <a16:creationId xmlns:a16="http://schemas.microsoft.com/office/drawing/2014/main" id="{B7EEB913-0E97-3554-FF8A-DA98E87232C1}"/>
                </a:ext>
              </a:extLst>
            </p:cNvPr>
            <p:cNvSpPr txBox="1"/>
            <p:nvPr/>
          </p:nvSpPr>
          <p:spPr>
            <a:xfrm>
              <a:off x="406400" y="914400"/>
              <a:ext cx="11480800" cy="2690352"/>
            </a:xfrm>
            <a:prstGeom prst="rect">
              <a:avLst/>
            </a:prstGeom>
            <a:solidFill>
              <a:schemeClr val="bg1"/>
            </a:solidFill>
            <a:ln w="28575">
              <a:solidFill>
                <a:srgbClr val="E8A670"/>
              </a:solidFill>
              <a:prstDash val="dash"/>
            </a:ln>
          </p:spPr>
          <p:txBody>
            <a:bodyPr wrap="square" rtlCol="0">
              <a:spAutoFit/>
            </a:bodyPr>
            <a:lstStyle/>
            <a:p>
              <a:pPr marL="176213" marR="0" lvl="0" indent="0" algn="l"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Củng cố, chuyển đổi các đơn vị đo khối lượng, diện tích và thời gian trong các tình huống thực tế.</a:t>
              </a:r>
            </a:p>
            <a:p>
              <a:pPr marL="176213" marR="0" lvl="0" indent="0" algn="l"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ước lượng và tính diện tích của bề mặt một số đồ vật trong thực tế.</a:t>
              </a:r>
            </a:p>
          </p:txBody>
        </p:sp>
        <p:pic>
          <p:nvPicPr>
            <p:cNvPr id="15" name="Hình ảnh 14">
              <a:extLst>
                <a:ext uri="{FF2B5EF4-FFF2-40B4-BE49-F238E27FC236}">
                  <a16:creationId xmlns:a16="http://schemas.microsoft.com/office/drawing/2014/main" id="{C1344CFE-2CDC-7E31-4F6D-BA0FE040F14A}"/>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0000" l="1432" r="89998">
                          <a14:foregroundMark x1="9775" y1="38802" x2="11525" y2="41281"/>
                          <a14:foregroundMark x1="17731" y1="37438" x2="4660" y2="40455"/>
                          <a14:foregroundMark x1="4660" y1="40455" x2="2728" y2="36612"/>
                          <a14:foregroundMark x1="1523" y1="35496" x2="1432" y2="42934"/>
                          <a14:backgroundMark x1="31371" y1="61405" x2="37509" y2="63802"/>
                          <a14:backgroundMark x1="37509" y1="63802" x2="40623" y2="68678"/>
                          <a14:backgroundMark x1="40623" y1="68678" x2="31871" y2="73678"/>
                          <a14:backgroundMark x1="31871" y1="73678" x2="22141" y2="69504"/>
                          <a14:backgroundMark x1="22141" y1="69504" x2="29916" y2="63058"/>
                          <a14:backgroundMark x1="29916" y1="63058" x2="30598" y2="63719"/>
                        </a14:backgroundRemoval>
                      </a14:imgEffect>
                    </a14:imgLayer>
                  </a14:imgProps>
                </a:ext>
                <a:ext uri="{28A0092B-C50C-407E-A947-70E740481C1C}">
                  <a14:useLocalDpi xmlns:a14="http://schemas.microsoft.com/office/drawing/2010/main" val="0"/>
                </a:ext>
              </a:extLst>
            </a:blip>
            <a:srcRect t="31649" r="81136" b="54855"/>
            <a:stretch/>
          </p:blipFill>
          <p:spPr>
            <a:xfrm rot="2769947">
              <a:off x="10994014" y="675336"/>
              <a:ext cx="1600495" cy="629914"/>
            </a:xfrm>
            <a:prstGeom prst="rect">
              <a:avLst/>
            </a:prstGeom>
          </p:spPr>
        </p:pic>
      </p:grpSp>
      <p:pic>
        <p:nvPicPr>
          <p:cNvPr id="3" name="Hình ảnh 2">
            <a:extLst>
              <a:ext uri="{FF2B5EF4-FFF2-40B4-BE49-F238E27FC236}">
                <a16:creationId xmlns:a16="http://schemas.microsoft.com/office/drawing/2014/main" id="{6DFADD37-37A8-2089-F259-D3CA18A1AC8B}"/>
              </a:ext>
            </a:extLst>
          </p:cNvPr>
          <p:cNvPicPr>
            <a:picLocks noChangeAspect="1"/>
          </p:cNvPicPr>
          <p:nvPr/>
        </p:nvPicPr>
        <p:blipFill>
          <a:blip r:embed="rId4"/>
          <a:stretch>
            <a:fillRect/>
          </a:stretch>
        </p:blipFill>
        <p:spPr>
          <a:xfrm>
            <a:off x="4345971" y="397098"/>
            <a:ext cx="3401863" cy="987638"/>
          </a:xfrm>
          <a:prstGeom prst="rect">
            <a:avLst/>
          </a:prstGeom>
        </p:spPr>
      </p:pic>
    </p:spTree>
    <p:extLst>
      <p:ext uri="{BB962C8B-B14F-4D97-AF65-F5344CB8AC3E}">
        <p14:creationId xmlns:p14="http://schemas.microsoft.com/office/powerpoint/2010/main" val="40663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188A15B-2FFE-2409-1274-0865C8F0C741}"/>
              </a:ext>
            </a:extLst>
          </p:cNvPr>
          <p:cNvPicPr>
            <a:picLocks noChangeAspect="1"/>
          </p:cNvPicPr>
          <p:nvPr/>
        </p:nvPicPr>
        <p:blipFill>
          <a:blip r:embed="rId2"/>
          <a:stretch>
            <a:fillRect/>
          </a:stretch>
        </p:blipFill>
        <p:spPr>
          <a:xfrm>
            <a:off x="2508193" y="1877433"/>
            <a:ext cx="7175614" cy="3103133"/>
          </a:xfrm>
          <a:prstGeom prst="rect">
            <a:avLst/>
          </a:prstGeom>
        </p:spPr>
      </p:pic>
    </p:spTree>
    <p:extLst>
      <p:ext uri="{BB962C8B-B14F-4D97-AF65-F5344CB8AC3E}">
        <p14:creationId xmlns:p14="http://schemas.microsoft.com/office/powerpoint/2010/main" val="20894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0B629-0AAD-252B-2CE9-F4E539E588C7}"/>
              </a:ext>
            </a:extLst>
          </p:cNvPr>
          <p:cNvPicPr>
            <a:picLocks noChangeAspect="1"/>
          </p:cNvPicPr>
          <p:nvPr/>
        </p:nvPicPr>
        <p:blipFill>
          <a:blip r:embed="rId2"/>
          <a:stretch>
            <a:fillRect/>
          </a:stretch>
        </p:blipFill>
        <p:spPr>
          <a:xfrm>
            <a:off x="2615629" y="2079006"/>
            <a:ext cx="7303641" cy="2566638"/>
          </a:xfrm>
          <a:prstGeom prst="rect">
            <a:avLst/>
          </a:prstGeom>
        </p:spPr>
      </p:pic>
    </p:spTree>
    <p:extLst>
      <p:ext uri="{BB962C8B-B14F-4D97-AF65-F5344CB8AC3E}">
        <p14:creationId xmlns:p14="http://schemas.microsoft.com/office/powerpoint/2010/main" val="30227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299FFB0F-048D-0C50-9714-825B624C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60" y="-2843719"/>
            <a:ext cx="11798710" cy="11653736"/>
          </a:xfrm>
          <a:prstGeom prst="rect">
            <a:avLst/>
          </a:prstGeom>
        </p:spPr>
      </p:pic>
      <p:sp>
        <p:nvSpPr>
          <p:cNvPr id="3" name="TextBox 2">
            <a:extLst>
              <a:ext uri="{FF2B5EF4-FFF2-40B4-BE49-F238E27FC236}">
                <a16:creationId xmlns:a16="http://schemas.microsoft.com/office/drawing/2014/main" id="{0EA8B2B1-712F-3470-EC1C-91084991EE04}"/>
              </a:ext>
            </a:extLst>
          </p:cNvPr>
          <p:cNvSpPr txBox="1"/>
          <p:nvPr/>
        </p:nvSpPr>
        <p:spPr>
          <a:xfrm>
            <a:off x="2552700" y="2390775"/>
            <a:ext cx="7124700" cy="1938992"/>
          </a:xfrm>
          <a:prstGeom prst="rect">
            <a:avLst/>
          </a:prstGeom>
          <a:noFill/>
        </p:spPr>
        <p:txBody>
          <a:bodyPr wrap="square" rtlCol="0">
            <a:spAutoFit/>
          </a:bodyPr>
          <a:lstStyle/>
          <a:p>
            <a:pPr algn="just"/>
            <a:r>
              <a:rPr lang="en-US" sz="4000" b="1" dirty="0" err="1">
                <a:solidFill>
                  <a:srgbClr val="FFFF00"/>
                </a:solidFill>
              </a:rPr>
              <a:t>Em</a:t>
            </a:r>
            <a:r>
              <a:rPr lang="en-US" sz="4000" b="1" dirty="0">
                <a:solidFill>
                  <a:srgbClr val="FFFF00"/>
                </a:solidFill>
              </a:rPr>
              <a:t> </a:t>
            </a:r>
            <a:r>
              <a:rPr lang="en-US" sz="4000" b="1" dirty="0" err="1">
                <a:solidFill>
                  <a:srgbClr val="FFFF00"/>
                </a:solidFill>
              </a:rPr>
              <a:t>tham</a:t>
            </a:r>
            <a:r>
              <a:rPr lang="en-US" sz="4000" b="1" dirty="0">
                <a:solidFill>
                  <a:srgbClr val="FFFF00"/>
                </a:solidFill>
              </a:rPr>
              <a:t> </a:t>
            </a:r>
            <a:r>
              <a:rPr lang="en-US" sz="4000" b="1" dirty="0" err="1">
                <a:solidFill>
                  <a:srgbClr val="FFFF00"/>
                </a:solidFill>
              </a:rPr>
              <a:t>gia</a:t>
            </a:r>
            <a:r>
              <a:rPr lang="en-US" sz="4000" b="1" dirty="0">
                <a:solidFill>
                  <a:srgbClr val="FFFF00"/>
                </a:solidFill>
              </a:rPr>
              <a:t> </a:t>
            </a:r>
            <a:r>
              <a:rPr lang="en-US" sz="4000" b="1" dirty="0" err="1">
                <a:solidFill>
                  <a:srgbClr val="FFFF00"/>
                </a:solidFill>
              </a:rPr>
              <a:t>chuẩn</a:t>
            </a:r>
            <a:r>
              <a:rPr lang="en-US" sz="4000" b="1" dirty="0">
                <a:solidFill>
                  <a:srgbClr val="FFFF00"/>
                </a:solidFill>
              </a:rPr>
              <a:t> </a:t>
            </a:r>
            <a:r>
              <a:rPr lang="en-US" sz="4000" b="1" dirty="0" err="1">
                <a:solidFill>
                  <a:srgbClr val="FFFF00"/>
                </a:solidFill>
              </a:rPr>
              <a:t>bị</a:t>
            </a:r>
            <a:r>
              <a:rPr lang="en-US" sz="4000" b="1" dirty="0">
                <a:solidFill>
                  <a:srgbClr val="FFFF00"/>
                </a:solidFill>
              </a:rPr>
              <a:t> </a:t>
            </a:r>
            <a:r>
              <a:rPr lang="en-US" sz="4000" b="1" dirty="0" err="1">
                <a:solidFill>
                  <a:srgbClr val="FFFF00"/>
                </a:solidFill>
              </a:rPr>
              <a:t>cho</a:t>
            </a:r>
            <a:r>
              <a:rPr lang="en-US" sz="4000" b="1" dirty="0">
                <a:solidFill>
                  <a:srgbClr val="FFFF00"/>
                </a:solidFill>
              </a:rPr>
              <a:t> </a:t>
            </a:r>
            <a:r>
              <a:rPr lang="en-US" sz="4000" b="1" dirty="0" err="1">
                <a:solidFill>
                  <a:srgbClr val="FFFF00"/>
                </a:solidFill>
              </a:rPr>
              <a:t>một</a:t>
            </a:r>
            <a:r>
              <a:rPr lang="en-US" sz="4000" b="1" dirty="0">
                <a:solidFill>
                  <a:srgbClr val="FFFF00"/>
                </a:solidFill>
              </a:rPr>
              <a:t> </a:t>
            </a:r>
            <a:r>
              <a:rPr lang="en-US" sz="4000" b="1" dirty="0" err="1">
                <a:solidFill>
                  <a:srgbClr val="FFFF00"/>
                </a:solidFill>
              </a:rPr>
              <a:t>buổi</a:t>
            </a:r>
            <a:r>
              <a:rPr lang="en-US" sz="4000" b="1" dirty="0">
                <a:solidFill>
                  <a:srgbClr val="FFFF00"/>
                </a:solidFill>
              </a:rPr>
              <a:t> </a:t>
            </a:r>
            <a:r>
              <a:rPr lang="en-US" sz="4000" b="1" dirty="0" err="1">
                <a:solidFill>
                  <a:srgbClr val="FFFF00"/>
                </a:solidFill>
              </a:rPr>
              <a:t>triển</a:t>
            </a:r>
            <a:r>
              <a:rPr lang="en-US" sz="4000" b="1" dirty="0">
                <a:solidFill>
                  <a:srgbClr val="FFFF00"/>
                </a:solidFill>
              </a:rPr>
              <a:t> </a:t>
            </a:r>
            <a:r>
              <a:rPr lang="en-US" sz="4000" b="1" dirty="0" err="1">
                <a:solidFill>
                  <a:srgbClr val="FFFF00"/>
                </a:solidFill>
              </a:rPr>
              <a:t>lãm</a:t>
            </a:r>
            <a:r>
              <a:rPr lang="en-US" sz="4000" b="1" dirty="0">
                <a:solidFill>
                  <a:srgbClr val="FFFF00"/>
                </a:solidFill>
              </a:rPr>
              <a:t> khoa </a:t>
            </a:r>
            <a:r>
              <a:rPr lang="en-US" sz="4000" b="1" dirty="0" err="1">
                <a:solidFill>
                  <a:srgbClr val="FFFF00"/>
                </a:solidFill>
              </a:rPr>
              <a:t>học</a:t>
            </a:r>
            <a:r>
              <a:rPr lang="en-US" sz="4000" b="1" dirty="0">
                <a:solidFill>
                  <a:srgbClr val="FFFF00"/>
                </a:solidFill>
              </a:rPr>
              <a:t> </a:t>
            </a:r>
            <a:r>
              <a:rPr lang="en-US" sz="4000" b="1" dirty="0" err="1">
                <a:solidFill>
                  <a:srgbClr val="FFFF00"/>
                </a:solidFill>
              </a:rPr>
              <a:t>và</a:t>
            </a:r>
            <a:r>
              <a:rPr lang="en-US" sz="4000" b="1" dirty="0">
                <a:solidFill>
                  <a:srgbClr val="FFFF00"/>
                </a:solidFill>
              </a:rPr>
              <a:t> </a:t>
            </a:r>
            <a:r>
              <a:rPr lang="en-US" sz="4000" b="1" dirty="0" err="1">
                <a:solidFill>
                  <a:srgbClr val="FFFF00"/>
                </a:solidFill>
              </a:rPr>
              <a:t>được</a:t>
            </a:r>
            <a:r>
              <a:rPr lang="en-US" sz="4000" b="1" dirty="0">
                <a:solidFill>
                  <a:srgbClr val="FFFF00"/>
                </a:solidFill>
              </a:rPr>
              <a:t> </a:t>
            </a:r>
            <a:r>
              <a:rPr lang="en-US" sz="4000" b="1" dirty="0" err="1">
                <a:solidFill>
                  <a:srgbClr val="FFFF00"/>
                </a:solidFill>
              </a:rPr>
              <a:t>hướng</a:t>
            </a:r>
            <a:r>
              <a:rPr lang="en-US" sz="4000" b="1" dirty="0">
                <a:solidFill>
                  <a:srgbClr val="FFFF00"/>
                </a:solidFill>
              </a:rPr>
              <a:t> </a:t>
            </a:r>
            <a:r>
              <a:rPr lang="en-US" sz="4000" b="1" dirty="0" err="1">
                <a:solidFill>
                  <a:srgbClr val="FFFF00"/>
                </a:solidFill>
              </a:rPr>
              <a:t>dẫn</a:t>
            </a:r>
            <a:r>
              <a:rPr lang="en-US" sz="4000" b="1" dirty="0">
                <a:solidFill>
                  <a:srgbClr val="FFFF00"/>
                </a:solidFill>
              </a:rPr>
              <a:t> </a:t>
            </a:r>
            <a:r>
              <a:rPr lang="en-US" sz="4000" b="1" dirty="0" err="1">
                <a:solidFill>
                  <a:srgbClr val="FFFF00"/>
                </a:solidFill>
              </a:rPr>
              <a:t>làm</a:t>
            </a:r>
            <a:r>
              <a:rPr lang="en-US" sz="4000" b="1" dirty="0">
                <a:solidFill>
                  <a:srgbClr val="FFFF00"/>
                </a:solidFill>
              </a:rPr>
              <a:t> chai </a:t>
            </a:r>
            <a:r>
              <a:rPr lang="en-US" sz="4000" b="1" dirty="0" err="1">
                <a:solidFill>
                  <a:srgbClr val="FFFF00"/>
                </a:solidFill>
              </a:rPr>
              <a:t>lọc</a:t>
            </a:r>
            <a:r>
              <a:rPr lang="en-US" sz="4000" b="1" dirty="0">
                <a:solidFill>
                  <a:srgbClr val="FFFF00"/>
                </a:solidFill>
              </a:rPr>
              <a:t> </a:t>
            </a:r>
            <a:r>
              <a:rPr lang="en-US" sz="4000" b="1" dirty="0" err="1">
                <a:solidFill>
                  <a:srgbClr val="FFFF00"/>
                </a:solidFill>
              </a:rPr>
              <a:t>nước</a:t>
            </a:r>
            <a:r>
              <a:rPr lang="en-US" sz="4000" b="1" dirty="0">
                <a:solidFill>
                  <a:srgbClr val="FFFF00"/>
                </a:solidFill>
              </a:rPr>
              <a:t>.</a:t>
            </a:r>
          </a:p>
        </p:txBody>
      </p:sp>
    </p:spTree>
    <p:extLst>
      <p:ext uri="{BB962C8B-B14F-4D97-AF65-F5344CB8AC3E}">
        <p14:creationId xmlns:p14="http://schemas.microsoft.com/office/powerpoint/2010/main" val="37589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1381125" y="4314825"/>
            <a:ext cx="10410825" cy="1569660"/>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lời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đúng</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Cát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mịn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nặng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5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B. 5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C. 5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D. 2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AA4FE25F-FA08-E54C-CF6D-8AE69133BA50}"/>
              </a:ext>
            </a:extLst>
          </p:cNvPr>
          <p:cNvSpPr/>
          <p:nvPr/>
        </p:nvSpPr>
        <p:spPr>
          <a:xfrm>
            <a:off x="6324600" y="5257800"/>
            <a:ext cx="476250" cy="6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1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419101" y="4171950"/>
            <a:ext cx="11258550" cy="1077218"/>
          </a:xfrm>
          <a:prstGeom prst="rect">
            <a:avLst/>
          </a:prstGeom>
          <a:noFill/>
        </p:spPr>
        <p:txBody>
          <a:bodyPr wrap="square" rtlCol="0">
            <a:spAutoFit/>
          </a:bodyPr>
          <a:lstStyle/>
          <a:p>
            <a:pPr lvl="0" algn="just"/>
            <a:r>
              <a:rPr lang="en-US" sz="3200" dirty="0">
                <a:solidFill>
                  <a:srgbClr val="000000"/>
                </a:solidFill>
                <a:latin typeface="Cambria" panose="02040503050406030204" pitchFamily="18" charset="0"/>
                <a:ea typeface="Cambria" panose="02040503050406030204" pitchFamily="18" charset="0"/>
              </a:rPr>
              <a:t>b) </a:t>
            </a:r>
            <a:r>
              <a:rPr lang="en-US" sz="3200" dirty="0" err="1">
                <a:solidFill>
                  <a:srgbClr val="000000"/>
                </a:solidFill>
                <a:latin typeface="Cambria" panose="02040503050406030204" pitchFamily="18" charset="0"/>
                <a:ea typeface="Cambria" panose="02040503050406030204" pitchFamily="18" charset="0"/>
              </a:rPr>
              <a:t>Tổng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cân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nặng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của</a:t>
            </a:r>
            <a:r>
              <a:rPr lang="en-US" sz="3200" dirty="0">
                <a:solidFill>
                  <a:srgbClr val="000000"/>
                </a:solidFill>
                <a:latin typeface="Cambria" panose="02040503050406030204" pitchFamily="18" charset="0"/>
                <a:ea typeface="Cambria" panose="02040503050406030204" pitchFamily="18" charset="0"/>
              </a:rPr>
              <a:t> than </a:t>
            </a:r>
            <a:r>
              <a:rPr lang="en-US" sz="3200" dirty="0" err="1">
                <a:solidFill>
                  <a:srgbClr val="000000"/>
                </a:solidFill>
                <a:latin typeface="Cambria" panose="02040503050406030204" pitchFamily="18" charset="0"/>
                <a:ea typeface="Cambria" panose="02040503050406030204" pitchFamily="18" charset="0"/>
              </a:rPr>
              <a:t>hoạt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tính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sỏi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lớn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đủ</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không</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E7D1784-3E93-4DAC-43E1-14D9AB4A6496}"/>
              </a:ext>
            </a:extLst>
          </p:cNvPr>
          <p:cNvSpPr txBox="1"/>
          <p:nvPr/>
        </p:nvSpPr>
        <p:spPr>
          <a:xfrm>
            <a:off x="2019301" y="5010150"/>
            <a:ext cx="9734550"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cân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nặng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than </a:t>
            </a:r>
            <a:r>
              <a:rPr lang="en-US" sz="2800" b="1" i="0" dirty="0" err="1">
                <a:solidFill>
                  <a:srgbClr val="FF0000"/>
                </a:solidFill>
                <a:effectLst/>
                <a:latin typeface="Cambria" panose="02040503050406030204" pitchFamily="18" charset="0"/>
                <a:ea typeface="Cambria" panose="02040503050406030204" pitchFamily="18" charset="0"/>
              </a:rPr>
              <a:t>hoạt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sỏi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lớn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65 + 25 + 15 = 105 (kg) &gt; 1 </a:t>
            </a:r>
            <a:r>
              <a:rPr lang="en-US" sz="2800" b="1" i="0" dirty="0" err="1">
                <a:solidFill>
                  <a:srgbClr val="FF0000"/>
                </a:solidFill>
                <a:effectLst/>
                <a:latin typeface="Cambria" panose="02040503050406030204" pitchFamily="18" charset="0"/>
                <a:ea typeface="Cambria" panose="02040503050406030204" pitchFamily="18" charset="0"/>
              </a:rPr>
              <a:t>tạ</a:t>
            </a:r>
            <a:endParaRPr lang="en-US" sz="2800" b="1"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9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251363" y="583883"/>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4">
            <a:extLst>
              <a:ext uri="{FF2B5EF4-FFF2-40B4-BE49-F238E27FC236}">
                <a16:creationId xmlns:a16="http://schemas.microsoft.com/office/drawing/2014/main" id="{256328FF-DFE9-FF6B-C03D-6DC08585D128}"/>
              </a:ext>
            </a:extLst>
          </p:cNvPr>
          <p:cNvPicPr>
            <a:picLocks noChangeAspect="1"/>
          </p:cNvPicPr>
          <p:nvPr/>
        </p:nvPicPr>
        <p:blipFill>
          <a:blip r:embed="rId2"/>
          <a:stretch>
            <a:fillRect/>
          </a:stretch>
        </p:blipFill>
        <p:spPr>
          <a:xfrm>
            <a:off x="1162423" y="386543"/>
            <a:ext cx="1030313" cy="1286367"/>
          </a:xfrm>
          <a:prstGeom prst="rect">
            <a:avLst/>
          </a:prstGeom>
        </p:spPr>
      </p:pic>
      <p:sp>
        <p:nvSpPr>
          <p:cNvPr id="2" name="TextBox 1">
            <a:extLst>
              <a:ext uri="{FF2B5EF4-FFF2-40B4-BE49-F238E27FC236}">
                <a16:creationId xmlns:a16="http://schemas.microsoft.com/office/drawing/2014/main" id="{F53894D6-6725-6BEF-2942-DE71AF08662E}"/>
              </a:ext>
            </a:extLst>
          </p:cNvPr>
          <p:cNvSpPr txBox="1"/>
          <p:nvPr/>
        </p:nvSpPr>
        <p:spPr>
          <a:xfrm>
            <a:off x="762000" y="2009775"/>
            <a:ext cx="7667625" cy="353943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Dưới mỗi chai lọc nước người ta đặt một tấm bìa hình vuông cạnh 3 dm.</a:t>
            </a:r>
          </a:p>
          <a:p>
            <a:pPr algn="just"/>
            <a:r>
              <a:rPr lang="vi-VN" sz="3200" b="0" i="0" dirty="0">
                <a:solidFill>
                  <a:srgbClr val="000000"/>
                </a:solidFill>
                <a:effectLst/>
                <a:latin typeface="Cambria" panose="02040503050406030204" pitchFamily="18" charset="0"/>
                <a:ea typeface="Cambria" panose="02040503050406030204" pitchFamily="18" charset="0"/>
              </a:rPr>
              <a:t>Diện tích mỗi tấm bìa là:</a:t>
            </a:r>
          </a:p>
          <a:p>
            <a:pPr algn="just"/>
            <a:r>
              <a:rPr lang="vi-VN" sz="3200" b="0" i="0" dirty="0">
                <a:solidFill>
                  <a:srgbClr val="000000"/>
                </a:solidFill>
                <a:effectLst/>
                <a:latin typeface="Cambria" panose="02040503050406030204" pitchFamily="18" charset="0"/>
                <a:ea typeface="Cambria" panose="02040503050406030204" pitchFamily="18" charset="0"/>
              </a:rPr>
              <a:t>A. 9 mm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B. 9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 9 dm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D. 9 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3971CAB-C0DD-00DC-0436-B4ED1DBAE45C}"/>
              </a:ext>
            </a:extLst>
          </p:cNvPr>
          <p:cNvPicPr>
            <a:picLocks noChangeAspect="1"/>
          </p:cNvPicPr>
          <p:nvPr/>
        </p:nvPicPr>
        <p:blipFill>
          <a:blip r:embed="rId3"/>
          <a:stretch>
            <a:fillRect/>
          </a:stretch>
        </p:blipFill>
        <p:spPr>
          <a:xfrm>
            <a:off x="8020050" y="2652712"/>
            <a:ext cx="2895600" cy="2371725"/>
          </a:xfrm>
          <a:prstGeom prst="rect">
            <a:avLst/>
          </a:prstGeom>
        </p:spPr>
      </p:pic>
      <p:sp>
        <p:nvSpPr>
          <p:cNvPr id="6" name="TextBox 5">
            <a:extLst>
              <a:ext uri="{FF2B5EF4-FFF2-40B4-BE49-F238E27FC236}">
                <a16:creationId xmlns:a16="http://schemas.microsoft.com/office/drawing/2014/main" id="{EB065194-2351-6C39-9AE9-32CBD4DED564}"/>
              </a:ext>
            </a:extLst>
          </p:cNvPr>
          <p:cNvSpPr txBox="1"/>
          <p:nvPr/>
        </p:nvSpPr>
        <p:spPr>
          <a:xfrm>
            <a:off x="3352800" y="4171950"/>
            <a:ext cx="5153025" cy="156966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mỗi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bìa</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3 × 3 = 9 (dm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9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EB3785A-92E7-E1FF-9161-935E507DFE54}"/>
              </a:ext>
            </a:extLst>
          </p:cNvPr>
          <p:cNvSpPr/>
          <p:nvPr/>
        </p:nvSpPr>
        <p:spPr>
          <a:xfrm>
            <a:off x="742950" y="4457700"/>
            <a:ext cx="476250" cy="600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2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327563" y="491734"/>
            <a:ext cx="9222392" cy="1191816"/>
          </a:xfrm>
          <a:prstGeom prst="roundRect">
            <a:avLst/>
          </a:prstGeom>
          <a:noFill/>
          <a:ln w="19050">
            <a:solidFill>
              <a:srgbClr val="FCC963"/>
            </a:solidFill>
            <a:prstDash val="sysDash"/>
          </a:ln>
        </p:spPr>
        <p:txBody>
          <a:bodyPr wrap="square" rtlCol="0">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Thời gian để lọc được 500 ml nước của các chai lọc nước là:</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Hình ảnh 14">
            <a:extLst>
              <a:ext uri="{FF2B5EF4-FFF2-40B4-BE49-F238E27FC236}">
                <a16:creationId xmlns:a16="http://schemas.microsoft.com/office/drawing/2014/main" id="{43A849E3-4D88-53F0-08AF-5FCEE884BFBA}"/>
              </a:ext>
            </a:extLst>
          </p:cNvPr>
          <p:cNvPicPr>
            <a:picLocks noChangeAspect="1"/>
          </p:cNvPicPr>
          <p:nvPr/>
        </p:nvPicPr>
        <p:blipFill>
          <a:blip r:embed="rId2"/>
          <a:stretch>
            <a:fillRect/>
          </a:stretch>
        </p:blipFill>
        <p:spPr>
          <a:xfrm>
            <a:off x="1166320" y="484807"/>
            <a:ext cx="1030313" cy="1286367"/>
          </a:xfrm>
          <a:prstGeom prst="rect">
            <a:avLst/>
          </a:prstGeom>
        </p:spPr>
      </p:pic>
      <p:sp>
        <p:nvSpPr>
          <p:cNvPr id="2" name="TextBox 1">
            <a:extLst>
              <a:ext uri="{FF2B5EF4-FFF2-40B4-BE49-F238E27FC236}">
                <a16:creationId xmlns:a16="http://schemas.microsoft.com/office/drawing/2014/main" id="{73E0F6A9-E562-3444-1162-60F3AF663B4A}"/>
              </a:ext>
            </a:extLst>
          </p:cNvPr>
          <p:cNvSpPr txBox="1"/>
          <p:nvPr/>
        </p:nvSpPr>
        <p:spPr>
          <a:xfrm>
            <a:off x="1047750" y="1885950"/>
            <a:ext cx="10706100"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Chai A: 250 giây</a:t>
            </a:r>
          </a:p>
          <a:p>
            <a:pPr algn="just"/>
            <a:r>
              <a:rPr lang="vi-VN" sz="3200" b="0" i="0" dirty="0">
                <a:solidFill>
                  <a:srgbClr val="000000"/>
                </a:solidFill>
                <a:effectLst/>
                <a:latin typeface="Cambria" panose="02040503050406030204" pitchFamily="18" charset="0"/>
                <a:ea typeface="Cambria" panose="02040503050406030204" pitchFamily="18" charset="0"/>
              </a:rPr>
              <a:t>Chai B: 4 phút</a:t>
            </a:r>
          </a:p>
          <a:p>
            <a:pPr algn="just"/>
            <a:r>
              <a:rPr lang="vi-VN" sz="3200" b="0" i="0" dirty="0">
                <a:solidFill>
                  <a:srgbClr val="000000"/>
                </a:solidFill>
                <a:effectLst/>
                <a:latin typeface="Cambria" panose="02040503050406030204" pitchFamily="18" charset="0"/>
                <a:ea typeface="Cambria" panose="02040503050406030204" pitchFamily="18" charset="0"/>
              </a:rPr>
              <a:t>Chai C: 3 phút 50 giây</a:t>
            </a:r>
          </a:p>
          <a:p>
            <a:pPr algn="just"/>
            <a:r>
              <a:rPr lang="vi-VN" sz="3200" b="0" i="0" dirty="0">
                <a:solidFill>
                  <a:srgbClr val="000000"/>
                </a:solidFill>
                <a:effectLst/>
                <a:latin typeface="Cambria" panose="02040503050406030204" pitchFamily="18" charset="0"/>
                <a:ea typeface="Cambria" panose="02040503050406030204" pitchFamily="18" charset="0"/>
              </a:rPr>
              <a:t>Hỏi trong ba chai đó, chai nào cần ít thời gian nhất để lọc được 500 ml nước?</a:t>
            </a:r>
          </a:p>
        </p:txBody>
      </p:sp>
      <p:sp>
        <p:nvSpPr>
          <p:cNvPr id="4" name="TextBox 3">
            <a:extLst>
              <a:ext uri="{FF2B5EF4-FFF2-40B4-BE49-F238E27FC236}">
                <a16:creationId xmlns:a16="http://schemas.microsoft.com/office/drawing/2014/main" id="{CEB982B8-A3A7-E6B2-F06C-A6B638BAFD08}"/>
              </a:ext>
            </a:extLst>
          </p:cNvPr>
          <p:cNvSpPr txBox="1"/>
          <p:nvPr/>
        </p:nvSpPr>
        <p:spPr>
          <a:xfrm>
            <a:off x="1438275" y="4467225"/>
            <a:ext cx="9982200" cy="2062103"/>
          </a:xfrm>
          <a:prstGeom prst="rect">
            <a:avLst/>
          </a:prstGeom>
          <a:noFill/>
        </p:spPr>
        <p:txBody>
          <a:bodyPr wrap="square" rtlCol="0">
            <a:spAutoFit/>
          </a:bodyPr>
          <a:lstStyle/>
          <a:p>
            <a:pPr algn="ctr"/>
            <a:r>
              <a:rPr lang="en-US" sz="3200" b="1" i="0" u="sng" dirty="0" err="1">
                <a:solidFill>
                  <a:srgbClr val="FF0000"/>
                </a:solidFill>
                <a:effectLst/>
                <a:latin typeface="Cambria" panose="02040503050406030204" pitchFamily="18" charset="0"/>
                <a:ea typeface="Cambria" panose="02040503050406030204" pitchFamily="18" charset="0"/>
              </a:rPr>
              <a:t>Bài</a:t>
            </a:r>
            <a:r>
              <a:rPr lang="vi-VN" sz="3200" b="1" i="0" u="sng" dirty="0">
                <a:solidFill>
                  <a:srgbClr val="FF0000"/>
                </a:solidFill>
                <a:effectLst/>
                <a:latin typeface="Cambria" panose="02040503050406030204" pitchFamily="18" charset="0"/>
                <a:ea typeface="Cambria" panose="02040503050406030204" pitchFamily="18" charset="0"/>
              </a:rPr>
              <a:t> giải:</a:t>
            </a:r>
          </a:p>
          <a:p>
            <a:pPr algn="ctr"/>
            <a:r>
              <a:rPr lang="vi-VN" sz="3200" i="0" dirty="0">
                <a:solidFill>
                  <a:srgbClr val="FF0000"/>
                </a:solidFill>
                <a:effectLst/>
                <a:latin typeface="Cambria" panose="02040503050406030204" pitchFamily="18" charset="0"/>
                <a:ea typeface="Cambria" panose="02040503050406030204" pitchFamily="18" charset="0"/>
              </a:rPr>
              <a:t>Đổi: 4 phút = 240 giây; 3 phút 50 giây = 230 giây</a:t>
            </a:r>
          </a:p>
          <a:p>
            <a:pPr algn="ctr"/>
            <a:r>
              <a:rPr lang="vi-VN" sz="3200" i="0" dirty="0">
                <a:solidFill>
                  <a:srgbClr val="FF0000"/>
                </a:solidFill>
                <a:effectLst/>
                <a:latin typeface="Cambria" panose="02040503050406030204" pitchFamily="18" charset="0"/>
                <a:ea typeface="Cambria" panose="02040503050406030204" pitchFamily="18" charset="0"/>
              </a:rPr>
              <a:t>Ta có 230 &lt; 240 &lt; 250</a:t>
            </a:r>
          </a:p>
          <a:p>
            <a:pPr algn="ctr"/>
            <a:r>
              <a:rPr lang="vi-VN" sz="3200" i="0" dirty="0">
                <a:solidFill>
                  <a:srgbClr val="FF0000"/>
                </a:solidFill>
                <a:effectLst/>
                <a:latin typeface="Cambria" panose="02040503050406030204" pitchFamily="18" charset="0"/>
                <a:ea typeface="Cambria" panose="02040503050406030204" pitchFamily="18" charset="0"/>
              </a:rPr>
              <a:t>Vậy chai C cần ít thời gian nhất để lọc được 500 ml nước.</a:t>
            </a:r>
          </a:p>
        </p:txBody>
      </p:sp>
    </p:spTree>
    <p:extLst>
      <p:ext uri="{BB962C8B-B14F-4D97-AF65-F5344CB8AC3E}">
        <p14:creationId xmlns:p14="http://schemas.microsoft.com/office/powerpoint/2010/main" val="36963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483</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#9Slide05 Bodega Script</vt:lpstr>
      <vt:lpstr>#9Slide07 HoneyCream</vt:lpstr>
      <vt:lpstr>Arial</vt:lpstr>
      <vt:lpstr>Calibri</vt:lpstr>
      <vt:lpstr>Calibri Light</vt:lpstr>
      <vt:lpstr>Cambria</vt:lpstr>
      <vt:lpstr>等线</vt:lpstr>
      <vt:lpstr>Fredoka One</vt:lpstr>
      <vt:lpstr>M PLUS Rounded 1c</vt:lpstr>
      <vt:lpstr>SVN-Dancing Script</vt:lpstr>
      <vt:lpstr>SVN-Newton</vt:lpstr>
      <vt:lpstr>Times New Roman</vt:lpstr>
      <vt:lpstr>UTM Avo</vt:lpstr>
      <vt:lpstr>Chủ đề Office</vt:lpstr>
      <vt:lpstr>2_Awesome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17</cp:revision>
  <dcterms:created xsi:type="dcterms:W3CDTF">2023-08-21T09:02:25Z</dcterms:created>
  <dcterms:modified xsi:type="dcterms:W3CDTF">2024-11-17T14:27:32Z</dcterms:modified>
</cp:coreProperties>
</file>