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3" r:id="rId2"/>
    <p:sldId id="304" r:id="rId3"/>
    <p:sldId id="305" r:id="rId4"/>
    <p:sldId id="306" r:id="rId5"/>
    <p:sldId id="307" r:id="rId6"/>
    <p:sldId id="308" r:id="rId7"/>
    <p:sldId id="309" r:id="rId8"/>
    <p:sldId id="319" r:id="rId9"/>
    <p:sldId id="318" r:id="rId10"/>
    <p:sldId id="310" r:id="rId11"/>
    <p:sldId id="311" r:id="rId12"/>
    <p:sldId id="312" r:id="rId13"/>
    <p:sldId id="313" r:id="rId14"/>
    <p:sldId id="314" r:id="rId15"/>
    <p:sldId id="315" r:id="rId16"/>
    <p:sldId id="316" r:id="rId17"/>
    <p:sldId id="317" r:id="rId18"/>
    <p:sldId id="320" r:id="rId19"/>
    <p:sldId id="321" r:id="rId20"/>
    <p:sldId id="322" r:id="rId21"/>
    <p:sldId id="32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snapToGrid="0">
      <p:cViewPr varScale="1">
        <p:scale>
          <a:sx n="42" d="100"/>
          <a:sy n="42" d="100"/>
        </p:scale>
        <p:origin x="72" y="7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35B22DE-DBB2-4CAF-97BA-AC182AA83E5E}" type="datetimeFigureOut">
              <a:rPr lang="en-US" smtClean="0"/>
              <a:t>11/20/2024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2691881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5B22DE-DBB2-4CAF-97BA-AC182AA83E5E}" type="datetimeFigureOut">
              <a:rPr lang="en-US" smtClean="0"/>
              <a:t>11/20/2024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1016413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5B22DE-DBB2-4CAF-97BA-AC182AA83E5E}" type="datetimeFigureOut">
              <a:rPr lang="en-US" smtClean="0"/>
              <a:t>11/20/2024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3797921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5B22DE-DBB2-4CAF-97BA-AC182AA83E5E}" type="datetimeFigureOut">
              <a:rPr lang="en-US" smtClean="0"/>
              <a:t>11/20/2024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571046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35B22DE-DBB2-4CAF-97BA-AC182AA83E5E}" type="datetimeFigureOut">
              <a:rPr lang="en-US" smtClean="0"/>
              <a:t>11/20/2024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4101812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35B22DE-DBB2-4CAF-97BA-AC182AA83E5E}" type="datetimeFigureOut">
              <a:rPr lang="en-US" smtClean="0"/>
              <a:t>11/20/2024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4155054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35B22DE-DBB2-4CAF-97BA-AC182AA83E5E}" type="datetimeFigureOut">
              <a:rPr lang="en-US" smtClean="0"/>
              <a:t>11/20/2024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3705995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35B22DE-DBB2-4CAF-97BA-AC182AA83E5E}" type="datetimeFigureOut">
              <a:rPr lang="en-US" smtClean="0"/>
              <a:t>11/20/2024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3678882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5B22DE-DBB2-4CAF-97BA-AC182AA83E5E}" type="datetimeFigureOut">
              <a:rPr lang="en-US" smtClean="0"/>
              <a:t>11/20/2024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2680424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35B22DE-DBB2-4CAF-97BA-AC182AA83E5E}" type="datetimeFigureOut">
              <a:rPr lang="en-US" smtClean="0"/>
              <a:t>11/20/2024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701592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35B22DE-DBB2-4CAF-97BA-AC182AA83E5E}" type="datetimeFigureOut">
              <a:rPr lang="en-US" smtClean="0"/>
              <a:t>11/20/2024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1866003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5B22DE-DBB2-4CAF-97BA-AC182AA83E5E}" type="datetimeFigureOut">
              <a:rPr lang="en-US" smtClean="0"/>
              <a:t>11/20/2024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921D09-997A-4934-9FC0-5A1F5002CE0D}" type="slidenum">
              <a:rPr lang="en-US" smtClean="0"/>
              <a:t>‹#›</a:t>
            </a:fld>
            <a:endParaRPr lang="en-US"/>
          </a:p>
        </p:txBody>
      </p:sp>
    </p:spTree>
    <p:extLst>
      <p:ext uri="{BB962C8B-B14F-4D97-AF65-F5344CB8AC3E}">
        <p14:creationId xmlns:p14="http://schemas.microsoft.com/office/powerpoint/2010/main" val="260834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0.png"/><Relationship Id="rId1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image" Target="../media/image1.jpeg"/><Relationship Id="rId16"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5.emf"/><Relationship Id="rId11" Type="http://schemas.openxmlformats.org/officeDocument/2006/relationships/image" Target="../media/image8.emf"/><Relationship Id="rId5" Type="http://schemas.openxmlformats.org/officeDocument/2006/relationships/image" Target="../media/image4.png"/><Relationship Id="rId15" Type="http://schemas.openxmlformats.org/officeDocument/2006/relationships/image" Target="../media/image12.png"/><Relationship Id="rId10" Type="http://schemas.openxmlformats.org/officeDocument/2006/relationships/image" Target="../media/image23.sv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4.png"/><Relationship Id="rId3" Type="http://schemas.openxmlformats.org/officeDocument/2006/relationships/image" Target="../media/image2.png"/><Relationship Id="rId7" Type="http://schemas.openxmlformats.org/officeDocument/2006/relationships/image" Target="../media/image10.png"/><Relationship Id="rId12"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43.emf"/><Relationship Id="rId5" Type="http://schemas.openxmlformats.org/officeDocument/2006/relationships/image" Target="../media/image4.png"/><Relationship Id="rId10" Type="http://schemas.openxmlformats.org/officeDocument/2006/relationships/image" Target="../media/image42.png"/><Relationship Id="rId4" Type="http://schemas.openxmlformats.org/officeDocument/2006/relationships/image" Target="../media/image3.png"/><Relationship Id="rId9"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image" Target="../media/image17.gif"/><Relationship Id="rId7" Type="http://schemas.openxmlformats.org/officeDocument/2006/relationships/image" Target="../media/image21.gif"/><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0.gif"/><Relationship Id="rId11" Type="http://schemas.openxmlformats.org/officeDocument/2006/relationships/image" Target="../media/image25.png"/><Relationship Id="rId5" Type="http://schemas.openxmlformats.org/officeDocument/2006/relationships/image" Target="../media/image19.gif"/><Relationship Id="rId10" Type="http://schemas.openxmlformats.org/officeDocument/2006/relationships/image" Target="../media/image24.gif"/><Relationship Id="rId4" Type="http://schemas.openxmlformats.org/officeDocument/2006/relationships/image" Target="../media/image18.gif"/><Relationship Id="rId9" Type="http://schemas.openxmlformats.org/officeDocument/2006/relationships/image" Target="../media/image23.gif"/></Relationships>
</file>

<file path=ppt/slides/_rels/slide4.xml.rels><?xml version="1.0" encoding="UTF-8" standalone="yes"?>
<Relationships xmlns="http://schemas.openxmlformats.org/package/2006/relationships"><Relationship Id="rId8" Type="http://schemas.openxmlformats.org/officeDocument/2006/relationships/image" Target="../media/image23.gif"/><Relationship Id="rId13" Type="http://schemas.openxmlformats.org/officeDocument/2006/relationships/image" Target="../media/image28.gif"/><Relationship Id="rId3" Type="http://schemas.openxmlformats.org/officeDocument/2006/relationships/slide" Target="slide6.xml"/><Relationship Id="rId7" Type="http://schemas.openxmlformats.org/officeDocument/2006/relationships/slide" Target="slide8.xml"/><Relationship Id="rId12" Type="http://schemas.microsoft.com/office/2007/relationships/hdphoto" Target="../media/hdphoto2.wdp"/><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2.gif"/><Relationship Id="rId11" Type="http://schemas.openxmlformats.org/officeDocument/2006/relationships/image" Target="../media/image27.png"/><Relationship Id="rId5" Type="http://schemas.openxmlformats.org/officeDocument/2006/relationships/slide" Target="slide7.xml"/><Relationship Id="rId15" Type="http://schemas.openxmlformats.org/officeDocument/2006/relationships/slide" Target="slide9.xml"/><Relationship Id="rId10" Type="http://schemas.microsoft.com/office/2007/relationships/hdphoto" Target="../media/hdphoto1.wdp"/><Relationship Id="rId4" Type="http://schemas.openxmlformats.org/officeDocument/2006/relationships/image" Target="../media/image19.gif"/><Relationship Id="rId9" Type="http://schemas.openxmlformats.org/officeDocument/2006/relationships/image" Target="../media/image26.png"/><Relationship Id="rId14" Type="http://schemas.openxmlformats.org/officeDocument/2006/relationships/image" Target="../media/image29.gif"/></Relationships>
</file>

<file path=ppt/slides/_rels/slide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19.gif"/></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22.gif"/></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22.gif"/></Relationships>
</file>

<file path=ppt/slides/_rels/slide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23.gif"/></Relationships>
</file>

<file path=ppt/slides/_rels/slide9.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10.png"/><Relationship Id="rId7" Type="http://schemas.openxmlformats.org/officeDocument/2006/relationships/image" Target="../media/image34.emf"/><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36.jpeg"/><Relationship Id="rId5" Type="http://schemas.openxmlformats.org/officeDocument/2006/relationships/image" Target="../media/image33.png"/><Relationship Id="rId10" Type="http://schemas.openxmlformats.org/officeDocument/2006/relationships/image" Target="../media/image31.jpeg"/><Relationship Id="rId4" Type="http://schemas.openxmlformats.org/officeDocument/2006/relationships/image" Target="../media/image12.png"/><Relationship Id="rId9"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EEC85CA-F0B5-FF0D-E9CA-7C4C217ED32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7"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178527" y="-236046"/>
            <a:ext cx="12697036" cy="6860627"/>
          </a:xfrm>
          <a:prstGeom prst="rect">
            <a:avLst/>
          </a:prstGeom>
        </p:spPr>
      </p:pic>
      <p:pic>
        <p:nvPicPr>
          <p:cNvPr id="8"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9" name="图片 4">
            <a:extLst>
              <a:ext uri="{FF2B5EF4-FFF2-40B4-BE49-F238E27FC236}">
                <a16:creationId xmlns:a16="http://schemas.microsoft.com/office/drawing/2014/main" id="{229E0A2F-5F94-4384-9A1C-EFE4A1A1D0DF}"/>
              </a:ext>
            </a:extLst>
          </p:cNvPr>
          <p:cNvPicPr>
            <a:picLocks noChangeAspect="1"/>
          </p:cNvPicPr>
          <p:nvPr/>
        </p:nvPicPr>
        <p:blipFill>
          <a:blip r:embed="rId6"/>
          <a:stretch>
            <a:fillRect/>
          </a:stretch>
        </p:blipFill>
        <p:spPr>
          <a:xfrm rot="21056238">
            <a:off x="10974289" y="541117"/>
            <a:ext cx="2436480" cy="1000640"/>
          </a:xfrm>
          <a:prstGeom prst="rect">
            <a:avLst/>
          </a:prstGeom>
        </p:spPr>
      </p:pic>
      <p:pic>
        <p:nvPicPr>
          <p:cNvPr id="10" name="图形 6">
            <a:extLst>
              <a:ext uri="{FF2B5EF4-FFF2-40B4-BE49-F238E27FC236}">
                <a16:creationId xmlns:a16="http://schemas.microsoft.com/office/drawing/2014/main" id="{E1B0062C-E73C-4430-B5EF-966502526CEC}"/>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247387" y="198327"/>
            <a:ext cx="1511300" cy="660400"/>
          </a:xfrm>
          <a:prstGeom prst="rect">
            <a:avLst/>
          </a:prstGeom>
        </p:spPr>
      </p:pic>
      <p:pic>
        <p:nvPicPr>
          <p:cNvPr id="11" name="图形 7">
            <a:extLst>
              <a:ext uri="{FF2B5EF4-FFF2-40B4-BE49-F238E27FC236}">
                <a16:creationId xmlns:a16="http://schemas.microsoft.com/office/drawing/2014/main" id="{C55AD77B-02BB-4E24-ABAE-9CAB1BF667F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476117">
            <a:off x="-74394" y="562778"/>
            <a:ext cx="3263900" cy="1358900"/>
          </a:xfrm>
          <a:prstGeom prst="rect">
            <a:avLst/>
          </a:prstGeom>
        </p:spPr>
      </p:pic>
      <p:pic>
        <p:nvPicPr>
          <p:cNvPr id="12" name="图片 8">
            <a:extLst>
              <a:ext uri="{FF2B5EF4-FFF2-40B4-BE49-F238E27FC236}">
                <a16:creationId xmlns:a16="http://schemas.microsoft.com/office/drawing/2014/main" id="{0E0441A6-0F67-4E92-91BC-D3047A76A194}"/>
              </a:ext>
            </a:extLst>
          </p:cNvPr>
          <p:cNvPicPr>
            <a:picLocks noChangeAspect="1"/>
          </p:cNvPicPr>
          <p:nvPr/>
        </p:nvPicPr>
        <p:blipFill>
          <a:blip r:embed="rId11"/>
          <a:stretch>
            <a:fillRect/>
          </a:stretch>
        </p:blipFill>
        <p:spPr>
          <a:xfrm rot="759396">
            <a:off x="572924" y="2332040"/>
            <a:ext cx="1439053" cy="706097"/>
          </a:xfrm>
          <a:prstGeom prst="rect">
            <a:avLst/>
          </a:prstGeom>
        </p:spPr>
      </p:pic>
      <p:pic>
        <p:nvPicPr>
          <p:cNvPr id="13" name="图片 18">
            <a:extLst>
              <a:ext uri="{FF2B5EF4-FFF2-40B4-BE49-F238E27FC236}">
                <a16:creationId xmlns:a16="http://schemas.microsoft.com/office/drawing/2014/main" id="{47093C2F-0B57-41DD-9FA1-78E02AD236A3}"/>
              </a:ext>
            </a:extLst>
          </p:cNvPr>
          <p:cNvPicPr>
            <a:picLocks noChangeAspect="1"/>
          </p:cNvPicPr>
          <p:nvPr/>
        </p:nvPicPr>
        <p:blipFill>
          <a:blip r:embed="rId12"/>
          <a:stretch>
            <a:fillRect/>
          </a:stretch>
        </p:blipFill>
        <p:spPr>
          <a:xfrm>
            <a:off x="-1894517" y="3618282"/>
            <a:ext cx="15981033" cy="5088569"/>
          </a:xfrm>
          <a:prstGeom prst="rect">
            <a:avLst/>
          </a:prstGeom>
        </p:spPr>
      </p:pic>
      <p:pic>
        <p:nvPicPr>
          <p:cNvPr id="14" name="图片 19">
            <a:extLst>
              <a:ext uri="{FF2B5EF4-FFF2-40B4-BE49-F238E27FC236}">
                <a16:creationId xmlns:a16="http://schemas.microsoft.com/office/drawing/2014/main" id="{D3E3F825-F71C-4BBD-B1A0-764DC738B2EC}"/>
              </a:ext>
            </a:extLst>
          </p:cNvPr>
          <p:cNvPicPr>
            <a:picLocks noChangeAspect="1"/>
          </p:cNvPicPr>
          <p:nvPr/>
        </p:nvPicPr>
        <p:blipFill>
          <a:blip r:embed="rId13"/>
          <a:stretch>
            <a:fillRect/>
          </a:stretch>
        </p:blipFill>
        <p:spPr>
          <a:xfrm>
            <a:off x="0" y="3146242"/>
            <a:ext cx="12347503" cy="5722608"/>
          </a:xfrm>
          <a:prstGeom prst="rect">
            <a:avLst/>
          </a:prstGeom>
        </p:spPr>
      </p:pic>
      <p:grpSp>
        <p:nvGrpSpPr>
          <p:cNvPr id="15" name="组合 20">
            <a:extLst>
              <a:ext uri="{FF2B5EF4-FFF2-40B4-BE49-F238E27FC236}">
                <a16:creationId xmlns:a16="http://schemas.microsoft.com/office/drawing/2014/main" id="{40D34A5B-EEEA-4446-A31B-90882EC5F64D}"/>
              </a:ext>
            </a:extLst>
          </p:cNvPr>
          <p:cNvGrpSpPr/>
          <p:nvPr/>
        </p:nvGrpSpPr>
        <p:grpSpPr>
          <a:xfrm>
            <a:off x="-154973" y="5911193"/>
            <a:ext cx="12501948" cy="2048433"/>
            <a:chOff x="-116230" y="4433394"/>
            <a:chExt cx="9376461" cy="1536325"/>
          </a:xfrm>
        </p:grpSpPr>
        <p:pic>
          <p:nvPicPr>
            <p:cNvPr id="16" name="图片 21">
              <a:extLst>
                <a:ext uri="{FF2B5EF4-FFF2-40B4-BE49-F238E27FC236}">
                  <a16:creationId xmlns:a16="http://schemas.microsoft.com/office/drawing/2014/main" id="{B63E4E55-3C86-4174-A16E-4913C1AC5B14}"/>
                </a:ext>
              </a:extLst>
            </p:cNvPr>
            <p:cNvPicPr>
              <a:picLocks noChangeAspect="1"/>
            </p:cNvPicPr>
            <p:nvPr/>
          </p:nvPicPr>
          <p:blipFill>
            <a:blip r:embed="rId14"/>
            <a:stretch>
              <a:fillRect/>
            </a:stretch>
          </p:blipFill>
          <p:spPr>
            <a:xfrm>
              <a:off x="1024206" y="4639575"/>
              <a:ext cx="4889416" cy="774259"/>
            </a:xfrm>
            <a:prstGeom prst="rect">
              <a:avLst/>
            </a:prstGeom>
          </p:spPr>
        </p:pic>
        <p:pic>
          <p:nvPicPr>
            <p:cNvPr id="17" name="图片 22">
              <a:extLst>
                <a:ext uri="{FF2B5EF4-FFF2-40B4-BE49-F238E27FC236}">
                  <a16:creationId xmlns:a16="http://schemas.microsoft.com/office/drawing/2014/main" id="{83FB3F79-19C0-473B-9AA2-8E4C0C425877}"/>
                </a:ext>
              </a:extLst>
            </p:cNvPr>
            <p:cNvPicPr>
              <a:picLocks noChangeAspect="1"/>
            </p:cNvPicPr>
            <p:nvPr/>
          </p:nvPicPr>
          <p:blipFill>
            <a:blip r:embed="rId15"/>
            <a:stretch>
              <a:fillRect/>
            </a:stretch>
          </p:blipFill>
          <p:spPr>
            <a:xfrm>
              <a:off x="-116230" y="4433394"/>
              <a:ext cx="9376461" cy="1536325"/>
            </a:xfrm>
            <a:prstGeom prst="rect">
              <a:avLst/>
            </a:prstGeom>
          </p:spPr>
        </p:pic>
      </p:grpSp>
      <p:pic>
        <p:nvPicPr>
          <p:cNvPr id="18" name="Picture 17">
            <a:extLst>
              <a:ext uri="{FF2B5EF4-FFF2-40B4-BE49-F238E27FC236}">
                <a16:creationId xmlns:a16="http://schemas.microsoft.com/office/drawing/2014/main" id="{79CBD613-7B94-0F02-104E-56BDA7D77F0B}"/>
              </a:ext>
            </a:extLst>
          </p:cNvPr>
          <p:cNvPicPr>
            <a:picLocks noChangeAspect="1"/>
          </p:cNvPicPr>
          <p:nvPr/>
        </p:nvPicPr>
        <p:blipFill>
          <a:blip r:embed="rId16"/>
          <a:stretch>
            <a:fillRect/>
          </a:stretch>
        </p:blipFill>
        <p:spPr>
          <a:xfrm>
            <a:off x="4812751" y="203200"/>
            <a:ext cx="3048549" cy="883855"/>
          </a:xfrm>
          <a:prstGeom prst="rect">
            <a:avLst/>
          </a:prstGeom>
        </p:spPr>
      </p:pic>
      <p:pic>
        <p:nvPicPr>
          <p:cNvPr id="19" name="Picture 18">
            <a:extLst>
              <a:ext uri="{FF2B5EF4-FFF2-40B4-BE49-F238E27FC236}">
                <a16:creationId xmlns:a16="http://schemas.microsoft.com/office/drawing/2014/main" id="{ECB3F623-C0FA-EE6B-9831-D198828B9E2E}"/>
              </a:ext>
            </a:extLst>
          </p:cNvPr>
          <p:cNvPicPr>
            <a:picLocks noChangeAspect="1"/>
          </p:cNvPicPr>
          <p:nvPr/>
        </p:nvPicPr>
        <p:blipFill>
          <a:blip r:embed="rId17"/>
          <a:stretch>
            <a:fillRect/>
          </a:stretch>
        </p:blipFill>
        <p:spPr>
          <a:xfrm>
            <a:off x="-833569" y="784305"/>
            <a:ext cx="4499238" cy="1072989"/>
          </a:xfrm>
          <a:prstGeom prst="rect">
            <a:avLst/>
          </a:prstGeom>
        </p:spPr>
      </p:pic>
      <p:sp>
        <p:nvSpPr>
          <p:cNvPr id="20" name="TextBox 19">
            <a:extLst>
              <a:ext uri="{FF2B5EF4-FFF2-40B4-BE49-F238E27FC236}">
                <a16:creationId xmlns:a16="http://schemas.microsoft.com/office/drawing/2014/main" id="{0EF8B6DE-01F7-CA7D-0545-62A1501B19A9}"/>
              </a:ext>
            </a:extLst>
          </p:cNvPr>
          <p:cNvSpPr txBox="1"/>
          <p:nvPr/>
        </p:nvSpPr>
        <p:spPr>
          <a:xfrm>
            <a:off x="3657600" y="1460500"/>
            <a:ext cx="5461000" cy="707886"/>
          </a:xfrm>
          <a:prstGeom prst="rect">
            <a:avLst/>
          </a:prstGeom>
          <a:noFill/>
        </p:spPr>
        <p:txBody>
          <a:bodyPr wrap="square" rtlCol="0">
            <a:spAutoFit/>
          </a:bodyPr>
          <a:lstStyle/>
          <a:p>
            <a:pPr algn="ct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Bài</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19 –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Tiết</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1</a:t>
            </a:r>
          </a:p>
        </p:txBody>
      </p:sp>
      <p:pic>
        <p:nvPicPr>
          <p:cNvPr id="21" name="Picture 20">
            <a:extLst>
              <a:ext uri="{FF2B5EF4-FFF2-40B4-BE49-F238E27FC236}">
                <a16:creationId xmlns:a16="http://schemas.microsoft.com/office/drawing/2014/main" id="{36E1C357-FAF0-C36F-D237-2384F77345B8}"/>
              </a:ext>
            </a:extLst>
          </p:cNvPr>
          <p:cNvPicPr>
            <a:picLocks noChangeAspect="1"/>
          </p:cNvPicPr>
          <p:nvPr/>
        </p:nvPicPr>
        <p:blipFill>
          <a:blip r:embed="rId18"/>
          <a:stretch>
            <a:fillRect/>
          </a:stretch>
        </p:blipFill>
        <p:spPr>
          <a:xfrm>
            <a:off x="488681" y="2047623"/>
            <a:ext cx="12052837" cy="2889754"/>
          </a:xfrm>
          <a:prstGeom prst="rect">
            <a:avLst/>
          </a:prstGeom>
        </p:spPr>
      </p:pic>
    </p:spTree>
    <p:extLst>
      <p:ext uri="{BB962C8B-B14F-4D97-AF65-F5344CB8AC3E}">
        <p14:creationId xmlns:p14="http://schemas.microsoft.com/office/powerpoint/2010/main" val="2775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750" fill="hold"/>
                                        <p:tgtEl>
                                          <p:spTgt spid="8"/>
                                        </p:tgtEl>
                                        <p:attrNameLst>
                                          <p:attrName>ppt_x</p:attrName>
                                        </p:attrNameLst>
                                      </p:cBhvr>
                                      <p:tavLst>
                                        <p:tav tm="0">
                                          <p:val>
                                            <p:strVal val="#ppt_x"/>
                                          </p:val>
                                        </p:tav>
                                        <p:tav tm="100000">
                                          <p:val>
                                            <p:strVal val="#ppt_x"/>
                                          </p:val>
                                        </p:tav>
                                      </p:tavLst>
                                    </p:anim>
                                    <p:anim calcmode="lin" valueType="num">
                                      <p:cBhvr additive="base">
                                        <p:cTn id="24" dur="750" fill="hold"/>
                                        <p:tgtEl>
                                          <p:spTgt spid="8"/>
                                        </p:tgtEl>
                                        <p:attrNameLst>
                                          <p:attrName>ppt_y</p:attrName>
                                        </p:attrNameLst>
                                      </p:cBhvr>
                                      <p:tavLst>
                                        <p:tav tm="0">
                                          <p:val>
                                            <p:strVal val="1+#ppt_h/2"/>
                                          </p:val>
                                        </p:tav>
                                        <p:tav tm="100000">
                                          <p:val>
                                            <p:strVal val="#ppt_y"/>
                                          </p:val>
                                        </p:tav>
                                      </p:tavLst>
                                    </p:anim>
                                  </p:childTnLst>
                                </p:cTn>
                              </p:par>
                            </p:childTnLst>
                          </p:cTn>
                        </p:par>
                        <p:par>
                          <p:cTn id="25" fill="hold">
                            <p:stCondLst>
                              <p:cond delay="1750"/>
                            </p:stCondLst>
                            <p:childTnLst>
                              <p:par>
                                <p:cTn id="26" presetID="22" presetClass="entr" presetSubtype="4"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par>
                          <p:cTn id="29" fill="hold">
                            <p:stCondLst>
                              <p:cond delay="2250"/>
                            </p:stCondLst>
                            <p:childTnLst>
                              <p:par>
                                <p:cTn id="30" presetID="2" presetClass="entr" presetSubtype="8"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0-#ppt_w/2"/>
                                          </p:val>
                                        </p:tav>
                                        <p:tav tm="100000">
                                          <p:val>
                                            <p:strVal val="#ppt_x"/>
                                          </p:val>
                                        </p:tav>
                                      </p:tavLst>
                                    </p:anim>
                                    <p:anim calcmode="lin" valueType="num">
                                      <p:cBhvr additive="base">
                                        <p:cTn id="33" dur="500" fill="hold"/>
                                        <p:tgtEl>
                                          <p:spTgt spid="11"/>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0-#ppt_w/2"/>
                                          </p:val>
                                        </p:tav>
                                        <p:tav tm="100000">
                                          <p:val>
                                            <p:strVal val="#ppt_x"/>
                                          </p:val>
                                        </p:tav>
                                      </p:tavLst>
                                    </p:anim>
                                    <p:anim calcmode="lin" valueType="num">
                                      <p:cBhvr additive="base">
                                        <p:cTn id="37" dur="500" fill="hold"/>
                                        <p:tgtEl>
                                          <p:spTgt spid="12"/>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1+#ppt_w/2"/>
                                          </p:val>
                                        </p:tav>
                                        <p:tav tm="100000">
                                          <p:val>
                                            <p:strVal val="#ppt_x"/>
                                          </p:val>
                                        </p:tav>
                                      </p:tavLst>
                                    </p:anim>
                                    <p:anim calcmode="lin" valueType="num">
                                      <p:cBhvr additive="base">
                                        <p:cTn id="41" dur="500" fill="hold"/>
                                        <p:tgtEl>
                                          <p:spTgt spid="10"/>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25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1+#ppt_w/2"/>
                                          </p:val>
                                        </p:tav>
                                        <p:tav tm="100000">
                                          <p:val>
                                            <p:strVal val="#ppt_x"/>
                                          </p:val>
                                        </p:tav>
                                      </p:tavLst>
                                    </p:anim>
                                    <p:anim calcmode="lin" valueType="num">
                                      <p:cBhvr additive="base">
                                        <p:cTn id="45"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1000"/>
                                        <p:tgtEl>
                                          <p:spTgt spid="19"/>
                                        </p:tgtEl>
                                      </p:cBhvr>
                                    </p:animEffect>
                                    <p:anim calcmode="lin" valueType="num">
                                      <p:cBhvr>
                                        <p:cTn id="51" dur="1000" fill="hold"/>
                                        <p:tgtEl>
                                          <p:spTgt spid="19"/>
                                        </p:tgtEl>
                                        <p:attrNameLst>
                                          <p:attrName>ppt_x</p:attrName>
                                        </p:attrNameLst>
                                      </p:cBhvr>
                                      <p:tavLst>
                                        <p:tav tm="0">
                                          <p:val>
                                            <p:strVal val="#ppt_x"/>
                                          </p:val>
                                        </p:tav>
                                        <p:tav tm="100000">
                                          <p:val>
                                            <p:strVal val="#ppt_x"/>
                                          </p:val>
                                        </p:tav>
                                      </p:tavLst>
                                    </p:anim>
                                    <p:anim calcmode="lin" valueType="num">
                                      <p:cBhvr>
                                        <p:cTn id="5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barn(inVertical)">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additive="base">
                                        <p:cTn id="62" dur="500" fill="hold"/>
                                        <p:tgtEl>
                                          <p:spTgt spid="21"/>
                                        </p:tgtEl>
                                        <p:attrNameLst>
                                          <p:attrName>ppt_x</p:attrName>
                                        </p:attrNameLst>
                                      </p:cBhvr>
                                      <p:tavLst>
                                        <p:tav tm="0">
                                          <p:val>
                                            <p:strVal val="#ppt_x"/>
                                          </p:val>
                                        </p:tav>
                                        <p:tav tm="100000">
                                          <p:val>
                                            <p:strVal val="#ppt_x"/>
                                          </p:val>
                                        </p:tav>
                                      </p:tavLst>
                                    </p:anim>
                                    <p:anim calcmode="lin" valueType="num">
                                      <p:cBhvr additive="base">
                                        <p:cTn id="6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EEC85CA-F0B5-FF0D-E9CA-7C4C217ED32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3618" y="106204"/>
            <a:ext cx="12285617" cy="6858000"/>
          </a:xfrm>
          <a:prstGeom prst="rect">
            <a:avLst/>
          </a:prstGeom>
        </p:spPr>
      </p:pic>
      <p:sp>
        <p:nvSpPr>
          <p:cNvPr id="5" name="Hình chữ nhật: Góc Tròn 3">
            <a:extLst>
              <a:ext uri="{FF2B5EF4-FFF2-40B4-BE49-F238E27FC236}">
                <a16:creationId xmlns:a16="http://schemas.microsoft.com/office/drawing/2014/main" id="{95F8D86B-CB9F-563A-3378-7678F1ABC65E}"/>
              </a:ext>
            </a:extLst>
          </p:cNvPr>
          <p:cNvSpPr/>
          <p:nvPr/>
        </p:nvSpPr>
        <p:spPr>
          <a:xfrm>
            <a:off x="470263" y="365125"/>
            <a:ext cx="11064240" cy="62708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sp>
        <p:nvSpPr>
          <p:cNvPr id="6" name="矩形 11">
            <a:extLst>
              <a:ext uri="{FF2B5EF4-FFF2-40B4-BE49-F238E27FC236}">
                <a16:creationId xmlns:a16="http://schemas.microsoft.com/office/drawing/2014/main" id="{449E9CDC-0BA4-C876-BADD-DD69DB47F5A4}"/>
              </a:ext>
            </a:extLst>
          </p:cNvPr>
          <p:cNvSpPr/>
          <p:nvPr/>
        </p:nvSpPr>
        <p:spPr>
          <a:xfrm>
            <a:off x="-93618" y="0"/>
            <a:ext cx="12460877" cy="696420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7" name="Picture 2" descr="Khèn mông trắng loại to – Sản phẩm thủ công mỹ nghệ">
            <a:extLst>
              <a:ext uri="{FF2B5EF4-FFF2-40B4-BE49-F238E27FC236}">
                <a16:creationId xmlns:a16="http://schemas.microsoft.com/office/drawing/2014/main" id="{04B2D199-F7D0-69DF-A0F7-1FB2C3CE7F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564" y="924551"/>
            <a:ext cx="4394791" cy="33710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11">
            <a:extLst>
              <a:ext uri="{FF2B5EF4-FFF2-40B4-BE49-F238E27FC236}">
                <a16:creationId xmlns:a16="http://schemas.microsoft.com/office/drawing/2014/main" id="{A41989FA-EE99-6608-F26C-DD7568F19D5F}"/>
              </a:ext>
            </a:extLst>
          </p:cNvPr>
          <p:cNvSpPr/>
          <p:nvPr/>
        </p:nvSpPr>
        <p:spPr>
          <a:xfrm>
            <a:off x="4837814" y="658977"/>
            <a:ext cx="6985591" cy="5752455"/>
          </a:xfrm>
          <a:custGeom>
            <a:avLst/>
            <a:gdLst>
              <a:gd name="connsiteX0" fmla="*/ 0 w 6985591"/>
              <a:gd name="connsiteY0" fmla="*/ 937456 h 5624623"/>
              <a:gd name="connsiteX1" fmla="*/ 937456 w 6985591"/>
              <a:gd name="connsiteY1" fmla="*/ 0 h 5624623"/>
              <a:gd name="connsiteX2" fmla="*/ 6048135 w 6985591"/>
              <a:gd name="connsiteY2" fmla="*/ 0 h 5624623"/>
              <a:gd name="connsiteX3" fmla="*/ 6985591 w 6985591"/>
              <a:gd name="connsiteY3" fmla="*/ 937456 h 5624623"/>
              <a:gd name="connsiteX4" fmla="*/ 6985591 w 6985591"/>
              <a:gd name="connsiteY4" fmla="*/ 4687167 h 5624623"/>
              <a:gd name="connsiteX5" fmla="*/ 6048135 w 6985591"/>
              <a:gd name="connsiteY5" fmla="*/ 5624623 h 5624623"/>
              <a:gd name="connsiteX6" fmla="*/ 937456 w 6985591"/>
              <a:gd name="connsiteY6" fmla="*/ 5624623 h 5624623"/>
              <a:gd name="connsiteX7" fmla="*/ 0 w 6985591"/>
              <a:gd name="connsiteY7" fmla="*/ 4687167 h 5624623"/>
              <a:gd name="connsiteX8" fmla="*/ 0 w 6985591"/>
              <a:gd name="connsiteY8" fmla="*/ 937456 h 562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5591" h="5624623" fill="none" extrusionOk="0">
                <a:moveTo>
                  <a:pt x="0" y="937456"/>
                </a:moveTo>
                <a:cubicBezTo>
                  <a:pt x="-57477" y="395675"/>
                  <a:pt x="427173" y="8491"/>
                  <a:pt x="937456" y="0"/>
                </a:cubicBezTo>
                <a:cubicBezTo>
                  <a:pt x="2289846" y="-61902"/>
                  <a:pt x="3831823" y="-101778"/>
                  <a:pt x="6048135" y="0"/>
                </a:cubicBezTo>
                <a:cubicBezTo>
                  <a:pt x="6520675" y="-14173"/>
                  <a:pt x="7017870" y="376698"/>
                  <a:pt x="6985591" y="937456"/>
                </a:cubicBezTo>
                <a:cubicBezTo>
                  <a:pt x="7043245" y="2302697"/>
                  <a:pt x="7001866" y="2956198"/>
                  <a:pt x="6985591" y="4687167"/>
                </a:cubicBezTo>
                <a:cubicBezTo>
                  <a:pt x="6940478" y="5182824"/>
                  <a:pt x="6556041" y="5579155"/>
                  <a:pt x="6048135" y="5624623"/>
                </a:cubicBezTo>
                <a:cubicBezTo>
                  <a:pt x="4488141" y="5482231"/>
                  <a:pt x="2038369" y="5735724"/>
                  <a:pt x="937456" y="5624623"/>
                </a:cubicBezTo>
                <a:cubicBezTo>
                  <a:pt x="363246" y="5652876"/>
                  <a:pt x="-5171" y="5228489"/>
                  <a:pt x="0" y="4687167"/>
                </a:cubicBezTo>
                <a:cubicBezTo>
                  <a:pt x="-60195" y="2867559"/>
                  <a:pt x="-117669" y="2204411"/>
                  <a:pt x="0" y="937456"/>
                </a:cubicBezTo>
                <a:close/>
              </a:path>
              <a:path w="6985591" h="5624623" stroke="0" extrusionOk="0">
                <a:moveTo>
                  <a:pt x="0" y="937456"/>
                </a:moveTo>
                <a:cubicBezTo>
                  <a:pt x="-57475" y="343752"/>
                  <a:pt x="376197" y="-72787"/>
                  <a:pt x="937456" y="0"/>
                </a:cubicBezTo>
                <a:cubicBezTo>
                  <a:pt x="2417084" y="-164947"/>
                  <a:pt x="3692301" y="-52288"/>
                  <a:pt x="6048135" y="0"/>
                </a:cubicBezTo>
                <a:cubicBezTo>
                  <a:pt x="6561054" y="-75557"/>
                  <a:pt x="6978173" y="420901"/>
                  <a:pt x="6985591" y="937456"/>
                </a:cubicBezTo>
                <a:cubicBezTo>
                  <a:pt x="6842266" y="1816545"/>
                  <a:pt x="7079041" y="3928215"/>
                  <a:pt x="6985591" y="4687167"/>
                </a:cubicBezTo>
                <a:cubicBezTo>
                  <a:pt x="6995102" y="5217190"/>
                  <a:pt x="6539974" y="5577486"/>
                  <a:pt x="6048135" y="5624623"/>
                </a:cubicBezTo>
                <a:cubicBezTo>
                  <a:pt x="5255698" y="5783164"/>
                  <a:pt x="2581871" y="5482787"/>
                  <a:pt x="937456" y="5624623"/>
                </a:cubicBezTo>
                <a:cubicBezTo>
                  <a:pt x="414569" y="5714972"/>
                  <a:pt x="62291" y="5183251"/>
                  <a:pt x="0" y="4687167"/>
                </a:cubicBezTo>
                <a:cubicBezTo>
                  <a:pt x="108226" y="3129614"/>
                  <a:pt x="-136457" y="2453541"/>
                  <a:pt x="0" y="937456"/>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Calibri" panose="020F0502020204030204" pitchFamily="34" charset="0"/>
                <a:cs typeface="Calibri" panose="020F0502020204030204" pitchFamily="34" charset="0"/>
              </a:rPr>
              <a:t>Cây khèn người Mông</a:t>
            </a:r>
            <a:r>
              <a:rPr lang="en-US" sz="3200" b="1" dirty="0">
                <a:solidFill>
                  <a:schemeClr val="tx1"/>
                </a:solidFill>
                <a:latin typeface="Calibri" panose="020F0502020204030204" pitchFamily="34" charset="0"/>
                <a:cs typeface="Calibri" panose="020F0502020204030204" pitchFamily="34" charset="0"/>
              </a:rPr>
              <a:t>:</a:t>
            </a:r>
            <a:r>
              <a:rPr lang="vi-VN" sz="3200" b="1" dirty="0">
                <a:solidFill>
                  <a:schemeClr val="tx1"/>
                </a:solidFill>
                <a:latin typeface="Calibri" panose="020F0502020204030204" pitchFamily="34" charset="0"/>
                <a:cs typeface="Calibri" panose="020F0502020204030204" pitchFamily="34" charset="0"/>
              </a:rPr>
              <a:t> </a:t>
            </a:r>
            <a:r>
              <a:rPr lang="en-US" sz="3200" dirty="0">
                <a:solidFill>
                  <a:schemeClr val="tx1"/>
                </a:solidFill>
                <a:latin typeface="Calibri" panose="020F0502020204030204" pitchFamily="34" charset="0"/>
                <a:cs typeface="Calibri" panose="020F0502020204030204" pitchFamily="34" charset="0"/>
              </a:rPr>
              <a:t>T</a:t>
            </a:r>
            <a:r>
              <a:rPr lang="vi-VN" sz="3200" dirty="0">
                <a:solidFill>
                  <a:schemeClr val="tx1"/>
                </a:solidFill>
                <a:latin typeface="Calibri" panose="020F0502020204030204" pitchFamily="34" charset="0"/>
                <a:cs typeface="Calibri" panose="020F0502020204030204" pitchFamily="34" charset="0"/>
              </a:rPr>
              <a:t>ừ xa xưa, bà con người Mông đã biết tận dụng các loại tre, nứa, trúc để làm những vật dụng phục vụ cuộc sống sinh hoạt hằng ngày. </a:t>
            </a:r>
            <a:endParaRPr lang="en-US" sz="3200" dirty="0">
              <a:solidFill>
                <a:schemeClr val="tx1"/>
              </a:solidFill>
              <a:latin typeface="Calibri" panose="020F0502020204030204" pitchFamily="34" charset="0"/>
              <a:cs typeface="Calibri" panose="020F0502020204030204" pitchFamily="34" charset="0"/>
            </a:endParaRPr>
          </a:p>
          <a:p>
            <a:pPr algn="just"/>
            <a:r>
              <a:rPr lang="vi-VN" sz="3200" dirty="0">
                <a:solidFill>
                  <a:schemeClr val="tx1"/>
                </a:solidFill>
                <a:latin typeface="Calibri" panose="020F0502020204030204" pitchFamily="34" charset="0"/>
                <a:cs typeface="Calibri" panose="020F0502020204030204" pitchFamily="34" charset="0"/>
              </a:rPr>
              <a:t>Nhạc cụ truyền thống của người Mông ở Tây Bắc bao gồm </a:t>
            </a:r>
            <a:r>
              <a:rPr lang="vi-VN" sz="3200" b="1" i="1" dirty="0">
                <a:solidFill>
                  <a:schemeClr val="tx1"/>
                </a:solidFill>
                <a:latin typeface="Calibri" panose="020F0502020204030204" pitchFamily="34" charset="0"/>
                <a:cs typeface="Calibri" panose="020F0502020204030204" pitchFamily="34" charset="0"/>
              </a:rPr>
              <a:t>khèn, kèn, trống, chiêng, sáo, khèn môi, kèn lá</a:t>
            </a:r>
            <a:r>
              <a:rPr lang="vi-VN" sz="3200" dirty="0">
                <a:solidFill>
                  <a:schemeClr val="tx1"/>
                </a:solidFill>
                <a:latin typeface="Calibri" panose="020F0502020204030204" pitchFamily="34" charset="0"/>
                <a:cs typeface="Calibri" panose="020F0502020204030204" pitchFamily="34" charset="0"/>
              </a:rPr>
              <a:t>,... Các nhạc cụ được chế tác tại chỗ, từ bàn tay khéo léo, sáng tạo của chính những người sử dụng. </a:t>
            </a:r>
          </a:p>
        </p:txBody>
      </p:sp>
    </p:spTree>
    <p:extLst>
      <p:ext uri="{BB962C8B-B14F-4D97-AF65-F5344CB8AC3E}">
        <p14:creationId xmlns:p14="http://schemas.microsoft.com/office/powerpoint/2010/main" val="260937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EEC85CA-F0B5-FF0D-E9CA-7C4C217ED32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3">
            <a:extLst>
              <a:ext uri="{FF2B5EF4-FFF2-40B4-BE49-F238E27FC236}">
                <a16:creationId xmlns:a16="http://schemas.microsoft.com/office/drawing/2014/main" id="{95F8D86B-CB9F-563A-3378-7678F1ABC65E}"/>
              </a:ext>
            </a:extLst>
          </p:cNvPr>
          <p:cNvSpPr/>
          <p:nvPr/>
        </p:nvSpPr>
        <p:spPr>
          <a:xfrm>
            <a:off x="470263" y="365125"/>
            <a:ext cx="11064240" cy="62708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sp>
        <p:nvSpPr>
          <p:cNvPr id="6" name="矩形 11">
            <a:extLst>
              <a:ext uri="{FF2B5EF4-FFF2-40B4-BE49-F238E27FC236}">
                <a16:creationId xmlns:a16="http://schemas.microsoft.com/office/drawing/2014/main" id="{449E9CDC-0BA4-C876-BADD-DD69DB47F5A4}"/>
              </a:ext>
            </a:extLst>
          </p:cNvPr>
          <p:cNvSpPr/>
          <p:nvPr/>
        </p:nvSpPr>
        <p:spPr>
          <a:xfrm>
            <a:off x="0" y="0"/>
            <a:ext cx="12191999" cy="678357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 name="Rectangle: Rounded Corners 11">
            <a:extLst>
              <a:ext uri="{FF2B5EF4-FFF2-40B4-BE49-F238E27FC236}">
                <a16:creationId xmlns:a16="http://schemas.microsoft.com/office/drawing/2014/main" id="{A41989FA-EE99-6608-F26C-DD7568F19D5F}"/>
              </a:ext>
            </a:extLst>
          </p:cNvPr>
          <p:cNvSpPr/>
          <p:nvPr/>
        </p:nvSpPr>
        <p:spPr>
          <a:xfrm>
            <a:off x="499730" y="3817088"/>
            <a:ext cx="11532781" cy="2966483"/>
          </a:xfrm>
          <a:custGeom>
            <a:avLst/>
            <a:gdLst>
              <a:gd name="connsiteX0" fmla="*/ 0 w 11532781"/>
              <a:gd name="connsiteY0" fmla="*/ 494424 h 2966483"/>
              <a:gd name="connsiteX1" fmla="*/ 494424 w 11532781"/>
              <a:gd name="connsiteY1" fmla="*/ 0 h 2966483"/>
              <a:gd name="connsiteX2" fmla="*/ 11038357 w 11532781"/>
              <a:gd name="connsiteY2" fmla="*/ 0 h 2966483"/>
              <a:gd name="connsiteX3" fmla="*/ 11532781 w 11532781"/>
              <a:gd name="connsiteY3" fmla="*/ 494424 h 2966483"/>
              <a:gd name="connsiteX4" fmla="*/ 11532781 w 11532781"/>
              <a:gd name="connsiteY4" fmla="*/ 2472059 h 2966483"/>
              <a:gd name="connsiteX5" fmla="*/ 11038357 w 11532781"/>
              <a:gd name="connsiteY5" fmla="*/ 2966483 h 2966483"/>
              <a:gd name="connsiteX6" fmla="*/ 494424 w 11532781"/>
              <a:gd name="connsiteY6" fmla="*/ 2966483 h 2966483"/>
              <a:gd name="connsiteX7" fmla="*/ 0 w 11532781"/>
              <a:gd name="connsiteY7" fmla="*/ 2472059 h 2966483"/>
              <a:gd name="connsiteX8" fmla="*/ 0 w 11532781"/>
              <a:gd name="connsiteY8" fmla="*/ 494424 h 296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2781" h="2966483" fill="none" extrusionOk="0">
                <a:moveTo>
                  <a:pt x="0" y="494424"/>
                </a:moveTo>
                <a:cubicBezTo>
                  <a:pt x="-46970" y="201717"/>
                  <a:pt x="237598" y="18482"/>
                  <a:pt x="494424" y="0"/>
                </a:cubicBezTo>
                <a:cubicBezTo>
                  <a:pt x="2550690" y="-61902"/>
                  <a:pt x="5978860" y="-101778"/>
                  <a:pt x="11038357" y="0"/>
                </a:cubicBezTo>
                <a:cubicBezTo>
                  <a:pt x="11281855" y="-9270"/>
                  <a:pt x="11544716" y="205456"/>
                  <a:pt x="11532781" y="494424"/>
                </a:cubicBezTo>
                <a:cubicBezTo>
                  <a:pt x="11590435" y="743942"/>
                  <a:pt x="11549056" y="2001215"/>
                  <a:pt x="11532781" y="2472059"/>
                </a:cubicBezTo>
                <a:cubicBezTo>
                  <a:pt x="11486201" y="2722318"/>
                  <a:pt x="11307300" y="2947442"/>
                  <a:pt x="11038357" y="2966483"/>
                </a:cubicBezTo>
                <a:cubicBezTo>
                  <a:pt x="8735084" y="2824091"/>
                  <a:pt x="2240599" y="3077584"/>
                  <a:pt x="494424" y="2966483"/>
                </a:cubicBezTo>
                <a:cubicBezTo>
                  <a:pt x="204856" y="2974741"/>
                  <a:pt x="-11229" y="2796323"/>
                  <a:pt x="0" y="2472059"/>
                </a:cubicBezTo>
                <a:cubicBezTo>
                  <a:pt x="-60195" y="1615348"/>
                  <a:pt x="-117669" y="1297813"/>
                  <a:pt x="0" y="494424"/>
                </a:cubicBezTo>
                <a:close/>
              </a:path>
              <a:path w="11532781" h="2966483" stroke="0" extrusionOk="0">
                <a:moveTo>
                  <a:pt x="0" y="494424"/>
                </a:moveTo>
                <a:cubicBezTo>
                  <a:pt x="-3923" y="216176"/>
                  <a:pt x="194613" y="-44740"/>
                  <a:pt x="494424" y="0"/>
                </a:cubicBezTo>
                <a:cubicBezTo>
                  <a:pt x="4246468" y="-164947"/>
                  <a:pt x="6199332" y="-52288"/>
                  <a:pt x="11038357" y="0"/>
                </a:cubicBezTo>
                <a:cubicBezTo>
                  <a:pt x="11308076" y="-52374"/>
                  <a:pt x="11528754" y="222006"/>
                  <a:pt x="11532781" y="494424"/>
                </a:cubicBezTo>
                <a:cubicBezTo>
                  <a:pt x="11389456" y="1207449"/>
                  <a:pt x="11626231" y="1844785"/>
                  <a:pt x="11532781" y="2472059"/>
                </a:cubicBezTo>
                <a:cubicBezTo>
                  <a:pt x="11562620" y="2783648"/>
                  <a:pt x="11286423" y="2920995"/>
                  <a:pt x="11038357" y="2966483"/>
                </a:cubicBezTo>
                <a:cubicBezTo>
                  <a:pt x="6014427" y="3125024"/>
                  <a:pt x="3186949" y="2824647"/>
                  <a:pt x="494424" y="2966483"/>
                </a:cubicBezTo>
                <a:cubicBezTo>
                  <a:pt x="218902" y="3009672"/>
                  <a:pt x="26563" y="2735886"/>
                  <a:pt x="0" y="2472059"/>
                </a:cubicBezTo>
                <a:cubicBezTo>
                  <a:pt x="108226" y="2155541"/>
                  <a:pt x="-136457" y="1311960"/>
                  <a:pt x="0" y="49442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2600" b="1" dirty="0">
                <a:solidFill>
                  <a:prstClr val="black"/>
                </a:solidFill>
                <a:latin typeface="Calibri" panose="020F0502020204030204" pitchFamily="34" charset="0"/>
                <a:cs typeface="Calibri" panose="020F0502020204030204" pitchFamily="34" charset="0"/>
              </a:rPr>
              <a:t>Tiếng khèn với người Mông: </a:t>
            </a:r>
            <a:r>
              <a:rPr lang="vi-VN" sz="2600" dirty="0">
                <a:solidFill>
                  <a:prstClr val="black"/>
                </a:solidFill>
                <a:latin typeface="Calibri" panose="020F0502020204030204" pitchFamily="34" charset="0"/>
                <a:cs typeface="Calibri" panose="020F0502020204030204" pitchFamily="34" charset="0"/>
              </a:rPr>
              <a:t>Khèn có mặt trong hầu hết các hình thức sinh hoạt văn hoá của đồng bào Môn</a:t>
            </a:r>
            <a:r>
              <a:rPr lang="en-US" sz="2600" dirty="0">
                <a:solidFill>
                  <a:prstClr val="black"/>
                </a:solidFill>
                <a:latin typeface="Calibri" panose="020F0502020204030204" pitchFamily="34" charset="0"/>
                <a:cs typeface="Calibri" panose="020F0502020204030204" pitchFamily="34" charset="0"/>
              </a:rPr>
              <a:t>g</a:t>
            </a:r>
            <a:r>
              <a:rPr lang="vi-VN" sz="2600" dirty="0">
                <a:solidFill>
                  <a:prstClr val="black"/>
                </a:solidFill>
                <a:latin typeface="Calibri" panose="020F0502020204030204" pitchFamily="34" charset="0"/>
                <a:cs typeface="Calibri" panose="020F0502020204030204" pitchFamily="34" charset="0"/>
              </a:rPr>
              <a:t>.</a:t>
            </a:r>
            <a:r>
              <a:rPr lang="en-US" sz="2600" dirty="0">
                <a:solidFill>
                  <a:prstClr val="black"/>
                </a:solidFill>
                <a:latin typeface="Calibri" panose="020F0502020204030204" pitchFamily="34" charset="0"/>
                <a:cs typeface="Calibri" panose="020F0502020204030204" pitchFamily="34" charset="0"/>
              </a:rPr>
              <a:t> </a:t>
            </a:r>
          </a:p>
          <a:p>
            <a:pPr marL="457200" lvl="0" indent="-457200" algn="just">
              <a:buFont typeface="Arial" panose="020B0604020202020204" pitchFamily="34" charset="0"/>
              <a:buChar char="•"/>
            </a:pPr>
            <a:r>
              <a:rPr lang="vi-VN" sz="2600" dirty="0">
                <a:solidFill>
                  <a:prstClr val="black"/>
                </a:solidFill>
                <a:latin typeface="Calibri" panose="020F0502020204030204" pitchFamily="34" charset="0"/>
                <a:cs typeface="Calibri" panose="020F0502020204030204" pitchFamily="34" charset="0"/>
              </a:rPr>
              <a:t>Nhờ cây khèn độc đáo này, người Mông không chỉ thổ lộ tâm tình qua âm điệu du dương, trầm bổng mà còn là đạo cụ sinh động, giàu tạo hình trong những động tác điêu luyện.</a:t>
            </a:r>
            <a:endParaRPr lang="en-US" sz="2600" dirty="0">
              <a:solidFill>
                <a:prstClr val="black"/>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2600" dirty="0">
                <a:solidFill>
                  <a:prstClr val="black"/>
                </a:solidFill>
                <a:latin typeface="Calibri" panose="020F0502020204030204" pitchFamily="34" charset="0"/>
                <a:cs typeface="Calibri" panose="020F0502020204030204" pitchFamily="34" charset="0"/>
              </a:rPr>
              <a:t>Múa khèn còn thể hiện tinh thần thượng võ, ý chí kiên cường của người đàn ông miền sơn cước.</a:t>
            </a:r>
          </a:p>
        </p:txBody>
      </p:sp>
      <p:pic>
        <p:nvPicPr>
          <p:cNvPr id="8" name="Picture 4" descr="Linh thiêng tiếng khèn Mông | Báo Dân tộc và Phát triển">
            <a:extLst>
              <a:ext uri="{FF2B5EF4-FFF2-40B4-BE49-F238E27FC236}">
                <a16:creationId xmlns:a16="http://schemas.microsoft.com/office/drawing/2014/main" id="{E87CB610-2C9F-9468-D884-338C332C5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785" y="280353"/>
            <a:ext cx="5100338" cy="32456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Tiếng khèn - nét tươi sáng trong tâm hồn người Mông">
            <a:extLst>
              <a:ext uri="{FF2B5EF4-FFF2-40B4-BE49-F238E27FC236}">
                <a16:creationId xmlns:a16="http://schemas.microsoft.com/office/drawing/2014/main" id="{65BAC55C-ABA8-F734-95A7-044DF6113C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643" y="264706"/>
            <a:ext cx="4856344" cy="3244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46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EEC85CA-F0B5-FF0D-E9CA-7C4C217ED32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696687F2-FF50-2F39-21B0-2BB361384A44}"/>
              </a:ext>
            </a:extLst>
          </p:cNvPr>
          <p:cNvPicPr>
            <a:picLocks noChangeAspect="1"/>
          </p:cNvPicPr>
          <p:nvPr/>
        </p:nvPicPr>
        <p:blipFill>
          <a:blip r:embed="rId3"/>
          <a:stretch>
            <a:fillRect/>
          </a:stretch>
        </p:blipFill>
        <p:spPr>
          <a:xfrm>
            <a:off x="715563" y="2750175"/>
            <a:ext cx="10016596" cy="2591025"/>
          </a:xfrm>
          <a:prstGeom prst="rect">
            <a:avLst/>
          </a:prstGeom>
        </p:spPr>
      </p:pic>
    </p:spTree>
    <p:extLst>
      <p:ext uri="{BB962C8B-B14F-4D97-AF65-F5344CB8AC3E}">
        <p14:creationId xmlns:p14="http://schemas.microsoft.com/office/powerpoint/2010/main" val="200737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EEC85CA-F0B5-FF0D-E9CA-7C4C217ED32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3">
            <a:extLst>
              <a:ext uri="{FF2B5EF4-FFF2-40B4-BE49-F238E27FC236}">
                <a16:creationId xmlns:a16="http://schemas.microsoft.com/office/drawing/2014/main" id="{95F8D86B-CB9F-563A-3378-7678F1ABC65E}"/>
              </a:ext>
            </a:extLst>
          </p:cNvPr>
          <p:cNvSpPr/>
          <p:nvPr/>
        </p:nvSpPr>
        <p:spPr>
          <a:xfrm>
            <a:off x="470263" y="365125"/>
            <a:ext cx="11064240" cy="62708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sp>
        <p:nvSpPr>
          <p:cNvPr id="6" name="矩形 11">
            <a:extLst>
              <a:ext uri="{FF2B5EF4-FFF2-40B4-BE49-F238E27FC236}">
                <a16:creationId xmlns:a16="http://schemas.microsoft.com/office/drawing/2014/main" id="{449E9CDC-0BA4-C876-BADD-DD69DB47F5A4}"/>
              </a:ext>
            </a:extLst>
          </p:cNvPr>
          <p:cNvSpPr/>
          <p:nvPr/>
        </p:nvSpPr>
        <p:spPr>
          <a:xfrm>
            <a:off x="0" y="159488"/>
            <a:ext cx="12192000" cy="669851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7" name="Picture 6">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3753293" y="-116958"/>
            <a:ext cx="5502766" cy="1319327"/>
          </a:xfrm>
          <a:prstGeom prst="rect">
            <a:avLst/>
          </a:prstGeom>
        </p:spPr>
      </p:pic>
      <p:pic>
        <p:nvPicPr>
          <p:cNvPr id="8" name="Picture 7">
            <a:extLst>
              <a:ext uri="{FF2B5EF4-FFF2-40B4-BE49-F238E27FC236}">
                <a16:creationId xmlns:a16="http://schemas.microsoft.com/office/drawing/2014/main" id="{8C45F0A6-EA4E-8234-3B35-8DAE6EFD6C3C}"/>
              </a:ext>
            </a:extLst>
          </p:cNvPr>
          <p:cNvPicPr>
            <a:picLocks noChangeAspect="1"/>
          </p:cNvPicPr>
          <p:nvPr/>
        </p:nvPicPr>
        <p:blipFill>
          <a:blip r:embed="rId4"/>
          <a:stretch>
            <a:fillRect/>
          </a:stretch>
        </p:blipFill>
        <p:spPr>
          <a:xfrm>
            <a:off x="6400800" y="4695313"/>
            <a:ext cx="5791200" cy="2162687"/>
          </a:xfrm>
          <a:prstGeom prst="rect">
            <a:avLst/>
          </a:prstGeom>
        </p:spPr>
      </p:pic>
      <p:sp>
        <p:nvSpPr>
          <p:cNvPr id="9" name="TextBox 8">
            <a:extLst>
              <a:ext uri="{FF2B5EF4-FFF2-40B4-BE49-F238E27FC236}">
                <a16:creationId xmlns:a16="http://schemas.microsoft.com/office/drawing/2014/main" id="{31E63FB0-FDE7-C1AD-0F29-8F9E97CD8FED}"/>
              </a:ext>
            </a:extLst>
          </p:cNvPr>
          <p:cNvSpPr txBox="1"/>
          <p:nvPr/>
        </p:nvSpPr>
        <p:spPr>
          <a:xfrm>
            <a:off x="74428" y="797441"/>
            <a:ext cx="12117572"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(Theo Hà Phong)</a:t>
            </a:r>
          </a:p>
        </p:txBody>
      </p:sp>
      <p:sp>
        <p:nvSpPr>
          <p:cNvPr id="10" name="Rectangle: Rounded Corners 1">
            <a:extLst>
              <a:ext uri="{FF2B5EF4-FFF2-40B4-BE49-F238E27FC236}">
                <a16:creationId xmlns:a16="http://schemas.microsoft.com/office/drawing/2014/main" id="{81EE3520-BBC4-C49F-5F43-0621D6518C67}"/>
              </a:ext>
            </a:extLst>
          </p:cNvPr>
          <p:cNvSpPr/>
          <p:nvPr/>
        </p:nvSpPr>
        <p:spPr>
          <a:xfrm>
            <a:off x="510359" y="5347071"/>
            <a:ext cx="43593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CÙNG CHIA ĐOẠN</a:t>
            </a:r>
          </a:p>
        </p:txBody>
      </p:sp>
      <p:sp>
        <p:nvSpPr>
          <p:cNvPr id="11" name="Oval 10">
            <a:extLst>
              <a:ext uri="{FF2B5EF4-FFF2-40B4-BE49-F238E27FC236}">
                <a16:creationId xmlns:a16="http://schemas.microsoft.com/office/drawing/2014/main" id="{5147404F-C828-7669-6919-F1D43F4548F9}"/>
              </a:ext>
            </a:extLst>
          </p:cNvPr>
          <p:cNvSpPr/>
          <p:nvPr/>
        </p:nvSpPr>
        <p:spPr>
          <a:xfrm>
            <a:off x="106326" y="776176"/>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1</a:t>
            </a:r>
          </a:p>
        </p:txBody>
      </p:sp>
      <p:sp>
        <p:nvSpPr>
          <p:cNvPr id="12" name="Oval 11">
            <a:extLst>
              <a:ext uri="{FF2B5EF4-FFF2-40B4-BE49-F238E27FC236}">
                <a16:creationId xmlns:a16="http://schemas.microsoft.com/office/drawing/2014/main" id="{06ADEEA4-5517-5609-A833-301AD6A87719}"/>
              </a:ext>
            </a:extLst>
          </p:cNvPr>
          <p:cNvSpPr/>
          <p:nvPr/>
        </p:nvSpPr>
        <p:spPr>
          <a:xfrm>
            <a:off x="85061" y="1722474"/>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2</a:t>
            </a:r>
          </a:p>
        </p:txBody>
      </p:sp>
      <p:sp>
        <p:nvSpPr>
          <p:cNvPr id="13" name="Oval 12">
            <a:extLst>
              <a:ext uri="{FF2B5EF4-FFF2-40B4-BE49-F238E27FC236}">
                <a16:creationId xmlns:a16="http://schemas.microsoft.com/office/drawing/2014/main" id="{ACEBA544-6BEE-603A-D717-C214EE64106B}"/>
              </a:ext>
            </a:extLst>
          </p:cNvPr>
          <p:cNvSpPr/>
          <p:nvPr/>
        </p:nvSpPr>
        <p:spPr>
          <a:xfrm>
            <a:off x="85060" y="2955851"/>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p>
        </p:txBody>
      </p:sp>
      <p:sp>
        <p:nvSpPr>
          <p:cNvPr id="14" name="Oval 13">
            <a:extLst>
              <a:ext uri="{FF2B5EF4-FFF2-40B4-BE49-F238E27FC236}">
                <a16:creationId xmlns:a16="http://schemas.microsoft.com/office/drawing/2014/main" id="{5B5ACC32-83DE-CCD0-6915-D3D324DE3939}"/>
              </a:ext>
            </a:extLst>
          </p:cNvPr>
          <p:cNvSpPr/>
          <p:nvPr/>
        </p:nvSpPr>
        <p:spPr>
          <a:xfrm>
            <a:off x="74428" y="3880884"/>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4</a:t>
            </a:r>
          </a:p>
        </p:txBody>
      </p:sp>
    </p:spTree>
    <p:extLst>
      <p:ext uri="{BB962C8B-B14F-4D97-AF65-F5344CB8AC3E}">
        <p14:creationId xmlns:p14="http://schemas.microsoft.com/office/powerpoint/2010/main" val="424029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EEC85CA-F0B5-FF0D-E9CA-7C4C217ED32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algn="ctr" defTabSz="609585"/>
            <a:r>
              <a:rPr lang="zh-CN" altLang="en-US" sz="9600" dirty="0">
                <a:solidFill>
                  <a:prstClr val="black"/>
                </a:solidFill>
                <a:latin typeface="汉仪粗宋简" panose="02010609000101010101" pitchFamily="49" charset="-122"/>
                <a:ea typeface="汉仪粗宋简" panose="02010609000101010101" pitchFamily="49" charset="-122"/>
              </a:rPr>
              <a:t>山中访友</a:t>
            </a:r>
          </a:p>
        </p:txBody>
      </p:sp>
      <p:sp>
        <p:nvSpPr>
          <p:cNvPr id="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algn="ctr" defTabSz="609585"/>
            <a:r>
              <a:rPr lang="zh-CN" altLang="en-US" sz="3200" dirty="0">
                <a:solidFill>
                  <a:prstClr val="black"/>
                </a:solidFill>
                <a:latin typeface="等线" panose="02010600030101010101" pitchFamily="2" charset="-122"/>
                <a:ea typeface="等线" panose="02010600030101010101" pitchFamily="2" charset="-122"/>
              </a:rPr>
              <a:t>人教版六年级语文 课件</a:t>
            </a:r>
            <a:r>
              <a:rPr lang="en-US" altLang="zh-CN" sz="3200" dirty="0">
                <a:solidFill>
                  <a:prstClr val="black"/>
                </a:solidFill>
                <a:latin typeface="等线" panose="02010600030101010101" pitchFamily="2" charset="-122"/>
                <a:ea typeface="等线" panose="02010600030101010101" pitchFamily="2" charset="-122"/>
              </a:rPr>
              <a:t>PPT</a:t>
            </a:r>
            <a:r>
              <a:rPr lang="zh-CN" altLang="en-US" sz="3200" dirty="0">
                <a:solidFill>
                  <a:prstClr val="black"/>
                </a:solidFill>
                <a:latin typeface="等线" panose="02010600030101010101" pitchFamily="2" charset="-122"/>
                <a:ea typeface="等线" panose="02010600030101010101" pitchFamily="2" charset="-122"/>
              </a:rPr>
              <a:t>模板</a:t>
            </a:r>
          </a:p>
        </p:txBody>
      </p:sp>
      <p:pic>
        <p:nvPicPr>
          <p:cNvPr id="8"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9"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350061" y="-236046"/>
            <a:ext cx="12697036" cy="6860627"/>
          </a:xfrm>
          <a:prstGeom prst="rect">
            <a:avLst/>
          </a:prstGeom>
        </p:spPr>
      </p:pic>
      <p:pic>
        <p:nvPicPr>
          <p:cNvPr id="10"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11" name="图片 31">
            <a:extLst>
              <a:ext uri="{FF2B5EF4-FFF2-40B4-BE49-F238E27FC236}">
                <a16:creationId xmlns:a16="http://schemas.microsoft.com/office/drawing/2014/main" id="{356CD3B7-1F57-4CE6-9C65-6A51F19AF650}"/>
              </a:ext>
            </a:extLst>
          </p:cNvPr>
          <p:cNvPicPr>
            <a:picLocks noChangeAspect="1"/>
          </p:cNvPicPr>
          <p:nvPr/>
        </p:nvPicPr>
        <p:blipFill>
          <a:blip r:embed="rId6"/>
          <a:stretch>
            <a:fillRect/>
          </a:stretch>
        </p:blipFill>
        <p:spPr>
          <a:xfrm>
            <a:off x="-1894517" y="3618282"/>
            <a:ext cx="15981033" cy="5088569"/>
          </a:xfrm>
          <a:prstGeom prst="rect">
            <a:avLst/>
          </a:prstGeom>
        </p:spPr>
      </p:pic>
      <p:pic>
        <p:nvPicPr>
          <p:cNvPr id="12" name="图片 32">
            <a:extLst>
              <a:ext uri="{FF2B5EF4-FFF2-40B4-BE49-F238E27FC236}">
                <a16:creationId xmlns:a16="http://schemas.microsoft.com/office/drawing/2014/main" id="{8F1F19C4-9C6D-4E5C-A27F-68BCA5C42A79}"/>
              </a:ext>
            </a:extLst>
          </p:cNvPr>
          <p:cNvPicPr>
            <a:picLocks noChangeAspect="1"/>
          </p:cNvPicPr>
          <p:nvPr/>
        </p:nvPicPr>
        <p:blipFill>
          <a:blip r:embed="rId7"/>
          <a:stretch>
            <a:fillRect/>
          </a:stretch>
        </p:blipFill>
        <p:spPr>
          <a:xfrm>
            <a:off x="-77750" y="2818251"/>
            <a:ext cx="12347503" cy="5722608"/>
          </a:xfrm>
          <a:prstGeom prst="rect">
            <a:avLst/>
          </a:prstGeom>
        </p:spPr>
      </p:pic>
      <p:grpSp>
        <p:nvGrpSpPr>
          <p:cNvPr id="13"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14" name="图片 33">
              <a:extLst>
                <a:ext uri="{FF2B5EF4-FFF2-40B4-BE49-F238E27FC236}">
                  <a16:creationId xmlns:a16="http://schemas.microsoft.com/office/drawing/2014/main" id="{F789335F-97FE-4E86-95C4-9C612E3C7B22}"/>
                </a:ext>
              </a:extLst>
            </p:cNvPr>
            <p:cNvPicPr>
              <a:picLocks noChangeAspect="1"/>
            </p:cNvPicPr>
            <p:nvPr/>
          </p:nvPicPr>
          <p:blipFill>
            <a:blip r:embed="rId8"/>
            <a:stretch>
              <a:fillRect/>
            </a:stretch>
          </p:blipFill>
          <p:spPr>
            <a:xfrm>
              <a:off x="1024206" y="4639575"/>
              <a:ext cx="4889416" cy="774259"/>
            </a:xfrm>
            <a:prstGeom prst="rect">
              <a:avLst/>
            </a:prstGeom>
          </p:spPr>
        </p:pic>
        <p:pic>
          <p:nvPicPr>
            <p:cNvPr id="15" name="图片 34">
              <a:extLst>
                <a:ext uri="{FF2B5EF4-FFF2-40B4-BE49-F238E27FC236}">
                  <a16:creationId xmlns:a16="http://schemas.microsoft.com/office/drawing/2014/main" id="{56F8679D-2236-4CDE-9415-803A4F0B46BB}"/>
                </a:ext>
              </a:extLst>
            </p:cNvPr>
            <p:cNvPicPr>
              <a:picLocks noChangeAspect="1"/>
            </p:cNvPicPr>
            <p:nvPr/>
          </p:nvPicPr>
          <p:blipFill>
            <a:blip r:embed="rId9"/>
            <a:stretch>
              <a:fillRect/>
            </a:stretch>
          </p:blipFill>
          <p:spPr>
            <a:xfrm>
              <a:off x="-116230" y="4433394"/>
              <a:ext cx="9376461" cy="1536325"/>
            </a:xfrm>
            <a:prstGeom prst="rect">
              <a:avLst/>
            </a:prstGeom>
          </p:spPr>
        </p:pic>
      </p:grpSp>
      <p:pic>
        <p:nvPicPr>
          <p:cNvPr id="16" name="图片 37">
            <a:extLst>
              <a:ext uri="{FF2B5EF4-FFF2-40B4-BE49-F238E27FC236}">
                <a16:creationId xmlns:a16="http://schemas.microsoft.com/office/drawing/2014/main" id="{AD351F36-311B-4491-A8E9-14CFA535DA6F}"/>
              </a:ext>
            </a:extLst>
          </p:cNvPr>
          <p:cNvPicPr>
            <a:picLocks noChangeAspect="1"/>
          </p:cNvPicPr>
          <p:nvPr/>
        </p:nvPicPr>
        <p:blipFill>
          <a:blip r:embed="rId10"/>
          <a:stretch>
            <a:fillRect/>
          </a:stretch>
        </p:blipFill>
        <p:spPr>
          <a:xfrm rot="663994">
            <a:off x="-1054731" y="-121700"/>
            <a:ext cx="3259611" cy="1357493"/>
          </a:xfrm>
          <a:prstGeom prst="rect">
            <a:avLst/>
          </a:prstGeom>
        </p:spPr>
      </p:pic>
      <p:pic>
        <p:nvPicPr>
          <p:cNvPr id="17" name="图片 2">
            <a:extLst>
              <a:ext uri="{FF2B5EF4-FFF2-40B4-BE49-F238E27FC236}">
                <a16:creationId xmlns:a16="http://schemas.microsoft.com/office/drawing/2014/main" id="{CB819FA6-C809-446C-BA3A-A740E84DBAFF}"/>
              </a:ext>
            </a:extLst>
          </p:cNvPr>
          <p:cNvPicPr>
            <a:picLocks noChangeAspect="1"/>
          </p:cNvPicPr>
          <p:nvPr/>
        </p:nvPicPr>
        <p:blipFill>
          <a:blip r:embed="rId11"/>
          <a:stretch>
            <a:fillRect/>
          </a:stretch>
        </p:blipFill>
        <p:spPr>
          <a:xfrm>
            <a:off x="1040201" y="855406"/>
            <a:ext cx="9873605" cy="3687097"/>
          </a:xfrm>
          <a:prstGeom prst="rect">
            <a:avLst/>
          </a:prstGeom>
        </p:spPr>
      </p:pic>
      <p:pic>
        <p:nvPicPr>
          <p:cNvPr id="18" name="图片 18">
            <a:extLst>
              <a:ext uri="{FF2B5EF4-FFF2-40B4-BE49-F238E27FC236}">
                <a16:creationId xmlns:a16="http://schemas.microsoft.com/office/drawing/2014/main" id="{495764CD-3742-46E5-BD1A-B293EC4D729F}"/>
              </a:ext>
            </a:extLst>
          </p:cNvPr>
          <p:cNvPicPr>
            <a:picLocks noChangeAspect="1"/>
          </p:cNvPicPr>
          <p:nvPr/>
        </p:nvPicPr>
        <p:blipFill>
          <a:blip r:embed="rId11"/>
          <a:stretch>
            <a:fillRect/>
          </a:stretch>
        </p:blipFill>
        <p:spPr>
          <a:xfrm>
            <a:off x="10294069" y="2330331"/>
            <a:ext cx="1895139" cy="707700"/>
          </a:xfrm>
          <a:prstGeom prst="rect">
            <a:avLst/>
          </a:prstGeom>
        </p:spPr>
      </p:pic>
      <p:pic>
        <p:nvPicPr>
          <p:cNvPr id="19" name="图片 19">
            <a:extLst>
              <a:ext uri="{FF2B5EF4-FFF2-40B4-BE49-F238E27FC236}">
                <a16:creationId xmlns:a16="http://schemas.microsoft.com/office/drawing/2014/main" id="{47EB8C3B-7215-4F8C-8DBE-097DC3A865DC}"/>
              </a:ext>
            </a:extLst>
          </p:cNvPr>
          <p:cNvPicPr>
            <a:picLocks noChangeAspect="1"/>
          </p:cNvPicPr>
          <p:nvPr/>
        </p:nvPicPr>
        <p:blipFill>
          <a:blip r:embed="rId12"/>
          <a:stretch>
            <a:fillRect/>
          </a:stretch>
        </p:blipFill>
        <p:spPr>
          <a:xfrm rot="21056238">
            <a:off x="10898700" y="173430"/>
            <a:ext cx="1202192" cy="493729"/>
          </a:xfrm>
          <a:prstGeom prst="rect">
            <a:avLst/>
          </a:prstGeom>
        </p:spPr>
      </p:pic>
      <p:pic>
        <p:nvPicPr>
          <p:cNvPr id="20" name="Picture 19">
            <a:extLst>
              <a:ext uri="{FF2B5EF4-FFF2-40B4-BE49-F238E27FC236}">
                <a16:creationId xmlns:a16="http://schemas.microsoft.com/office/drawing/2014/main" id="{2D28728C-B4E4-39B1-BE4F-B32F73E198A9}"/>
              </a:ext>
            </a:extLst>
          </p:cNvPr>
          <p:cNvPicPr>
            <a:picLocks noChangeAspect="1"/>
          </p:cNvPicPr>
          <p:nvPr/>
        </p:nvPicPr>
        <p:blipFill>
          <a:blip r:embed="rId13"/>
          <a:stretch>
            <a:fillRect/>
          </a:stretch>
        </p:blipFill>
        <p:spPr>
          <a:xfrm>
            <a:off x="988846" y="2268167"/>
            <a:ext cx="10022693" cy="2121592"/>
          </a:xfrm>
          <a:prstGeom prst="rect">
            <a:avLst/>
          </a:prstGeom>
        </p:spPr>
      </p:pic>
    </p:spTree>
    <p:extLst>
      <p:ext uri="{BB962C8B-B14F-4D97-AF65-F5344CB8AC3E}">
        <p14:creationId xmlns:p14="http://schemas.microsoft.com/office/powerpoint/2010/main" val="367652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750" fill="hold"/>
                                        <p:tgtEl>
                                          <p:spTgt spid="10"/>
                                        </p:tgtEl>
                                        <p:attrNameLst>
                                          <p:attrName>ppt_x</p:attrName>
                                        </p:attrNameLst>
                                      </p:cBhvr>
                                      <p:tavLst>
                                        <p:tav tm="0">
                                          <p:val>
                                            <p:strVal val="#ppt_x"/>
                                          </p:val>
                                        </p:tav>
                                        <p:tav tm="100000">
                                          <p:val>
                                            <p:strVal val="#ppt_x"/>
                                          </p:val>
                                        </p:tav>
                                      </p:tavLst>
                                    </p:anim>
                                    <p:anim calcmode="lin" valueType="num">
                                      <p:cBhvr additive="base">
                                        <p:cTn id="24" dur="750" fill="hold"/>
                                        <p:tgtEl>
                                          <p:spTgt spid="10"/>
                                        </p:tgtEl>
                                        <p:attrNameLst>
                                          <p:attrName>ppt_y</p:attrName>
                                        </p:attrNameLst>
                                      </p:cBhvr>
                                      <p:tavLst>
                                        <p:tav tm="0">
                                          <p:val>
                                            <p:strVal val="1+#ppt_h/2"/>
                                          </p:val>
                                        </p:tav>
                                        <p:tav tm="100000">
                                          <p:val>
                                            <p:strVal val="#ppt_y"/>
                                          </p:val>
                                        </p:tav>
                                      </p:tavLst>
                                    </p:anim>
                                  </p:childTnLst>
                                </p:cTn>
                              </p:par>
                              <p:par>
                                <p:cTn id="25" presetID="22" presetClass="entr" presetSubtype="4" fill="hold" nodeType="withEffect">
                                  <p:stCondLst>
                                    <p:cond delay="25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par>
                          <p:cTn id="28" fill="hold">
                            <p:stCondLst>
                              <p:cond delay="1750"/>
                            </p:stCondLst>
                            <p:childTnLst>
                              <p:par>
                                <p:cTn id="29" presetID="2" presetClass="entr" presetSubtype="2" fill="hold" nodeType="afterEffect">
                                  <p:stCondLst>
                                    <p:cond delay="25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750" fill="hold"/>
                                        <p:tgtEl>
                                          <p:spTgt spid="18"/>
                                        </p:tgtEl>
                                        <p:attrNameLst>
                                          <p:attrName>ppt_x</p:attrName>
                                        </p:attrNameLst>
                                      </p:cBhvr>
                                      <p:tavLst>
                                        <p:tav tm="0">
                                          <p:val>
                                            <p:strVal val="1+#ppt_w/2"/>
                                          </p:val>
                                        </p:tav>
                                        <p:tav tm="100000">
                                          <p:val>
                                            <p:strVal val="#ppt_x"/>
                                          </p:val>
                                        </p:tav>
                                      </p:tavLst>
                                    </p:anim>
                                    <p:anim calcmode="lin" valueType="num">
                                      <p:cBhvr additive="base">
                                        <p:cTn id="32" dur="750" fill="hold"/>
                                        <p:tgtEl>
                                          <p:spTgt spid="18"/>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1+#ppt_w/2"/>
                                          </p:val>
                                        </p:tav>
                                        <p:tav tm="100000">
                                          <p:val>
                                            <p:strVal val="#ppt_x"/>
                                          </p:val>
                                        </p:tav>
                                      </p:tavLst>
                                    </p:anim>
                                    <p:anim calcmode="lin" valueType="num">
                                      <p:cBhvr additive="base">
                                        <p:cTn id="36" dur="750" fill="hold"/>
                                        <p:tgtEl>
                                          <p:spTgt spid="19"/>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25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750" fill="hold"/>
                                        <p:tgtEl>
                                          <p:spTgt spid="16"/>
                                        </p:tgtEl>
                                        <p:attrNameLst>
                                          <p:attrName>ppt_x</p:attrName>
                                        </p:attrNameLst>
                                      </p:cBhvr>
                                      <p:tavLst>
                                        <p:tav tm="0">
                                          <p:val>
                                            <p:strVal val="0-#ppt_w/2"/>
                                          </p:val>
                                        </p:tav>
                                        <p:tav tm="100000">
                                          <p:val>
                                            <p:strVal val="#ppt_x"/>
                                          </p:val>
                                        </p:tav>
                                      </p:tavLst>
                                    </p:anim>
                                    <p:anim calcmode="lin" valueType="num">
                                      <p:cBhvr additive="base">
                                        <p:cTn id="40" dur="750" fill="hold"/>
                                        <p:tgtEl>
                                          <p:spTgt spid="16"/>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50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750" fill="hold"/>
                                        <p:tgtEl>
                                          <p:spTgt spid="17"/>
                                        </p:tgtEl>
                                        <p:attrNameLst>
                                          <p:attrName>ppt_x</p:attrName>
                                        </p:attrNameLst>
                                      </p:cBhvr>
                                      <p:tavLst>
                                        <p:tav tm="0">
                                          <p:val>
                                            <p:strVal val="0-#ppt_w/2"/>
                                          </p:val>
                                        </p:tav>
                                        <p:tav tm="100000">
                                          <p:val>
                                            <p:strVal val="#ppt_x"/>
                                          </p:val>
                                        </p:tav>
                                      </p:tavLst>
                                    </p:anim>
                                    <p:anim calcmode="lin" valueType="num">
                                      <p:cBhvr additive="base">
                                        <p:cTn id="44" dur="7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fltVal val="0"/>
                                          </p:val>
                                        </p:tav>
                                        <p:tav tm="100000">
                                          <p:val>
                                            <p:strVal val="#ppt_w"/>
                                          </p:val>
                                        </p:tav>
                                      </p:tavLst>
                                    </p:anim>
                                    <p:anim calcmode="lin" valueType="num">
                                      <p:cBhvr>
                                        <p:cTn id="50" dur="500" fill="hold"/>
                                        <p:tgtEl>
                                          <p:spTgt spid="20"/>
                                        </p:tgtEl>
                                        <p:attrNameLst>
                                          <p:attrName>ppt_h</p:attrName>
                                        </p:attrNameLst>
                                      </p:cBhvr>
                                      <p:tavLst>
                                        <p:tav tm="0">
                                          <p:val>
                                            <p:fltVal val="0"/>
                                          </p:val>
                                        </p:tav>
                                        <p:tav tm="100000">
                                          <p:val>
                                            <p:strVal val="#ppt_h"/>
                                          </p:val>
                                        </p:tav>
                                      </p:tavLst>
                                    </p:anim>
                                    <p:animEffect transition="in" filter="fade">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EEC85CA-F0B5-FF0D-E9CA-7C4C217ED32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3">
            <a:extLst>
              <a:ext uri="{FF2B5EF4-FFF2-40B4-BE49-F238E27FC236}">
                <a16:creationId xmlns:a16="http://schemas.microsoft.com/office/drawing/2014/main" id="{95F8D86B-CB9F-563A-3378-7678F1ABC65E}"/>
              </a:ext>
            </a:extLst>
          </p:cNvPr>
          <p:cNvSpPr/>
          <p:nvPr/>
        </p:nvSpPr>
        <p:spPr>
          <a:xfrm>
            <a:off x="470262" y="365124"/>
            <a:ext cx="11721737" cy="6478905"/>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pic>
        <p:nvPicPr>
          <p:cNvPr id="6" name="图片 10" descr="图层 7 拷贝">
            <a:extLst>
              <a:ext uri="{FF2B5EF4-FFF2-40B4-BE49-F238E27FC236}">
                <a16:creationId xmlns:a16="http://schemas.microsoft.com/office/drawing/2014/main" id="{62F2B0F5-D29E-E850-B41F-3111F5715FFA}"/>
              </a:ext>
            </a:extLst>
          </p:cNvPr>
          <p:cNvPicPr>
            <a:picLocks noChangeAspect="1"/>
          </p:cNvPicPr>
          <p:nvPr/>
        </p:nvPicPr>
        <p:blipFill>
          <a:blip r:embed="rId4"/>
          <a:stretch>
            <a:fillRect/>
          </a:stretch>
        </p:blipFill>
        <p:spPr>
          <a:xfrm>
            <a:off x="2524760" y="6076315"/>
            <a:ext cx="1057275" cy="767715"/>
          </a:xfrm>
          <a:prstGeom prst="rect">
            <a:avLst/>
          </a:prstGeom>
        </p:spPr>
      </p:pic>
      <p:pic>
        <p:nvPicPr>
          <p:cNvPr id="7" name="图片 18" descr="02">
            <a:extLst>
              <a:ext uri="{FF2B5EF4-FFF2-40B4-BE49-F238E27FC236}">
                <a16:creationId xmlns:a16="http://schemas.microsoft.com/office/drawing/2014/main" id="{2409D827-4117-6AD4-7562-A8AA66DA466C}"/>
              </a:ext>
            </a:extLst>
          </p:cNvPr>
          <p:cNvPicPr>
            <a:picLocks noChangeAspect="1"/>
          </p:cNvPicPr>
          <p:nvPr/>
        </p:nvPicPr>
        <p:blipFill>
          <a:blip r:embed="rId5"/>
          <a:srcRect l="40394" r="6" b="32940"/>
          <a:stretch>
            <a:fillRect/>
          </a:stretch>
        </p:blipFill>
        <p:spPr>
          <a:xfrm rot="20940000">
            <a:off x="8628380" y="-358775"/>
            <a:ext cx="4392930" cy="3166110"/>
          </a:xfrm>
          <a:prstGeom prst="rect">
            <a:avLst/>
          </a:prstGeom>
        </p:spPr>
      </p:pic>
      <p:grpSp>
        <p:nvGrpSpPr>
          <p:cNvPr id="8" name="Group 7">
            <a:extLst>
              <a:ext uri="{FF2B5EF4-FFF2-40B4-BE49-F238E27FC236}">
                <a16:creationId xmlns:a16="http://schemas.microsoft.com/office/drawing/2014/main" id="{F6CC9B56-030F-BE90-6C1A-8571538FB91A}"/>
              </a:ext>
            </a:extLst>
          </p:cNvPr>
          <p:cNvGrpSpPr/>
          <p:nvPr/>
        </p:nvGrpSpPr>
        <p:grpSpPr>
          <a:xfrm>
            <a:off x="2593101" y="623504"/>
            <a:ext cx="9018796" cy="1233580"/>
            <a:chOff x="1376032" y="2496705"/>
            <a:chExt cx="7873604" cy="1233580"/>
          </a:xfrm>
        </p:grpSpPr>
        <p:sp>
          <p:nvSpPr>
            <p:cNvPr id="9" name="Rectangle: Rounded Corners 36">
              <a:extLst>
                <a:ext uri="{FF2B5EF4-FFF2-40B4-BE49-F238E27FC236}">
                  <a16:creationId xmlns:a16="http://schemas.microsoft.com/office/drawing/2014/main" id="{B2AEF6B1-2CB2-6B60-4C93-707013A7C9B8}"/>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 name="TextBox 9">
              <a:extLst>
                <a:ext uri="{FF2B5EF4-FFF2-40B4-BE49-F238E27FC236}">
                  <a16:creationId xmlns:a16="http://schemas.microsoft.com/office/drawing/2014/main" id="{3B918F7E-2395-7336-D7CF-D4D1A210A027}"/>
                </a:ext>
              </a:extLst>
            </p:cNvPr>
            <p:cNvSpPr txBox="1"/>
            <p:nvPr/>
          </p:nvSpPr>
          <p:spPr>
            <a:xfrm>
              <a:off x="1376032" y="2496705"/>
              <a:ext cx="7873604" cy="1077218"/>
            </a:xfrm>
            <a:prstGeom prst="rect">
              <a:avLst/>
            </a:prstGeom>
            <a:noFill/>
          </p:spPr>
          <p:txBody>
            <a:bodyPr wrap="square" rtlCol="0">
              <a:spAutoFit/>
            </a:bodyPr>
            <a:lstStyle/>
            <a:p>
              <a:pPr algn="ctr"/>
              <a:r>
                <a:rPr lang="vi-VN" sz="3200" b="1" dirty="0">
                  <a:solidFill>
                    <a:prstClr val="black"/>
                  </a:solidFill>
                  <a:latin typeface="Cambria" panose="02040503050406030204" pitchFamily="18" charset="0"/>
                </a:rPr>
                <a:t>Đến Tây Bắc, du khách thường có cảm nhận như thế nào về tiếng khèn của người Mông? </a:t>
              </a:r>
            </a:p>
          </p:txBody>
        </p:sp>
      </p:grpSp>
      <p:sp>
        <p:nvSpPr>
          <p:cNvPr id="11" name="TextBox 10">
            <a:extLst>
              <a:ext uri="{FF2B5EF4-FFF2-40B4-BE49-F238E27FC236}">
                <a16:creationId xmlns:a16="http://schemas.microsoft.com/office/drawing/2014/main" id="{40BF0CE7-1E89-C51C-B6E1-06B5C60B49D6}"/>
              </a:ext>
            </a:extLst>
          </p:cNvPr>
          <p:cNvSpPr txBox="1"/>
          <p:nvPr/>
        </p:nvSpPr>
        <p:spPr>
          <a:xfrm>
            <a:off x="512618" y="2012260"/>
            <a:ext cx="11166764" cy="2785378"/>
          </a:xfrm>
          <a:prstGeom prst="rect">
            <a:avLst/>
          </a:prstGeom>
          <a:noFill/>
        </p:spPr>
        <p:txBody>
          <a:bodyPr wrap="square" rtlCol="0">
            <a:spAutoFit/>
          </a:bodyPr>
          <a:lstStyle/>
          <a:p>
            <a:pPr algn="just"/>
            <a:r>
              <a:rPr lang="vi-VN" sz="3500" b="1" dirty="0">
                <a:solidFill>
                  <a:srgbClr val="004924"/>
                </a:solidFill>
                <a:latin typeface="Cambria" panose="02040503050406030204" pitchFamily="18" charset="0"/>
              </a:rPr>
              <a:t> Ai đã một lần lên Tây Bắc, được nghe tiếng khèn của người Mông, sẽ thấy nhớ, thấy thương, thấy vấn vương trong lòng... Âm thanh cây khèn của người Mông có thể làm đắm say cả những du khách khó tính nhất.</a:t>
            </a:r>
          </a:p>
        </p:txBody>
      </p:sp>
      <p:pic>
        <p:nvPicPr>
          <p:cNvPr id="12" name="Picture 11">
            <a:extLst>
              <a:ext uri="{FF2B5EF4-FFF2-40B4-BE49-F238E27FC236}">
                <a16:creationId xmlns:a16="http://schemas.microsoft.com/office/drawing/2014/main" id="{161133DB-F4E6-E7BA-6A16-6E99511E61FC}"/>
              </a:ext>
            </a:extLst>
          </p:cNvPr>
          <p:cNvPicPr>
            <a:picLocks noChangeAspect="1"/>
          </p:cNvPicPr>
          <p:nvPr/>
        </p:nvPicPr>
        <p:blipFill>
          <a:blip r:embed="rId6"/>
          <a:stretch>
            <a:fillRect/>
          </a:stretch>
        </p:blipFill>
        <p:spPr>
          <a:xfrm>
            <a:off x="512618" y="897161"/>
            <a:ext cx="2011854" cy="926672"/>
          </a:xfrm>
          <a:prstGeom prst="rect">
            <a:avLst/>
          </a:prstGeom>
        </p:spPr>
      </p:pic>
      <p:sp>
        <p:nvSpPr>
          <p:cNvPr id="13" name="Rectangle 12">
            <a:extLst>
              <a:ext uri="{FF2B5EF4-FFF2-40B4-BE49-F238E27FC236}">
                <a16:creationId xmlns:a16="http://schemas.microsoft.com/office/drawing/2014/main" id="{456613B1-A75C-1C2F-F32A-9EE92A7626BE}"/>
              </a:ext>
            </a:extLst>
          </p:cNvPr>
          <p:cNvSpPr/>
          <p:nvPr/>
        </p:nvSpPr>
        <p:spPr>
          <a:xfrm>
            <a:off x="4277032" y="2536723"/>
            <a:ext cx="7305368" cy="57027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C0035A6-718B-C41C-D709-42B6ECFFEF71}"/>
              </a:ext>
            </a:extLst>
          </p:cNvPr>
          <p:cNvSpPr/>
          <p:nvPr/>
        </p:nvSpPr>
        <p:spPr>
          <a:xfrm>
            <a:off x="629264" y="3215148"/>
            <a:ext cx="3775588" cy="46211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BE22674-4CF0-3866-CCCD-2632D2D04241}"/>
              </a:ext>
            </a:extLst>
          </p:cNvPr>
          <p:cNvSpPr/>
          <p:nvPr/>
        </p:nvSpPr>
        <p:spPr>
          <a:xfrm>
            <a:off x="3185651" y="3726425"/>
            <a:ext cx="2546555" cy="46211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1197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EEC85CA-F0B5-FF0D-E9CA-7C4C217ED32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3">
            <a:extLst>
              <a:ext uri="{FF2B5EF4-FFF2-40B4-BE49-F238E27FC236}">
                <a16:creationId xmlns:a16="http://schemas.microsoft.com/office/drawing/2014/main" id="{95F8D86B-CB9F-563A-3378-7678F1ABC65E}"/>
              </a:ext>
            </a:extLst>
          </p:cNvPr>
          <p:cNvSpPr/>
          <p:nvPr/>
        </p:nvSpPr>
        <p:spPr>
          <a:xfrm>
            <a:off x="0" y="365124"/>
            <a:ext cx="12191999" cy="6492875"/>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grpSp>
        <p:nvGrpSpPr>
          <p:cNvPr id="6" name="Group 5">
            <a:extLst>
              <a:ext uri="{FF2B5EF4-FFF2-40B4-BE49-F238E27FC236}">
                <a16:creationId xmlns:a16="http://schemas.microsoft.com/office/drawing/2014/main" id="{5C4B08DE-6934-147F-382F-527312D1BA4F}"/>
              </a:ext>
            </a:extLst>
          </p:cNvPr>
          <p:cNvGrpSpPr/>
          <p:nvPr/>
        </p:nvGrpSpPr>
        <p:grpSpPr>
          <a:xfrm>
            <a:off x="2593100" y="607953"/>
            <a:ext cx="8959792" cy="1249131"/>
            <a:chOff x="1376031" y="2481154"/>
            <a:chExt cx="8959792" cy="1249131"/>
          </a:xfrm>
        </p:grpSpPr>
        <p:sp>
          <p:nvSpPr>
            <p:cNvPr id="7" name="Rectangle: Rounded Corners 2">
              <a:extLst>
                <a:ext uri="{FF2B5EF4-FFF2-40B4-BE49-F238E27FC236}">
                  <a16:creationId xmlns:a16="http://schemas.microsoft.com/office/drawing/2014/main" id="{1BCC0641-8835-8D5B-C5B5-E428AEE2EDFB}"/>
                </a:ext>
              </a:extLst>
            </p:cNvPr>
            <p:cNvSpPr/>
            <p:nvPr/>
          </p:nvSpPr>
          <p:spPr>
            <a:xfrm>
              <a:off x="1376031" y="2499951"/>
              <a:ext cx="8878463"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8" name="TextBox 7">
              <a:extLst>
                <a:ext uri="{FF2B5EF4-FFF2-40B4-BE49-F238E27FC236}">
                  <a16:creationId xmlns:a16="http://schemas.microsoft.com/office/drawing/2014/main" id="{A7ED4F9D-2722-3024-4C35-32F1BFECA3B5}"/>
                </a:ext>
              </a:extLst>
            </p:cNvPr>
            <p:cNvSpPr txBox="1"/>
            <p:nvPr/>
          </p:nvSpPr>
          <p:spPr>
            <a:xfrm>
              <a:off x="1457361" y="2481154"/>
              <a:ext cx="8878462"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Đóng vai một người Mông, giới thiệu về chiếc khèn.</a:t>
              </a:r>
            </a:p>
          </p:txBody>
        </p:sp>
      </p:grpSp>
      <p:pic>
        <p:nvPicPr>
          <p:cNvPr id="9" name="Picture 8">
            <a:extLst>
              <a:ext uri="{FF2B5EF4-FFF2-40B4-BE49-F238E27FC236}">
                <a16:creationId xmlns:a16="http://schemas.microsoft.com/office/drawing/2014/main" id="{B9A800A4-0BC8-B502-F7C9-2DF325145648}"/>
              </a:ext>
            </a:extLst>
          </p:cNvPr>
          <p:cNvPicPr>
            <a:picLocks noChangeAspect="1"/>
          </p:cNvPicPr>
          <p:nvPr/>
        </p:nvPicPr>
        <p:blipFill>
          <a:blip r:embed="rId3"/>
          <a:stretch>
            <a:fillRect/>
          </a:stretch>
        </p:blipFill>
        <p:spPr>
          <a:xfrm>
            <a:off x="316055" y="881610"/>
            <a:ext cx="2011854" cy="926672"/>
          </a:xfrm>
          <a:prstGeom prst="rect">
            <a:avLst/>
          </a:prstGeom>
        </p:spPr>
      </p:pic>
      <p:sp>
        <p:nvSpPr>
          <p:cNvPr id="10" name="TextBox 9">
            <a:extLst>
              <a:ext uri="{FF2B5EF4-FFF2-40B4-BE49-F238E27FC236}">
                <a16:creationId xmlns:a16="http://schemas.microsoft.com/office/drawing/2014/main" id="{38463945-97E9-7E4F-25DE-E932CDE41072}"/>
              </a:ext>
            </a:extLst>
          </p:cNvPr>
          <p:cNvSpPr txBox="1"/>
          <p:nvPr/>
        </p:nvSpPr>
        <p:spPr>
          <a:xfrm>
            <a:off x="495821" y="1983173"/>
            <a:ext cx="11166764" cy="3539430"/>
          </a:xfrm>
          <a:prstGeom prst="rect">
            <a:avLst/>
          </a:prstGeom>
          <a:noFill/>
        </p:spPr>
        <p:txBody>
          <a:bodyPr wrap="square" rtlCol="0">
            <a:spAutoFit/>
          </a:bodyPr>
          <a:lstStyle/>
          <a:p>
            <a:pPr algn="just"/>
            <a:r>
              <a:rPr lang="vi-VN" sz="2800" b="1" dirty="0">
                <a:solidFill>
                  <a:srgbClr val="004924"/>
                </a:solidFill>
                <a:latin typeface="Cambria" panose="02040503050406030204" pitchFamily="18" charset="0"/>
              </a:rPr>
              <a:t>VD: Người Mông chúng tôi rất tự hào về chiếc khèn được người xưa tạo ra. Khèn của người Mông chúng tôi được chế tác bằng gỗ cùng sáu ống trúc lớn, nhỏ, dài, ngắn khác nhau. Với chúng tôi, sáu ống trúc này tượng trưng cho tình anh em tụ hợp. Chúng được xếp khéo léo, song song trên thân khèn. Các bạn hãy nhìn và tưởng tượng thêm một chút, sẽ thấy chúng như dòng nước đang trôi. Đúng hơn, đó là dòng thanh âm chứa đựng tình cảm, cảm xúc của người Mông chúng tôi qua mỗi chặng đường của cuộc sống...</a:t>
            </a:r>
          </a:p>
        </p:txBody>
      </p:sp>
    </p:spTree>
    <p:extLst>
      <p:ext uri="{BB962C8B-B14F-4D97-AF65-F5344CB8AC3E}">
        <p14:creationId xmlns:p14="http://schemas.microsoft.com/office/powerpoint/2010/main" val="135684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EEC85CA-F0B5-FF0D-E9CA-7C4C217ED32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3">
            <a:extLst>
              <a:ext uri="{FF2B5EF4-FFF2-40B4-BE49-F238E27FC236}">
                <a16:creationId xmlns:a16="http://schemas.microsoft.com/office/drawing/2014/main" id="{95F8D86B-CB9F-563A-3378-7678F1ABC65E}"/>
              </a:ext>
            </a:extLst>
          </p:cNvPr>
          <p:cNvSpPr/>
          <p:nvPr/>
        </p:nvSpPr>
        <p:spPr>
          <a:xfrm>
            <a:off x="0" y="365124"/>
            <a:ext cx="12191999" cy="6492875"/>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grpSp>
        <p:nvGrpSpPr>
          <p:cNvPr id="6" name="Group 5">
            <a:extLst>
              <a:ext uri="{FF2B5EF4-FFF2-40B4-BE49-F238E27FC236}">
                <a16:creationId xmlns:a16="http://schemas.microsoft.com/office/drawing/2014/main" id="{95CD5F68-E202-6808-D3DD-15FF395341E5}"/>
              </a:ext>
            </a:extLst>
          </p:cNvPr>
          <p:cNvGrpSpPr/>
          <p:nvPr/>
        </p:nvGrpSpPr>
        <p:grpSpPr>
          <a:xfrm>
            <a:off x="2593101" y="689979"/>
            <a:ext cx="7873604" cy="1233580"/>
            <a:chOff x="1376032" y="2496705"/>
            <a:chExt cx="7873604" cy="1233580"/>
          </a:xfrm>
        </p:grpSpPr>
        <p:sp>
          <p:nvSpPr>
            <p:cNvPr id="7" name="Rectangle: Rounded Corners 7">
              <a:extLst>
                <a:ext uri="{FF2B5EF4-FFF2-40B4-BE49-F238E27FC236}">
                  <a16:creationId xmlns:a16="http://schemas.microsoft.com/office/drawing/2014/main" id="{CB1AD7F5-B5CF-0D5F-5D9A-90554739EEB7}"/>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8" name="TextBox 7">
              <a:extLst>
                <a:ext uri="{FF2B5EF4-FFF2-40B4-BE49-F238E27FC236}">
                  <a16:creationId xmlns:a16="http://schemas.microsoft.com/office/drawing/2014/main" id="{561FD434-3EBA-BA80-5517-BAD3883288EC}"/>
                </a:ext>
              </a:extLst>
            </p:cNvPr>
            <p:cNvSpPr txBox="1"/>
            <p:nvPr/>
          </p:nvSpPr>
          <p:spPr>
            <a:xfrm>
              <a:off x="1376032" y="2496705"/>
              <a:ext cx="7873604"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3. Theo em, vì sao tiếng khèn trở thành báu vật của người Mông?</a:t>
              </a:r>
            </a:p>
          </p:txBody>
        </p:sp>
      </p:grpSp>
      <p:pic>
        <p:nvPicPr>
          <p:cNvPr id="9" name="Picture 8">
            <a:extLst>
              <a:ext uri="{FF2B5EF4-FFF2-40B4-BE49-F238E27FC236}">
                <a16:creationId xmlns:a16="http://schemas.microsoft.com/office/drawing/2014/main" id="{ADAC0EA5-1FC7-7AE3-10ED-D9EBF7A0D1CE}"/>
              </a:ext>
            </a:extLst>
          </p:cNvPr>
          <p:cNvPicPr>
            <a:picLocks noChangeAspect="1"/>
          </p:cNvPicPr>
          <p:nvPr/>
        </p:nvPicPr>
        <p:blipFill>
          <a:blip r:embed="rId3"/>
          <a:stretch>
            <a:fillRect/>
          </a:stretch>
        </p:blipFill>
        <p:spPr>
          <a:xfrm>
            <a:off x="379850" y="845056"/>
            <a:ext cx="2011854" cy="926672"/>
          </a:xfrm>
          <a:prstGeom prst="rect">
            <a:avLst/>
          </a:prstGeom>
        </p:spPr>
      </p:pic>
      <p:sp>
        <p:nvSpPr>
          <p:cNvPr id="10" name="TextBox 9">
            <a:extLst>
              <a:ext uri="{FF2B5EF4-FFF2-40B4-BE49-F238E27FC236}">
                <a16:creationId xmlns:a16="http://schemas.microsoft.com/office/drawing/2014/main" id="{4BB582F0-7627-9416-5F1C-15D731B62C8A}"/>
              </a:ext>
            </a:extLst>
          </p:cNvPr>
          <p:cNvSpPr txBox="1"/>
          <p:nvPr/>
        </p:nvSpPr>
        <p:spPr>
          <a:xfrm>
            <a:off x="495821" y="1983173"/>
            <a:ext cx="11166764" cy="3539430"/>
          </a:xfrm>
          <a:prstGeom prst="rect">
            <a:avLst/>
          </a:prstGeom>
          <a:noFill/>
        </p:spPr>
        <p:txBody>
          <a:bodyPr wrap="square" rtlCol="0">
            <a:spAutoFit/>
          </a:bodyPr>
          <a:lstStyle/>
          <a:p>
            <a:pPr algn="just"/>
            <a:r>
              <a:rPr lang="vi-VN" sz="3200" b="1" dirty="0">
                <a:solidFill>
                  <a:srgbClr val="004924"/>
                </a:solidFill>
                <a:latin typeface="Cambria" panose="02040503050406030204" pitchFamily="18" charset="0"/>
              </a:rPr>
              <a:t> Mỗi nhạc cụ truyền thống đều là sản phẩm sáng tạo của con người qua mỗi chặng đường. Sản phẩm đó không chỉ thể hiện tài năng, óc sáng tạo của con người mà còn chứa đựng cảm xúc, tình yêu cuộc sống của người xưa. Với người Mông, tiếng khèn như “báu vật” tinh thần của người xưa để lại. Bởi nó không thể thiếu vắng trong cuộc sống tâm hồn,</a:t>
            </a:r>
          </a:p>
        </p:txBody>
      </p:sp>
    </p:spTree>
    <p:extLst>
      <p:ext uri="{BB962C8B-B14F-4D97-AF65-F5344CB8AC3E}">
        <p14:creationId xmlns:p14="http://schemas.microsoft.com/office/powerpoint/2010/main" val="235144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EEC85CA-F0B5-FF0D-E9CA-7C4C217ED32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3">
            <a:extLst>
              <a:ext uri="{FF2B5EF4-FFF2-40B4-BE49-F238E27FC236}">
                <a16:creationId xmlns:a16="http://schemas.microsoft.com/office/drawing/2014/main" id="{95F8D86B-CB9F-563A-3378-7678F1ABC65E}"/>
              </a:ext>
            </a:extLst>
          </p:cNvPr>
          <p:cNvSpPr/>
          <p:nvPr/>
        </p:nvSpPr>
        <p:spPr>
          <a:xfrm>
            <a:off x="107210" y="365124"/>
            <a:ext cx="12084789" cy="6492875"/>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grpSp>
        <p:nvGrpSpPr>
          <p:cNvPr id="6" name="Group 5">
            <a:extLst>
              <a:ext uri="{FF2B5EF4-FFF2-40B4-BE49-F238E27FC236}">
                <a16:creationId xmlns:a16="http://schemas.microsoft.com/office/drawing/2014/main" id="{1FA5D02E-8FCF-E227-450F-1CB52752FB49}"/>
              </a:ext>
            </a:extLst>
          </p:cNvPr>
          <p:cNvGrpSpPr/>
          <p:nvPr/>
        </p:nvGrpSpPr>
        <p:grpSpPr>
          <a:xfrm>
            <a:off x="2593101" y="623504"/>
            <a:ext cx="7873604" cy="1233580"/>
            <a:chOff x="1376032" y="2496705"/>
            <a:chExt cx="7873604" cy="1233580"/>
          </a:xfrm>
        </p:grpSpPr>
        <p:sp>
          <p:nvSpPr>
            <p:cNvPr id="7" name="Rectangle: Rounded Corners 2">
              <a:extLst>
                <a:ext uri="{FF2B5EF4-FFF2-40B4-BE49-F238E27FC236}">
                  <a16:creationId xmlns:a16="http://schemas.microsoft.com/office/drawing/2014/main" id="{77C37CE3-029A-4F04-8D20-71E95936CE92}"/>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8" name="TextBox 7">
              <a:extLst>
                <a:ext uri="{FF2B5EF4-FFF2-40B4-BE49-F238E27FC236}">
                  <a16:creationId xmlns:a16="http://schemas.microsoft.com/office/drawing/2014/main" id="{A0613A84-DAEA-8B99-428C-4859AEF7F7F1}"/>
                </a:ext>
              </a:extLst>
            </p:cNvPr>
            <p:cNvSpPr txBox="1"/>
            <p:nvPr/>
          </p:nvSpPr>
          <p:spPr>
            <a:xfrm>
              <a:off x="1376032" y="2496705"/>
              <a:ext cx="7873604"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Đoạn cuối bài đọc muốn nói điều gì về tiếng khèn và người thổi khèn? </a:t>
              </a:r>
            </a:p>
          </p:txBody>
        </p:sp>
      </p:grpSp>
      <p:sp>
        <p:nvSpPr>
          <p:cNvPr id="9" name="TextBox 8">
            <a:extLst>
              <a:ext uri="{FF2B5EF4-FFF2-40B4-BE49-F238E27FC236}">
                <a16:creationId xmlns:a16="http://schemas.microsoft.com/office/drawing/2014/main" id="{2818DD09-269D-950E-B653-C602CF146396}"/>
              </a:ext>
            </a:extLst>
          </p:cNvPr>
          <p:cNvSpPr txBox="1"/>
          <p:nvPr/>
        </p:nvSpPr>
        <p:spPr>
          <a:xfrm>
            <a:off x="419100" y="2105561"/>
            <a:ext cx="11145116" cy="2554545"/>
          </a:xfrm>
          <a:prstGeom prst="rect">
            <a:avLst/>
          </a:prstGeom>
          <a:noFill/>
        </p:spPr>
        <p:txBody>
          <a:bodyPr wrap="square" rtlCol="0">
            <a:spAutoFit/>
          </a:bodyPr>
          <a:lstStyle/>
          <a:p>
            <a:pPr algn="just"/>
            <a:r>
              <a:rPr lang="vi-VN" sz="3200" b="1" dirty="0">
                <a:solidFill>
                  <a:srgbClr val="004924"/>
                </a:solidFill>
                <a:latin typeface="Cambria" panose="02040503050406030204" pitchFamily="18" charset="0"/>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p:txBody>
      </p:sp>
      <p:pic>
        <p:nvPicPr>
          <p:cNvPr id="10" name="Picture 9">
            <a:extLst>
              <a:ext uri="{FF2B5EF4-FFF2-40B4-BE49-F238E27FC236}">
                <a16:creationId xmlns:a16="http://schemas.microsoft.com/office/drawing/2014/main" id="{61DB8D6A-0429-3681-4CB6-87EE8F060952}"/>
              </a:ext>
            </a:extLst>
          </p:cNvPr>
          <p:cNvPicPr>
            <a:picLocks noChangeAspect="1"/>
          </p:cNvPicPr>
          <p:nvPr/>
        </p:nvPicPr>
        <p:blipFill>
          <a:blip r:embed="rId4"/>
          <a:stretch>
            <a:fillRect/>
          </a:stretch>
        </p:blipFill>
        <p:spPr>
          <a:xfrm>
            <a:off x="294789" y="897161"/>
            <a:ext cx="2011854" cy="926672"/>
          </a:xfrm>
          <a:prstGeom prst="rect">
            <a:avLst/>
          </a:prstGeom>
        </p:spPr>
      </p:pic>
      <p:sp>
        <p:nvSpPr>
          <p:cNvPr id="11" name="Rectangle: Rounded Corners 11">
            <a:extLst>
              <a:ext uri="{FF2B5EF4-FFF2-40B4-BE49-F238E27FC236}">
                <a16:creationId xmlns:a16="http://schemas.microsoft.com/office/drawing/2014/main" id="{941BFC55-D210-F8FD-EEB5-CD71BE40EB17}"/>
              </a:ext>
            </a:extLst>
          </p:cNvPr>
          <p:cNvSpPr/>
          <p:nvPr/>
        </p:nvSpPr>
        <p:spPr>
          <a:xfrm>
            <a:off x="347330" y="5016500"/>
            <a:ext cx="11532781" cy="1411471"/>
          </a:xfrm>
          <a:custGeom>
            <a:avLst/>
            <a:gdLst>
              <a:gd name="connsiteX0" fmla="*/ 0 w 11532781"/>
              <a:gd name="connsiteY0" fmla="*/ 235250 h 1411471"/>
              <a:gd name="connsiteX1" fmla="*/ 235250 w 11532781"/>
              <a:gd name="connsiteY1" fmla="*/ 0 h 1411471"/>
              <a:gd name="connsiteX2" fmla="*/ 11297531 w 11532781"/>
              <a:gd name="connsiteY2" fmla="*/ 0 h 1411471"/>
              <a:gd name="connsiteX3" fmla="*/ 11532781 w 11532781"/>
              <a:gd name="connsiteY3" fmla="*/ 235250 h 1411471"/>
              <a:gd name="connsiteX4" fmla="*/ 11532781 w 11532781"/>
              <a:gd name="connsiteY4" fmla="*/ 1176221 h 1411471"/>
              <a:gd name="connsiteX5" fmla="*/ 11297531 w 11532781"/>
              <a:gd name="connsiteY5" fmla="*/ 1411471 h 1411471"/>
              <a:gd name="connsiteX6" fmla="*/ 235250 w 11532781"/>
              <a:gd name="connsiteY6" fmla="*/ 1411471 h 1411471"/>
              <a:gd name="connsiteX7" fmla="*/ 0 w 11532781"/>
              <a:gd name="connsiteY7" fmla="*/ 1176221 h 1411471"/>
              <a:gd name="connsiteX8" fmla="*/ 0 w 11532781"/>
              <a:gd name="connsiteY8" fmla="*/ 235250 h 141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2781" h="1411471" fill="none" extrusionOk="0">
                <a:moveTo>
                  <a:pt x="0" y="235250"/>
                </a:moveTo>
                <a:cubicBezTo>
                  <a:pt x="-7891" y="102025"/>
                  <a:pt x="113922" y="9786"/>
                  <a:pt x="235250" y="0"/>
                </a:cubicBezTo>
                <a:cubicBezTo>
                  <a:pt x="3410236" y="-61902"/>
                  <a:pt x="6388156" y="-101778"/>
                  <a:pt x="11297531" y="0"/>
                </a:cubicBezTo>
                <a:cubicBezTo>
                  <a:pt x="11413353" y="-4422"/>
                  <a:pt x="11548162" y="84828"/>
                  <a:pt x="11532781" y="235250"/>
                </a:cubicBezTo>
                <a:cubicBezTo>
                  <a:pt x="11486267" y="387352"/>
                  <a:pt x="11585164" y="922938"/>
                  <a:pt x="11532781" y="1176221"/>
                </a:cubicBezTo>
                <a:cubicBezTo>
                  <a:pt x="11519041" y="1299419"/>
                  <a:pt x="11422537" y="1388733"/>
                  <a:pt x="11297531" y="1411471"/>
                </a:cubicBezTo>
                <a:cubicBezTo>
                  <a:pt x="9013564" y="1269079"/>
                  <a:pt x="4268708" y="1522572"/>
                  <a:pt x="235250" y="1411471"/>
                </a:cubicBezTo>
                <a:cubicBezTo>
                  <a:pt x="101131" y="1413569"/>
                  <a:pt x="-3282" y="1321110"/>
                  <a:pt x="0" y="1176221"/>
                </a:cubicBezTo>
                <a:cubicBezTo>
                  <a:pt x="-8133" y="1030847"/>
                  <a:pt x="68224" y="667079"/>
                  <a:pt x="0" y="235250"/>
                </a:cubicBezTo>
                <a:close/>
              </a:path>
              <a:path w="11532781" h="1411471" stroke="0" extrusionOk="0">
                <a:moveTo>
                  <a:pt x="0" y="235250"/>
                </a:moveTo>
                <a:cubicBezTo>
                  <a:pt x="-9389" y="92916"/>
                  <a:pt x="95102" y="-17100"/>
                  <a:pt x="235250" y="0"/>
                </a:cubicBezTo>
                <a:cubicBezTo>
                  <a:pt x="2061684" y="-164947"/>
                  <a:pt x="9258756" y="-52288"/>
                  <a:pt x="11297531" y="0"/>
                </a:cubicBezTo>
                <a:cubicBezTo>
                  <a:pt x="11425833" y="-25428"/>
                  <a:pt x="11517608" y="107754"/>
                  <a:pt x="11532781" y="235250"/>
                </a:cubicBezTo>
                <a:cubicBezTo>
                  <a:pt x="11466342" y="390611"/>
                  <a:pt x="11527564" y="1015364"/>
                  <a:pt x="11532781" y="1176221"/>
                </a:cubicBezTo>
                <a:cubicBezTo>
                  <a:pt x="11544984" y="1321902"/>
                  <a:pt x="11421851" y="1401271"/>
                  <a:pt x="11297531" y="1411471"/>
                </a:cubicBezTo>
                <a:cubicBezTo>
                  <a:pt x="6656921" y="1570012"/>
                  <a:pt x="1841936" y="1269635"/>
                  <a:pt x="235250" y="1411471"/>
                </a:cubicBezTo>
                <a:cubicBezTo>
                  <a:pt x="104423" y="1427307"/>
                  <a:pt x="10905" y="1302354"/>
                  <a:pt x="0" y="1176221"/>
                </a:cubicBezTo>
                <a:cubicBezTo>
                  <a:pt x="7661" y="921806"/>
                  <a:pt x="36386" y="695839"/>
                  <a:pt x="0" y="235250"/>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err="1">
                <a:solidFill>
                  <a:srgbClr val="FF0000"/>
                </a:solidFill>
                <a:latin typeface="Calibri" panose="020F0502020204030204" pitchFamily="34" charset="0"/>
                <a:cs typeface="Calibri" panose="020F0502020204030204" pitchFamily="34" charset="0"/>
              </a:rPr>
              <a:t>Đoạn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cuối</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Vẻ đẹp của nghệ nhân thổi khèn và sức sống của tiếng khèn người Mông giữa núi rừng Tây Bắc.</a:t>
            </a:r>
          </a:p>
        </p:txBody>
      </p:sp>
    </p:spTree>
    <p:extLst>
      <p:ext uri="{BB962C8B-B14F-4D97-AF65-F5344CB8AC3E}">
        <p14:creationId xmlns:p14="http://schemas.microsoft.com/office/powerpoint/2010/main" val="219986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EEC85CA-F0B5-FF0D-E9CA-7C4C217ED32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55A50A59-4B9B-69FD-61B7-BB064A1DE47C}"/>
              </a:ext>
            </a:extLst>
          </p:cNvPr>
          <p:cNvGrpSpPr/>
          <p:nvPr/>
        </p:nvGrpSpPr>
        <p:grpSpPr>
          <a:xfrm>
            <a:off x="0" y="2317515"/>
            <a:ext cx="12192000" cy="2628553"/>
            <a:chOff x="1522081" y="2214752"/>
            <a:chExt cx="10401935" cy="2628553"/>
          </a:xfrm>
        </p:grpSpPr>
        <p:sp>
          <p:nvSpPr>
            <p:cNvPr id="11" name="Rectangle: Rounded Corners 2">
              <a:extLst>
                <a:ext uri="{FF2B5EF4-FFF2-40B4-BE49-F238E27FC236}">
                  <a16:creationId xmlns:a16="http://schemas.microsoft.com/office/drawing/2014/main" id="{8C7B3EB3-EF8F-AA7B-17D6-FBB851910A73}"/>
                </a:ext>
              </a:extLst>
            </p:cNvPr>
            <p:cNvSpPr/>
            <p:nvPr/>
          </p:nvSpPr>
          <p:spPr>
            <a:xfrm>
              <a:off x="1522081" y="2214752"/>
              <a:ext cx="10401935" cy="2628553"/>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2" name="TextBox 11">
              <a:extLst>
                <a:ext uri="{FF2B5EF4-FFF2-40B4-BE49-F238E27FC236}">
                  <a16:creationId xmlns:a16="http://schemas.microsoft.com/office/drawing/2014/main" id="{FBCDD1C4-9ACF-3712-1DBD-CB027374FF78}"/>
                </a:ext>
              </a:extLst>
            </p:cNvPr>
            <p:cNvSpPr txBox="1"/>
            <p:nvPr/>
          </p:nvSpPr>
          <p:spPr>
            <a:xfrm>
              <a:off x="1682996" y="2496706"/>
              <a:ext cx="10241020" cy="2062103"/>
            </a:xfrm>
            <a:prstGeom prst="rect">
              <a:avLst/>
            </a:prstGeom>
            <a:noFill/>
          </p:spPr>
          <p:txBody>
            <a:bodyPr wrap="square" rtlCol="0">
              <a:spAutoFit/>
            </a:bodyPr>
            <a:lstStyle/>
            <a:p>
              <a:pPr algn="just"/>
              <a:r>
                <a:rPr lang="en-US" sz="3200" b="1" dirty="0" err="1">
                  <a:solidFill>
                    <a:prstClr val="black"/>
                  </a:solidFill>
                  <a:latin typeface="Cambria" panose="02040503050406030204" pitchFamily="18" charset="0"/>
                </a:rPr>
                <a:t>Bài</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đọc</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nói</a:t>
              </a:r>
              <a:r>
                <a:rPr lang="en-US" sz="3200" b="1" dirty="0">
                  <a:solidFill>
                    <a:prstClr val="black"/>
                  </a:solidFill>
                  <a:latin typeface="Cambria" panose="02040503050406030204" pitchFamily="18" charset="0"/>
                </a:rPr>
                <a:t> ca </a:t>
              </a:r>
              <a:r>
                <a:rPr lang="en-US" sz="3200" b="1" dirty="0" err="1">
                  <a:solidFill>
                    <a:prstClr val="black"/>
                  </a:solidFill>
                  <a:latin typeface="Cambria" panose="02040503050406030204" pitchFamily="18" charset="0"/>
                </a:rPr>
                <a:t>ngợi</a:t>
              </a:r>
              <a:r>
                <a:rPr lang="en-US" sz="3200" b="1" dirty="0">
                  <a:solidFill>
                    <a:prstClr val="black"/>
                  </a:solidFill>
                  <a:latin typeface="Cambria" panose="02040503050406030204" pitchFamily="18" charset="0"/>
                </a:rPr>
                <a:t> </a:t>
              </a:r>
              <a:r>
                <a:rPr lang="vi-VN" sz="3200" b="1" dirty="0">
                  <a:solidFill>
                    <a:prstClr val="black"/>
                  </a:solidFill>
                  <a:latin typeface="Cambria" panose="02040503050406030204" pitchFamily="18" charset="0"/>
                </a:rPr>
                <a:t>tiếng khèn của người Mông là nét văn hoá quý báu, cần được lưu giữ, bảo tồn. Tiếng khèn gắn bó với người Mông và trở thành báu vật của người Mông xưa truyền lại cho các thế hệ sau.</a:t>
              </a:r>
            </a:p>
          </p:txBody>
        </p:sp>
      </p:grpSp>
      <p:pic>
        <p:nvPicPr>
          <p:cNvPr id="13" name="Picture 12">
            <a:extLst>
              <a:ext uri="{FF2B5EF4-FFF2-40B4-BE49-F238E27FC236}">
                <a16:creationId xmlns:a16="http://schemas.microsoft.com/office/drawing/2014/main" id="{165A6ABE-47B8-CC77-F1F2-C055B9276EE7}"/>
              </a:ext>
            </a:extLst>
          </p:cNvPr>
          <p:cNvPicPr>
            <a:picLocks noChangeAspect="1"/>
          </p:cNvPicPr>
          <p:nvPr/>
        </p:nvPicPr>
        <p:blipFill>
          <a:blip r:embed="rId3"/>
          <a:stretch>
            <a:fillRect/>
          </a:stretch>
        </p:blipFill>
        <p:spPr>
          <a:xfrm>
            <a:off x="3825327" y="745344"/>
            <a:ext cx="4401693" cy="1475360"/>
          </a:xfrm>
          <a:prstGeom prst="rect">
            <a:avLst/>
          </a:prstGeom>
        </p:spPr>
      </p:pic>
    </p:spTree>
    <p:extLst>
      <p:ext uri="{BB962C8B-B14F-4D97-AF65-F5344CB8AC3E}">
        <p14:creationId xmlns:p14="http://schemas.microsoft.com/office/powerpoint/2010/main" val="2709925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EEC85CA-F0B5-FF0D-E9CA-7C4C217ED32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820ADD3-373C-3687-2739-845AF04D318C}"/>
              </a:ext>
            </a:extLst>
          </p:cNvPr>
          <p:cNvPicPr>
            <a:picLocks noChangeAspect="1"/>
          </p:cNvPicPr>
          <p:nvPr/>
        </p:nvPicPr>
        <p:blipFill>
          <a:blip r:embed="rId3"/>
          <a:stretch>
            <a:fillRect/>
          </a:stretch>
        </p:blipFill>
        <p:spPr>
          <a:xfrm>
            <a:off x="439116" y="2608904"/>
            <a:ext cx="10016596" cy="2597121"/>
          </a:xfrm>
          <a:prstGeom prst="rect">
            <a:avLst/>
          </a:prstGeom>
        </p:spPr>
      </p:pic>
    </p:spTree>
    <p:extLst>
      <p:ext uri="{BB962C8B-B14F-4D97-AF65-F5344CB8AC3E}">
        <p14:creationId xmlns:p14="http://schemas.microsoft.com/office/powerpoint/2010/main" val="366239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EEC85CA-F0B5-FF0D-E9CA-7C4C217ED32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661039CC-2401-C1D2-F8A8-8D25B0BE4ACF}"/>
              </a:ext>
            </a:extLst>
          </p:cNvPr>
          <p:cNvPicPr>
            <a:picLocks noChangeAspect="1"/>
          </p:cNvPicPr>
          <p:nvPr/>
        </p:nvPicPr>
        <p:blipFill>
          <a:blip r:embed="rId3"/>
          <a:stretch>
            <a:fillRect/>
          </a:stretch>
        </p:blipFill>
        <p:spPr>
          <a:xfrm>
            <a:off x="745291" y="3218344"/>
            <a:ext cx="9358171" cy="1353429"/>
          </a:xfrm>
          <a:prstGeom prst="rect">
            <a:avLst/>
          </a:prstGeom>
        </p:spPr>
      </p:pic>
    </p:spTree>
    <p:extLst>
      <p:ext uri="{BB962C8B-B14F-4D97-AF65-F5344CB8AC3E}">
        <p14:creationId xmlns:p14="http://schemas.microsoft.com/office/powerpoint/2010/main" val="22232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EEC85CA-F0B5-FF0D-E9CA-7C4C217ED32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132C14C-3CA5-EF18-0B71-065C1F7FB5CC}"/>
              </a:ext>
            </a:extLst>
          </p:cNvPr>
          <p:cNvPicPr>
            <a:picLocks noChangeAspect="1"/>
          </p:cNvPicPr>
          <p:nvPr/>
        </p:nvPicPr>
        <p:blipFill>
          <a:blip r:embed="rId3"/>
          <a:stretch>
            <a:fillRect/>
          </a:stretch>
        </p:blipFill>
        <p:spPr>
          <a:xfrm>
            <a:off x="1086882" y="503079"/>
            <a:ext cx="10701219" cy="1803281"/>
          </a:xfrm>
          <a:prstGeom prst="rect">
            <a:avLst/>
          </a:prstGeom>
        </p:spPr>
      </p:pic>
      <p:sp>
        <p:nvSpPr>
          <p:cNvPr id="7" name="TextBox 6">
            <a:extLst>
              <a:ext uri="{FF2B5EF4-FFF2-40B4-BE49-F238E27FC236}">
                <a16:creationId xmlns:a16="http://schemas.microsoft.com/office/drawing/2014/main" id="{7D8663C1-22D6-30E1-4F54-17CAE7188947}"/>
              </a:ext>
            </a:extLst>
          </p:cNvPr>
          <p:cNvSpPr txBox="1"/>
          <p:nvPr/>
        </p:nvSpPr>
        <p:spPr>
          <a:xfrm>
            <a:off x="665203" y="2187158"/>
            <a:ext cx="10964333" cy="2862322"/>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3600" i="1"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cảm xúc của tác giả khi nghe tiếng khàn của người Mông: </a:t>
            </a:r>
            <a:r>
              <a:rPr lang="vi-VN" sz="3600" i="1" dirty="0">
                <a:solidFill>
                  <a:srgbClr val="FF0000"/>
                </a:solidFill>
                <a:latin typeface="Cambria" panose="02040503050406030204" pitchFamily="18" charset="0"/>
                <a:ea typeface="Cambria" panose="02040503050406030204" pitchFamily="18" charset="0"/>
              </a:rPr>
              <a:t>Ai đã một lần lên Tây Bắc, được nghe tiếng khèn của người Mông, sẽ thấy nhớ, thấy thương, thấy vấn vương trong lòng…</a:t>
            </a:r>
            <a:endParaRPr kumimoji="0" lang="en-US" sz="2400" b="0" i="1" u="none" strike="noStrike" kern="1200" cap="none" spc="0" normalizeH="0" baseline="0" noProof="0" dirty="0">
              <a:ln>
                <a:noFill/>
              </a:ln>
              <a:solidFill>
                <a:srgbClr val="FF0000"/>
              </a:solidFill>
              <a:effectLst/>
              <a:uLnTx/>
              <a:uFillTx/>
              <a:latin typeface="等线" panose="020F0502020204030204"/>
            </a:endParaRPr>
          </a:p>
        </p:txBody>
      </p:sp>
    </p:spTree>
    <p:extLst>
      <p:ext uri="{BB962C8B-B14F-4D97-AF65-F5344CB8AC3E}">
        <p14:creationId xmlns:p14="http://schemas.microsoft.com/office/powerpoint/2010/main" val="136882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EEC85CA-F0B5-FF0D-E9CA-7C4C217ED32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3">
            <a:extLst>
              <a:ext uri="{FF2B5EF4-FFF2-40B4-BE49-F238E27FC236}">
                <a16:creationId xmlns:a16="http://schemas.microsoft.com/office/drawing/2014/main" id="{95F8D86B-CB9F-563A-3378-7678F1ABC65E}"/>
              </a:ext>
            </a:extLst>
          </p:cNvPr>
          <p:cNvSpPr/>
          <p:nvPr/>
        </p:nvSpPr>
        <p:spPr>
          <a:xfrm>
            <a:off x="0" y="0"/>
            <a:ext cx="12191999"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641" y="3246581"/>
            <a:ext cx="4148100" cy="311107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4727" y="2350755"/>
            <a:ext cx="2435200" cy="24352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9381" y="4176181"/>
            <a:ext cx="2979800" cy="268182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0536" y="3246581"/>
            <a:ext cx="4029000" cy="40290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99681" y="2692655"/>
            <a:ext cx="1146000" cy="1347696"/>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76800" y="374225"/>
            <a:ext cx="3260683" cy="2445512"/>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73200" y="-1692371"/>
            <a:ext cx="3422800" cy="4133192"/>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39000" y="-514500"/>
            <a:ext cx="3029000" cy="3029000"/>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091" y="-119981"/>
            <a:ext cx="2828800" cy="2828800"/>
          </a:xfrm>
          <a:prstGeom prst="rect">
            <a:avLst/>
          </a:prstGeom>
        </p:spPr>
      </p:pic>
      <p:pic>
        <p:nvPicPr>
          <p:cNvPr id="15"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51892" y="2019147"/>
            <a:ext cx="6128225" cy="2454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471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1500"/>
                                  </p:stCondLst>
                                  <p:childTnLst>
                                    <p:animRot by="21600000">
                                      <p:cBhvr>
                                        <p:cTn id="6" dur="45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EEC85CA-F0B5-FF0D-E9CA-7C4C217ED32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3">
            <a:extLst>
              <a:ext uri="{FF2B5EF4-FFF2-40B4-BE49-F238E27FC236}">
                <a16:creationId xmlns:a16="http://schemas.microsoft.com/office/drawing/2014/main" id="{95F8D86B-CB9F-563A-3378-7678F1ABC65E}"/>
              </a:ext>
            </a:extLst>
          </p:cNvPr>
          <p:cNvSpPr/>
          <p:nvPr/>
        </p:nvSpPr>
        <p:spPr>
          <a:xfrm>
            <a:off x="0" y="0"/>
            <a:ext cx="12192000" cy="685799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pic>
        <p:nvPicPr>
          <p:cNvPr id="6" name="Picture 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00" y="2311401"/>
            <a:ext cx="3886200" cy="3497580"/>
          </a:xfrm>
          <a:prstGeom prst="rect">
            <a:avLst/>
          </a:prstGeom>
        </p:spPr>
      </p:pic>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3200" y="-863600"/>
            <a:ext cx="7112000" cy="5334000"/>
          </a:xfrm>
          <a:prstGeom prst="rect">
            <a:avLst/>
          </a:prstGeom>
        </p:spPr>
      </p:pic>
      <p:pic>
        <p:nvPicPr>
          <p:cNvPr id="8" name="Picture 7">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83351" y="482600"/>
            <a:ext cx="5384800" cy="6502400"/>
          </a:xfrm>
          <a:prstGeom prst="rect">
            <a:avLst/>
          </a:prstGeom>
        </p:spPr>
      </p:pic>
      <p:grpSp>
        <p:nvGrpSpPr>
          <p:cNvPr id="9" name="Group 8"/>
          <p:cNvGrpSpPr/>
          <p:nvPr/>
        </p:nvGrpSpPr>
        <p:grpSpPr>
          <a:xfrm>
            <a:off x="935096" y="3142054"/>
            <a:ext cx="3154304" cy="2672604"/>
            <a:chOff x="701322" y="2356540"/>
            <a:chExt cx="2365728" cy="2004453"/>
          </a:xfrm>
        </p:grpSpPr>
        <p:pic>
          <p:nvPicPr>
            <p:cNvPr id="10" name="Picture 9"/>
            <p:cNvPicPr>
              <a:picLocks noChangeAspect="1"/>
            </p:cNvPicPr>
            <p:nvPr/>
          </p:nvPicPr>
          <p:blipFill>
            <a:blip r:embed="rId9" cstate="print">
              <a:extLst>
                <a:ext uri="{BEBA8EAE-BF5A-486C-A8C5-ECC9F3942E4B}">
                  <a14:imgProps xmlns:a14="http://schemas.microsoft.com/office/drawing/2010/main">
                    <a14:imgLayer r:embed="rId10">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701322" y="2398843"/>
              <a:ext cx="1816806" cy="1962150"/>
            </a:xfrm>
            <a:prstGeom prst="rect">
              <a:avLst/>
            </a:prstGeom>
          </p:spPr>
        </p:pic>
        <p:pic>
          <p:nvPicPr>
            <p:cNvPr id="11" name="Picture 10"/>
            <p:cNvPicPr>
              <a:picLocks noChangeAspect="1"/>
            </p:cNvPicPr>
            <p:nvPr/>
          </p:nvPicPr>
          <p:blipFill>
            <a:blip r:embed="rId11" cstate="print">
              <a:extLst>
                <a:ext uri="{BEBA8EAE-BF5A-486C-A8C5-ECC9F3942E4B}">
                  <a14:imgProps xmlns:a14="http://schemas.microsoft.com/office/drawing/2010/main">
                    <a14:imgLayer r:embed="rId12">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1250244" y="2356540"/>
              <a:ext cx="1816806" cy="1962150"/>
            </a:xfrm>
            <a:prstGeom prst="rect">
              <a:avLst/>
            </a:prstGeom>
          </p:spPr>
        </p:pic>
      </p:grpSp>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93727" y="897927"/>
            <a:ext cx="1810947" cy="1810947"/>
          </a:xfrm>
          <a:prstGeom prst="rect">
            <a:avLst/>
          </a:prstGeom>
        </p:spPr>
      </p:pic>
      <p:pic>
        <p:nvPicPr>
          <p:cNvPr id="13" name="Picture 1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39200" y="3739477"/>
            <a:ext cx="1828800" cy="1828800"/>
          </a:xfrm>
          <a:prstGeom prst="rect">
            <a:avLst/>
          </a:prstGeom>
        </p:spPr>
      </p:pic>
      <p:sp>
        <p:nvSpPr>
          <p:cNvPr id="14" name="Right Arrow 13">
            <a:hlinkClick r:id="rId15"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Tree>
    <p:extLst>
      <p:ext uri="{BB962C8B-B14F-4D97-AF65-F5344CB8AC3E}">
        <p14:creationId xmlns:p14="http://schemas.microsoft.com/office/powerpoint/2010/main" val="107013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1000"/>
                                        <p:tgtEl>
                                          <p:spTgt spid="6"/>
                                        </p:tgtEl>
                                        <p:attrNameLst>
                                          <p:attrName>ppt_w</p:attrName>
                                        </p:attrNameLst>
                                      </p:cBhvr>
                                      <p:tavLst>
                                        <p:tav tm="0">
                                          <p:val>
                                            <p:strVal val="ppt_w"/>
                                          </p:val>
                                        </p:tav>
                                        <p:tav tm="100000">
                                          <p:val>
                                            <p:fltVal val="0"/>
                                          </p:val>
                                        </p:tav>
                                      </p:tavLst>
                                    </p:anim>
                                    <p:anim calcmode="lin" valueType="num">
                                      <p:cBhvr>
                                        <p:cTn id="7" dur="1000"/>
                                        <p:tgtEl>
                                          <p:spTgt spid="6"/>
                                        </p:tgtEl>
                                        <p:attrNameLst>
                                          <p:attrName>ppt_h</p:attrName>
                                        </p:attrNameLst>
                                      </p:cBhvr>
                                      <p:tavLst>
                                        <p:tav tm="0">
                                          <p:val>
                                            <p:strVal val="ppt_h"/>
                                          </p:val>
                                        </p:tav>
                                        <p:tav tm="100000">
                                          <p:val>
                                            <p:fltVal val="0"/>
                                          </p:val>
                                        </p:tav>
                                      </p:tavLst>
                                    </p:anim>
                                    <p:animEffect transition="out" filter="fade">
                                      <p:cBhvr>
                                        <p:cTn id="8" dur="1000"/>
                                        <p:tgtEl>
                                          <p:spTgt spid="6"/>
                                        </p:tgtEl>
                                      </p:cBhvr>
                                    </p:animEffect>
                                    <p:set>
                                      <p:cBhvr>
                                        <p:cTn id="9" dur="1" fill="hold">
                                          <p:stCondLst>
                                            <p:cond delay="999"/>
                                          </p:stCondLst>
                                        </p:cTn>
                                        <p:tgtEl>
                                          <p:spTgt spid="6"/>
                                        </p:tgtEl>
                                        <p:attrNameLst>
                                          <p:attrName>style.visibility</p:attrName>
                                        </p:attrNameLst>
                                      </p:cBhvr>
                                      <p:to>
                                        <p:strVal val="hidden"/>
                                      </p:to>
                                    </p:se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750" fill="hold"/>
                                        <p:tgtEl>
                                          <p:spTgt spid="9"/>
                                        </p:tgtEl>
                                        <p:attrNameLst>
                                          <p:attrName>ppt_w</p:attrName>
                                        </p:attrNameLst>
                                      </p:cBhvr>
                                      <p:tavLst>
                                        <p:tav tm="0">
                                          <p:val>
                                            <p:fltVal val="0"/>
                                          </p:val>
                                        </p:tav>
                                        <p:tav tm="100000">
                                          <p:val>
                                            <p:strVal val="#ppt_w"/>
                                          </p:val>
                                        </p:tav>
                                      </p:tavLst>
                                    </p:anim>
                                    <p:anim calcmode="lin" valueType="num">
                                      <p:cBhvr>
                                        <p:cTn id="14" dur="1750" fill="hold"/>
                                        <p:tgtEl>
                                          <p:spTgt spid="9"/>
                                        </p:tgtEl>
                                        <p:attrNameLst>
                                          <p:attrName>ppt_h</p:attrName>
                                        </p:attrNameLst>
                                      </p:cBhvr>
                                      <p:tavLst>
                                        <p:tav tm="0">
                                          <p:val>
                                            <p:fltVal val="0"/>
                                          </p:val>
                                        </p:tav>
                                        <p:tav tm="100000">
                                          <p:val>
                                            <p:strVal val="#ppt_h"/>
                                          </p:val>
                                        </p:tav>
                                      </p:tavLst>
                                    </p:anim>
                                    <p:animEffect transition="in" filter="fade">
                                      <p:cBhvr>
                                        <p:cTn id="15" dur="1750"/>
                                        <p:tgtEl>
                                          <p:spTgt spid="9"/>
                                        </p:tgtEl>
                                      </p:cBhvr>
                                    </p:animEffect>
                                  </p:child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1250"/>
                                        <p:tgtEl>
                                          <p:spTgt spid="7"/>
                                        </p:tgtEl>
                                        <p:attrNameLst>
                                          <p:attrName>ppt_w</p:attrName>
                                        </p:attrNameLst>
                                      </p:cBhvr>
                                      <p:tavLst>
                                        <p:tav tm="0">
                                          <p:val>
                                            <p:strVal val="ppt_w"/>
                                          </p:val>
                                        </p:tav>
                                        <p:tav tm="100000">
                                          <p:val>
                                            <p:fltVal val="0"/>
                                          </p:val>
                                        </p:tav>
                                      </p:tavLst>
                                    </p:anim>
                                    <p:anim calcmode="lin" valueType="num">
                                      <p:cBhvr>
                                        <p:cTn id="21" dur="1250"/>
                                        <p:tgtEl>
                                          <p:spTgt spid="7"/>
                                        </p:tgtEl>
                                        <p:attrNameLst>
                                          <p:attrName>ppt_h</p:attrName>
                                        </p:attrNameLst>
                                      </p:cBhvr>
                                      <p:tavLst>
                                        <p:tav tm="0">
                                          <p:val>
                                            <p:strVal val="ppt_h"/>
                                          </p:val>
                                        </p:tav>
                                        <p:tav tm="100000">
                                          <p:val>
                                            <p:fltVal val="0"/>
                                          </p:val>
                                        </p:tav>
                                      </p:tavLst>
                                    </p:anim>
                                    <p:animEffect transition="out" filter="fade">
                                      <p:cBhvr>
                                        <p:cTn id="22" dur="1250"/>
                                        <p:tgtEl>
                                          <p:spTgt spid="7"/>
                                        </p:tgtEl>
                                      </p:cBhvr>
                                    </p:animEffect>
                                    <p:set>
                                      <p:cBhvr>
                                        <p:cTn id="23" dur="1" fill="hold">
                                          <p:stCondLst>
                                            <p:cond delay="1249"/>
                                          </p:stCondLst>
                                        </p:cTn>
                                        <p:tgtEl>
                                          <p:spTgt spid="7"/>
                                        </p:tgtEl>
                                        <p:attrNameLst>
                                          <p:attrName>style.visibility</p:attrName>
                                        </p:attrNameLst>
                                      </p:cBhvr>
                                      <p:to>
                                        <p:strVal val="hidden"/>
                                      </p:to>
                                    </p:set>
                                  </p:childTnLst>
                                </p:cTn>
                              </p:par>
                            </p:childTnLst>
                          </p:cTn>
                        </p:par>
                        <p:par>
                          <p:cTn id="24" fill="hold">
                            <p:stCondLst>
                              <p:cond delay="1250"/>
                            </p:stCondLst>
                            <p:childTnLst>
                              <p:par>
                                <p:cTn id="25" presetID="53" presetClass="entr" presetSubtype="16"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750" fill="hold"/>
                                        <p:tgtEl>
                                          <p:spTgt spid="12"/>
                                        </p:tgtEl>
                                        <p:attrNameLst>
                                          <p:attrName>ppt_w</p:attrName>
                                        </p:attrNameLst>
                                      </p:cBhvr>
                                      <p:tavLst>
                                        <p:tav tm="0">
                                          <p:val>
                                            <p:fltVal val="0"/>
                                          </p:val>
                                        </p:tav>
                                        <p:tav tm="100000">
                                          <p:val>
                                            <p:strVal val="#ppt_w"/>
                                          </p:val>
                                        </p:tav>
                                      </p:tavLst>
                                    </p:anim>
                                    <p:anim calcmode="lin" valueType="num">
                                      <p:cBhvr>
                                        <p:cTn id="28" dur="1750" fill="hold"/>
                                        <p:tgtEl>
                                          <p:spTgt spid="12"/>
                                        </p:tgtEl>
                                        <p:attrNameLst>
                                          <p:attrName>ppt_h</p:attrName>
                                        </p:attrNameLst>
                                      </p:cBhvr>
                                      <p:tavLst>
                                        <p:tav tm="0">
                                          <p:val>
                                            <p:fltVal val="0"/>
                                          </p:val>
                                        </p:tav>
                                        <p:tav tm="100000">
                                          <p:val>
                                            <p:strVal val="#ppt_h"/>
                                          </p:val>
                                        </p:tav>
                                      </p:tavLst>
                                    </p:anim>
                                    <p:animEffect transition="in" filter="fade">
                                      <p:cBhvr>
                                        <p:cTn id="29" dur="1750"/>
                                        <p:tgtEl>
                                          <p:spTgt spid="12"/>
                                        </p:tgtEl>
                                      </p:cBhvr>
                                    </p:animEffect>
                                  </p:childTnLst>
                                </p:cTn>
                              </p:par>
                            </p:childTnLst>
                          </p:cTn>
                        </p:par>
                      </p:childTnLst>
                    </p:cTn>
                  </p:par>
                </p:childTnLst>
              </p:cTn>
              <p:nextCondLst>
                <p:cond evt="onClick" delay="0">
                  <p:tgtEl>
                    <p:spTgt spid="7"/>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1250"/>
                                        <p:tgtEl>
                                          <p:spTgt spid="8"/>
                                        </p:tgtEl>
                                        <p:attrNameLst>
                                          <p:attrName>ppt_w</p:attrName>
                                        </p:attrNameLst>
                                      </p:cBhvr>
                                      <p:tavLst>
                                        <p:tav tm="0">
                                          <p:val>
                                            <p:strVal val="ppt_w"/>
                                          </p:val>
                                        </p:tav>
                                        <p:tav tm="100000">
                                          <p:val>
                                            <p:fltVal val="0"/>
                                          </p:val>
                                        </p:tav>
                                      </p:tavLst>
                                    </p:anim>
                                    <p:anim calcmode="lin" valueType="num">
                                      <p:cBhvr>
                                        <p:cTn id="35" dur="1250"/>
                                        <p:tgtEl>
                                          <p:spTgt spid="8"/>
                                        </p:tgtEl>
                                        <p:attrNameLst>
                                          <p:attrName>ppt_h</p:attrName>
                                        </p:attrNameLst>
                                      </p:cBhvr>
                                      <p:tavLst>
                                        <p:tav tm="0">
                                          <p:val>
                                            <p:strVal val="ppt_h"/>
                                          </p:val>
                                        </p:tav>
                                        <p:tav tm="100000">
                                          <p:val>
                                            <p:fltVal val="0"/>
                                          </p:val>
                                        </p:tav>
                                      </p:tavLst>
                                    </p:anim>
                                    <p:animEffect transition="out" filter="fade">
                                      <p:cBhvr>
                                        <p:cTn id="36" dur="1250"/>
                                        <p:tgtEl>
                                          <p:spTgt spid="8"/>
                                        </p:tgtEl>
                                      </p:cBhvr>
                                    </p:animEffect>
                                    <p:set>
                                      <p:cBhvr>
                                        <p:cTn id="37" dur="1" fill="hold">
                                          <p:stCondLst>
                                            <p:cond delay="1249"/>
                                          </p:stCondLst>
                                        </p:cTn>
                                        <p:tgtEl>
                                          <p:spTgt spid="8"/>
                                        </p:tgtEl>
                                        <p:attrNameLst>
                                          <p:attrName>style.visibility</p:attrName>
                                        </p:attrNameLst>
                                      </p:cBhvr>
                                      <p:to>
                                        <p:strVal val="hidden"/>
                                      </p:to>
                                    </p:set>
                                  </p:childTnLst>
                                </p:cTn>
                              </p:par>
                            </p:childTnLst>
                          </p:cTn>
                        </p:par>
                        <p:par>
                          <p:cTn id="38" fill="hold">
                            <p:stCondLst>
                              <p:cond delay="1250"/>
                            </p:stCondLst>
                            <p:childTnLst>
                              <p:par>
                                <p:cTn id="39" presetID="53" presetClass="entr" presetSubtype="16" fill="hold" nodeType="after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1750" fill="hold"/>
                                        <p:tgtEl>
                                          <p:spTgt spid="13"/>
                                        </p:tgtEl>
                                        <p:attrNameLst>
                                          <p:attrName>ppt_w</p:attrName>
                                        </p:attrNameLst>
                                      </p:cBhvr>
                                      <p:tavLst>
                                        <p:tav tm="0">
                                          <p:val>
                                            <p:fltVal val="0"/>
                                          </p:val>
                                        </p:tav>
                                        <p:tav tm="100000">
                                          <p:val>
                                            <p:strVal val="#ppt_w"/>
                                          </p:val>
                                        </p:tav>
                                      </p:tavLst>
                                    </p:anim>
                                    <p:anim calcmode="lin" valueType="num">
                                      <p:cBhvr>
                                        <p:cTn id="42" dur="1750" fill="hold"/>
                                        <p:tgtEl>
                                          <p:spTgt spid="13"/>
                                        </p:tgtEl>
                                        <p:attrNameLst>
                                          <p:attrName>ppt_h</p:attrName>
                                        </p:attrNameLst>
                                      </p:cBhvr>
                                      <p:tavLst>
                                        <p:tav tm="0">
                                          <p:val>
                                            <p:fltVal val="0"/>
                                          </p:val>
                                        </p:tav>
                                        <p:tav tm="100000">
                                          <p:val>
                                            <p:strVal val="#ppt_h"/>
                                          </p:val>
                                        </p:tav>
                                      </p:tavLst>
                                    </p:anim>
                                    <p:animEffect transition="in" filter="fade">
                                      <p:cBhvr>
                                        <p:cTn id="43" dur="1750"/>
                                        <p:tgtEl>
                                          <p:spTgt spid="13"/>
                                        </p:tgtEl>
                                      </p:cBhvr>
                                    </p:animEffect>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EEC85CA-F0B5-FF0D-E9CA-7C4C217ED32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3">
            <a:extLst>
              <a:ext uri="{FF2B5EF4-FFF2-40B4-BE49-F238E27FC236}">
                <a16:creationId xmlns:a16="http://schemas.microsoft.com/office/drawing/2014/main" id="{95F8D86B-CB9F-563A-3378-7678F1ABC65E}"/>
              </a:ext>
            </a:extLst>
          </p:cNvPr>
          <p:cNvSpPr/>
          <p:nvPr/>
        </p:nvSpPr>
        <p:spPr>
          <a:xfrm>
            <a:off x="470263" y="365125"/>
            <a:ext cx="11064240" cy="62708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sp>
        <p:nvSpPr>
          <p:cNvPr id="6" name="Title 1"/>
          <p:cNvSpPr txBox="1">
            <a:spLocks/>
          </p:cNvSpPr>
          <p:nvPr/>
        </p:nvSpPr>
        <p:spPr>
          <a:xfrm>
            <a:off x="282863" y="266700"/>
            <a:ext cx="10972800" cy="1143000"/>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latin typeface="Arial" pitchFamily="34" charset="0"/>
                <a:cs typeface="Arial" pitchFamily="34" charset="0"/>
              </a:rPr>
              <a:t>Đây là nhạc cụ dân tộc nào?</a:t>
            </a:r>
            <a:endParaRPr lang="en-US" dirty="0">
              <a:latin typeface="Arial" pitchFamily="34" charset="0"/>
              <a:cs typeface="Arial" pitchFamily="34" charset="0"/>
            </a:endParaRPr>
          </a:p>
        </p:txBody>
      </p:sp>
      <p:sp>
        <p:nvSpPr>
          <p:cNvPr id="7" name="Title 1"/>
          <p:cNvSpPr txBox="1">
            <a:spLocks/>
          </p:cNvSpPr>
          <p:nvPr/>
        </p:nvSpPr>
        <p:spPr>
          <a:xfrm>
            <a:off x="711200" y="3632200"/>
            <a:ext cx="3911600" cy="1143000"/>
          </a:xfrm>
          <a:prstGeom prst="rect">
            <a:avLst/>
          </a:prstGeom>
          <a:solidFill>
            <a:schemeClr val="accent5">
              <a:lumMod val="75000"/>
            </a:schemeClr>
          </a:solidFill>
        </p:spPr>
        <p:txBody>
          <a:bodyPr vert="horz" lIns="121920" tIns="60960" rIns="121920" bIns="6096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Khèn</a:t>
            </a:r>
            <a:endParaRPr lang="en-US" sz="5867" dirty="0">
              <a:solidFill>
                <a:schemeClr val="bg1"/>
              </a:solidFill>
              <a:latin typeface="Arial" pitchFamily="34" charset="0"/>
              <a:cs typeface="Arial" pitchFamily="34" charset="0"/>
            </a:endParaRP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69600" y="76200"/>
            <a:ext cx="1219200" cy="1097280"/>
          </a:xfrm>
          <a:prstGeom prst="rect">
            <a:avLst/>
          </a:prstGeom>
        </p:spPr>
      </p:pic>
      <p:pic>
        <p:nvPicPr>
          <p:cNvPr id="9" name="Picture 2" descr="Nghệ An: Mở lớp truyền dạy thổi khèn, múa khèn Mông | Báo Dân tộc và Phát  triển">
            <a:extLst>
              <a:ext uri="{FF2B5EF4-FFF2-40B4-BE49-F238E27FC236}">
                <a16:creationId xmlns:a16="http://schemas.microsoft.com/office/drawing/2014/main" id="{C7ACE279-AB1D-BF0A-111D-AF75E49E72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1778000"/>
            <a:ext cx="6781800" cy="452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23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EEC85CA-F0B5-FF0D-E9CA-7C4C217ED32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3">
            <a:extLst>
              <a:ext uri="{FF2B5EF4-FFF2-40B4-BE49-F238E27FC236}">
                <a16:creationId xmlns:a16="http://schemas.microsoft.com/office/drawing/2014/main" id="{95F8D86B-CB9F-563A-3378-7678F1ABC65E}"/>
              </a:ext>
            </a:extLst>
          </p:cNvPr>
          <p:cNvSpPr/>
          <p:nvPr/>
        </p:nvSpPr>
        <p:spPr>
          <a:xfrm>
            <a:off x="0" y="0"/>
            <a:ext cx="12192000" cy="685799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sp>
        <p:nvSpPr>
          <p:cNvPr id="6" name="Title 1"/>
          <p:cNvSpPr txBox="1">
            <a:spLocks/>
          </p:cNvSpPr>
          <p:nvPr/>
        </p:nvSpPr>
        <p:spPr>
          <a:xfrm>
            <a:off x="270163" y="368300"/>
            <a:ext cx="10972800" cy="1143000"/>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latin typeface="Arial" pitchFamily="34" charset="0"/>
                <a:cs typeface="Arial" pitchFamily="34" charset="0"/>
              </a:rPr>
              <a:t>Đây là nhạc cụ dân tộc nào?</a:t>
            </a:r>
            <a:endParaRPr lang="en-US" dirty="0">
              <a:latin typeface="Arial" pitchFamily="34" charset="0"/>
              <a:cs typeface="Arial" pitchFamily="34" charset="0"/>
            </a:endParaRPr>
          </a:p>
        </p:txBody>
      </p:sp>
      <p:sp>
        <p:nvSpPr>
          <p:cNvPr id="7" name="Title 1"/>
          <p:cNvSpPr txBox="1">
            <a:spLocks/>
          </p:cNvSpPr>
          <p:nvPr/>
        </p:nvSpPr>
        <p:spPr>
          <a:xfrm>
            <a:off x="711200" y="3632200"/>
            <a:ext cx="4203700" cy="1143000"/>
          </a:xfrm>
          <a:prstGeom prst="rect">
            <a:avLst/>
          </a:prstGeom>
          <a:solidFill>
            <a:schemeClr val="accent5">
              <a:lumMod val="75000"/>
            </a:schemeClr>
          </a:solidFill>
        </p:spPr>
        <p:txBody>
          <a:bodyPr vert="horz" lIns="121920" tIns="60960" rIns="121920" bIns="6096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Đàn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bầu</a:t>
            </a:r>
            <a:endParaRPr lang="en-US" sz="5867" dirty="0">
              <a:solidFill>
                <a:schemeClr val="bg1"/>
              </a:solidFill>
              <a:latin typeface="Arial" pitchFamily="34" charset="0"/>
              <a:cs typeface="Arial" pitchFamily="34" charset="0"/>
            </a:endParaRP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6800" y="-330200"/>
            <a:ext cx="2641600" cy="1981200"/>
          </a:xfrm>
          <a:prstGeom prst="rect">
            <a:avLst/>
          </a:prstGeom>
        </p:spPr>
      </p:pic>
      <p:pic>
        <p:nvPicPr>
          <p:cNvPr id="9" name="Picture 2" descr="Đàn bầu - kết tinh của văn hóa Việt - Vĩnh Long Online">
            <a:extLst>
              <a:ext uri="{FF2B5EF4-FFF2-40B4-BE49-F238E27FC236}">
                <a16:creationId xmlns:a16="http://schemas.microsoft.com/office/drawing/2014/main" id="{372D464C-9BE2-5D01-C96B-6A2FFA0DB9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1363" y="2036763"/>
            <a:ext cx="6093890" cy="4567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87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EEC85CA-F0B5-FF0D-E9CA-7C4C217ED32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3">
            <a:extLst>
              <a:ext uri="{FF2B5EF4-FFF2-40B4-BE49-F238E27FC236}">
                <a16:creationId xmlns:a16="http://schemas.microsoft.com/office/drawing/2014/main" id="{95F8D86B-CB9F-563A-3378-7678F1ABC65E}"/>
              </a:ext>
            </a:extLst>
          </p:cNvPr>
          <p:cNvSpPr/>
          <p:nvPr/>
        </p:nvSpPr>
        <p:spPr>
          <a:xfrm>
            <a:off x="470263" y="365125"/>
            <a:ext cx="11064240" cy="62708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sp>
        <p:nvSpPr>
          <p:cNvPr id="6" name="Title 1"/>
          <p:cNvSpPr txBox="1">
            <a:spLocks/>
          </p:cNvSpPr>
          <p:nvPr/>
        </p:nvSpPr>
        <p:spPr>
          <a:xfrm>
            <a:off x="270163" y="368300"/>
            <a:ext cx="10972800" cy="1143000"/>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latin typeface="Arial" pitchFamily="34" charset="0"/>
                <a:cs typeface="Arial" pitchFamily="34" charset="0"/>
              </a:rPr>
              <a:t>Đây là nhạc cụ dân tộc nào?</a:t>
            </a:r>
            <a:endParaRPr lang="en-US" dirty="0">
              <a:latin typeface="Arial" pitchFamily="34" charset="0"/>
              <a:cs typeface="Arial" pitchFamily="34" charset="0"/>
            </a:endParaRPr>
          </a:p>
        </p:txBody>
      </p:sp>
      <p:sp>
        <p:nvSpPr>
          <p:cNvPr id="7" name="Title 1"/>
          <p:cNvSpPr txBox="1">
            <a:spLocks/>
          </p:cNvSpPr>
          <p:nvPr/>
        </p:nvSpPr>
        <p:spPr>
          <a:xfrm>
            <a:off x="711200" y="3632200"/>
            <a:ext cx="4203700" cy="1143000"/>
          </a:xfrm>
          <a:prstGeom prst="rect">
            <a:avLst/>
          </a:prstGeom>
          <a:solidFill>
            <a:schemeClr val="accent5">
              <a:lumMod val="75000"/>
            </a:schemeClr>
          </a:solidFill>
        </p:spPr>
        <p:txBody>
          <a:bodyPr vert="horz" lIns="121920" tIns="60960" rIns="121920" bIns="6096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Đàn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bầu</a:t>
            </a:r>
            <a:endParaRPr lang="en-US" sz="5867" dirty="0">
              <a:solidFill>
                <a:schemeClr val="bg1"/>
              </a:solidFill>
              <a:latin typeface="Arial" pitchFamily="34" charset="0"/>
              <a:cs typeface="Arial" pitchFamily="34" charset="0"/>
            </a:endParaRP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6800" y="-330200"/>
            <a:ext cx="2641600" cy="1981200"/>
          </a:xfrm>
          <a:prstGeom prst="rect">
            <a:avLst/>
          </a:prstGeom>
        </p:spPr>
      </p:pic>
      <p:pic>
        <p:nvPicPr>
          <p:cNvPr id="9" name="Picture 2" descr="Đàn bầu - kết tinh của văn hóa Việt - Vĩnh Long Online">
            <a:extLst>
              <a:ext uri="{FF2B5EF4-FFF2-40B4-BE49-F238E27FC236}">
                <a16:creationId xmlns:a16="http://schemas.microsoft.com/office/drawing/2014/main" id="{372D464C-9BE2-5D01-C96B-6A2FFA0DB9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1363" y="2036763"/>
            <a:ext cx="6093890" cy="4567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33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EEC85CA-F0B5-FF0D-E9CA-7C4C217ED32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3">
            <a:extLst>
              <a:ext uri="{FF2B5EF4-FFF2-40B4-BE49-F238E27FC236}">
                <a16:creationId xmlns:a16="http://schemas.microsoft.com/office/drawing/2014/main" id="{95F8D86B-CB9F-563A-3378-7678F1ABC65E}"/>
              </a:ext>
            </a:extLst>
          </p:cNvPr>
          <p:cNvSpPr/>
          <p:nvPr/>
        </p:nvSpPr>
        <p:spPr>
          <a:xfrm>
            <a:off x="0" y="365125"/>
            <a:ext cx="11534503" cy="62708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sp>
        <p:nvSpPr>
          <p:cNvPr id="6" name="Title 1"/>
          <p:cNvSpPr txBox="1">
            <a:spLocks/>
          </p:cNvSpPr>
          <p:nvPr/>
        </p:nvSpPr>
        <p:spPr>
          <a:xfrm>
            <a:off x="511463" y="215900"/>
            <a:ext cx="10972800" cy="1143000"/>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latin typeface="Arial" pitchFamily="34" charset="0"/>
                <a:cs typeface="Arial" pitchFamily="34" charset="0"/>
              </a:rPr>
              <a:t>Đây là nhạc cụ dân tộc nào?</a:t>
            </a:r>
            <a:endParaRPr lang="en-US" dirty="0">
              <a:latin typeface="Arial" pitchFamily="34" charset="0"/>
              <a:cs typeface="Arial" pitchFamily="34" charset="0"/>
            </a:endParaRPr>
          </a:p>
        </p:txBody>
      </p:sp>
      <p:sp>
        <p:nvSpPr>
          <p:cNvPr id="7" name="Title 1"/>
          <p:cNvSpPr txBox="1">
            <a:spLocks/>
          </p:cNvSpPr>
          <p:nvPr/>
        </p:nvSpPr>
        <p:spPr>
          <a:xfrm>
            <a:off x="711200" y="3632200"/>
            <a:ext cx="2781300" cy="1384300"/>
          </a:xfrm>
          <a:prstGeom prst="rect">
            <a:avLst/>
          </a:prstGeom>
          <a:solidFill>
            <a:schemeClr val="accent5">
              <a:lumMod val="75000"/>
            </a:schemeClr>
          </a:solidFill>
        </p:spPr>
        <p:txBody>
          <a:bodyPr vert="horz" lIns="121920" tIns="60960" rIns="121920" bIns="6096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Đàn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t’rưng</a:t>
            </a:r>
            <a:endParaRPr lang="en-US" sz="5867" dirty="0">
              <a:solidFill>
                <a:schemeClr val="bg1"/>
              </a:solidFill>
              <a:latin typeface="Arial" pitchFamily="34" charset="0"/>
              <a:cs typeface="Arial" pitchFamily="34" charset="0"/>
            </a:endParaRP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6419" y="-838200"/>
            <a:ext cx="1935163" cy="2336800"/>
          </a:xfrm>
          <a:prstGeom prst="rect">
            <a:avLst/>
          </a:prstGeom>
        </p:spPr>
      </p:pic>
      <p:pic>
        <p:nvPicPr>
          <p:cNvPr id="9" name="Picture 2" descr="Độc tấu đàn Tơ rưng “Mùa hái quả” - YouTube">
            <a:extLst>
              <a:ext uri="{FF2B5EF4-FFF2-40B4-BE49-F238E27FC236}">
                <a16:creationId xmlns:a16="http://schemas.microsoft.com/office/drawing/2014/main" id="{07493A3A-6B90-00DF-B8BC-CE0C9F6B32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8300" y="2101056"/>
            <a:ext cx="7886699" cy="4579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56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750" fill="hold"/>
                                        <p:tgtEl>
                                          <p:spTgt spid="7"/>
                                        </p:tgtEl>
                                        <p:attrNameLst>
                                          <p:attrName>ppt_x</p:attrName>
                                        </p:attrNameLst>
                                      </p:cBhvr>
                                      <p:tavLst>
                                        <p:tav tm="0">
                                          <p:val>
                                            <p:strVal val="1+#ppt_w/2"/>
                                          </p:val>
                                        </p:tav>
                                        <p:tav tm="100000">
                                          <p:val>
                                            <p:strVal val="#ppt_x"/>
                                          </p:val>
                                        </p:tav>
                                      </p:tavLst>
                                    </p:anim>
                                    <p:anim calcmode="lin" valueType="num">
                                      <p:cBhvr additive="base">
                                        <p:cTn id="14" dur="1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EEC85CA-F0B5-FF0D-E9CA-7C4C217ED32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3">
            <a:extLst>
              <a:ext uri="{FF2B5EF4-FFF2-40B4-BE49-F238E27FC236}">
                <a16:creationId xmlns:a16="http://schemas.microsoft.com/office/drawing/2014/main" id="{95F8D86B-CB9F-563A-3378-7678F1ABC65E}"/>
              </a:ext>
            </a:extLst>
          </p:cNvPr>
          <p:cNvSpPr/>
          <p:nvPr/>
        </p:nvSpPr>
        <p:spPr>
          <a:xfrm>
            <a:off x="470263" y="365125"/>
            <a:ext cx="11064240" cy="62708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grpSp>
        <p:nvGrpSpPr>
          <p:cNvPr id="6" name="组合 3">
            <a:extLst>
              <a:ext uri="{FF2B5EF4-FFF2-40B4-BE49-F238E27FC236}">
                <a16:creationId xmlns:a16="http://schemas.microsoft.com/office/drawing/2014/main" id="{0A19C08F-C186-4ECA-8592-AD14EA9DDBA2}"/>
              </a:ext>
            </a:extLst>
          </p:cNvPr>
          <p:cNvGrpSpPr/>
          <p:nvPr/>
        </p:nvGrpSpPr>
        <p:grpSpPr>
          <a:xfrm>
            <a:off x="-154975" y="2850213"/>
            <a:ext cx="12961723" cy="5722608"/>
            <a:chOff x="-116231" y="2137660"/>
            <a:chExt cx="9721292" cy="4291956"/>
          </a:xfrm>
        </p:grpSpPr>
        <p:pic>
          <p:nvPicPr>
            <p:cNvPr id="7" name="图片 8">
              <a:extLst>
                <a:ext uri="{FF2B5EF4-FFF2-40B4-BE49-F238E27FC236}">
                  <a16:creationId xmlns:a16="http://schemas.microsoft.com/office/drawing/2014/main" id="{EFD32AFA-CA52-47D7-A224-C914491B78D2}"/>
                </a:ext>
              </a:extLst>
            </p:cNvPr>
            <p:cNvPicPr>
              <a:picLocks noChangeAspect="1"/>
            </p:cNvPicPr>
            <p:nvPr/>
          </p:nvPicPr>
          <p:blipFill rotWithShape="1">
            <a:blip r:embed="rId3"/>
            <a:srcRect l="56379"/>
            <a:stretch/>
          </p:blipFill>
          <p:spPr>
            <a:xfrm>
              <a:off x="5565447" y="2137660"/>
              <a:ext cx="4039614" cy="4291956"/>
            </a:xfrm>
            <a:prstGeom prst="rect">
              <a:avLst/>
            </a:prstGeom>
          </p:spPr>
        </p:pic>
        <p:pic>
          <p:nvPicPr>
            <p:cNvPr id="8" name="图片 4">
              <a:extLst>
                <a:ext uri="{FF2B5EF4-FFF2-40B4-BE49-F238E27FC236}">
                  <a16:creationId xmlns:a16="http://schemas.microsoft.com/office/drawing/2014/main" id="{445A97E7-7F47-428D-9A49-EC00D717EDF0}"/>
                </a:ext>
              </a:extLst>
            </p:cNvPr>
            <p:cNvPicPr>
              <a:picLocks noChangeAspect="1"/>
            </p:cNvPicPr>
            <p:nvPr/>
          </p:nvPicPr>
          <p:blipFill>
            <a:blip r:embed="rId4"/>
            <a:stretch>
              <a:fillRect/>
            </a:stretch>
          </p:blipFill>
          <p:spPr>
            <a:xfrm>
              <a:off x="-116231" y="3918018"/>
              <a:ext cx="9376461" cy="1536325"/>
            </a:xfrm>
            <a:prstGeom prst="rect">
              <a:avLst/>
            </a:prstGeom>
          </p:spPr>
        </p:pic>
        <p:pic>
          <p:nvPicPr>
            <p:cNvPr id="9" name="图片 6">
              <a:extLst>
                <a:ext uri="{FF2B5EF4-FFF2-40B4-BE49-F238E27FC236}">
                  <a16:creationId xmlns:a16="http://schemas.microsoft.com/office/drawing/2014/main" id="{F9A2C1A6-9D0E-4C2A-81BE-100888F3CCA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297" b="90822" l="45436" r="54622"/>
                      </a14:imgEffect>
                    </a14:imgLayer>
                  </a14:imgProps>
                </a:ext>
              </a:extLst>
            </a:blip>
            <a:srcRect l="44288" t="72231" r="44230" b="7112"/>
            <a:stretch/>
          </p:blipFill>
          <p:spPr>
            <a:xfrm>
              <a:off x="228600" y="3597838"/>
              <a:ext cx="1069279" cy="1088342"/>
            </a:xfrm>
            <a:prstGeom prst="rect">
              <a:avLst/>
            </a:prstGeom>
          </p:spPr>
        </p:pic>
      </p:grpSp>
      <p:sp>
        <p:nvSpPr>
          <p:cNvPr id="10" name="Rectangle: Rounded Corners 7">
            <a:extLst>
              <a:ext uri="{FF2B5EF4-FFF2-40B4-BE49-F238E27FC236}">
                <a16:creationId xmlns:a16="http://schemas.microsoft.com/office/drawing/2014/main" id="{CCE40745-8F3B-BFD8-A1D3-8C360D284D8E}"/>
              </a:ext>
            </a:extLst>
          </p:cNvPr>
          <p:cNvSpPr/>
          <p:nvPr/>
        </p:nvSpPr>
        <p:spPr>
          <a:xfrm>
            <a:off x="1088022" y="206802"/>
            <a:ext cx="10430878" cy="1177498"/>
          </a:xfrm>
          <a:custGeom>
            <a:avLst/>
            <a:gdLst>
              <a:gd name="connsiteX0" fmla="*/ 0 w 10430878"/>
              <a:gd name="connsiteY0" fmla="*/ 588749 h 1177498"/>
              <a:gd name="connsiteX1" fmla="*/ 588749 w 10430878"/>
              <a:gd name="connsiteY1" fmla="*/ 0 h 1177498"/>
              <a:gd name="connsiteX2" fmla="*/ 1157171 w 10430878"/>
              <a:gd name="connsiteY2" fmla="*/ 0 h 1177498"/>
              <a:gd name="connsiteX3" fmla="*/ 1540525 w 10430878"/>
              <a:gd name="connsiteY3" fmla="*/ 0 h 1177498"/>
              <a:gd name="connsiteX4" fmla="*/ 2294015 w 10430878"/>
              <a:gd name="connsiteY4" fmla="*/ 0 h 1177498"/>
              <a:gd name="connsiteX5" fmla="*/ 2862437 w 10430878"/>
              <a:gd name="connsiteY5" fmla="*/ 0 h 1177498"/>
              <a:gd name="connsiteX6" fmla="*/ 3615926 w 10430878"/>
              <a:gd name="connsiteY6" fmla="*/ 0 h 1177498"/>
              <a:gd name="connsiteX7" fmla="*/ 4091814 w 10430878"/>
              <a:gd name="connsiteY7" fmla="*/ 0 h 1177498"/>
              <a:gd name="connsiteX8" fmla="*/ 4752770 w 10430878"/>
              <a:gd name="connsiteY8" fmla="*/ 0 h 1177498"/>
              <a:gd name="connsiteX9" fmla="*/ 5506260 w 10430878"/>
              <a:gd name="connsiteY9" fmla="*/ 0 h 1177498"/>
              <a:gd name="connsiteX10" fmla="*/ 6074681 w 10430878"/>
              <a:gd name="connsiteY10" fmla="*/ 0 h 1177498"/>
              <a:gd name="connsiteX11" fmla="*/ 6643103 w 10430878"/>
              <a:gd name="connsiteY11" fmla="*/ 0 h 1177498"/>
              <a:gd name="connsiteX12" fmla="*/ 7211525 w 10430878"/>
              <a:gd name="connsiteY12" fmla="*/ 0 h 1177498"/>
              <a:gd name="connsiteX13" fmla="*/ 7872481 w 10430878"/>
              <a:gd name="connsiteY13" fmla="*/ 0 h 1177498"/>
              <a:gd name="connsiteX14" fmla="*/ 8348369 w 10430878"/>
              <a:gd name="connsiteY14" fmla="*/ 0 h 1177498"/>
              <a:gd name="connsiteX15" fmla="*/ 9101859 w 10430878"/>
              <a:gd name="connsiteY15" fmla="*/ 0 h 1177498"/>
              <a:gd name="connsiteX16" fmla="*/ 9842129 w 10430878"/>
              <a:gd name="connsiteY16" fmla="*/ 0 h 1177498"/>
              <a:gd name="connsiteX17" fmla="*/ 10430878 w 10430878"/>
              <a:gd name="connsiteY17" fmla="*/ 588749 h 1177498"/>
              <a:gd name="connsiteX18" fmla="*/ 10430878 w 10430878"/>
              <a:gd name="connsiteY18" fmla="*/ 588749 h 1177498"/>
              <a:gd name="connsiteX19" fmla="*/ 9842129 w 10430878"/>
              <a:gd name="connsiteY19" fmla="*/ 1177498 h 1177498"/>
              <a:gd name="connsiteX20" fmla="*/ 8996106 w 10430878"/>
              <a:gd name="connsiteY20" fmla="*/ 1177498 h 1177498"/>
              <a:gd name="connsiteX21" fmla="*/ 8427684 w 10430878"/>
              <a:gd name="connsiteY21" fmla="*/ 1177498 h 1177498"/>
              <a:gd name="connsiteX22" fmla="*/ 7766728 w 10430878"/>
              <a:gd name="connsiteY22" fmla="*/ 1177498 h 1177498"/>
              <a:gd name="connsiteX23" fmla="*/ 7290840 w 10430878"/>
              <a:gd name="connsiteY23" fmla="*/ 1177498 h 1177498"/>
              <a:gd name="connsiteX24" fmla="*/ 6722418 w 10430878"/>
              <a:gd name="connsiteY24" fmla="*/ 1177498 h 1177498"/>
              <a:gd name="connsiteX25" fmla="*/ 6246530 w 10430878"/>
              <a:gd name="connsiteY25" fmla="*/ 1177498 h 1177498"/>
              <a:gd name="connsiteX26" fmla="*/ 5770642 w 10430878"/>
              <a:gd name="connsiteY26" fmla="*/ 1177498 h 1177498"/>
              <a:gd name="connsiteX27" fmla="*/ 5017152 w 10430878"/>
              <a:gd name="connsiteY27" fmla="*/ 1177498 h 1177498"/>
              <a:gd name="connsiteX28" fmla="*/ 4171129 w 10430878"/>
              <a:gd name="connsiteY28" fmla="*/ 1177498 h 1177498"/>
              <a:gd name="connsiteX29" fmla="*/ 3417639 w 10430878"/>
              <a:gd name="connsiteY29" fmla="*/ 1177498 h 1177498"/>
              <a:gd name="connsiteX30" fmla="*/ 2571616 w 10430878"/>
              <a:gd name="connsiteY30" fmla="*/ 1177498 h 1177498"/>
              <a:gd name="connsiteX31" fmla="*/ 1910660 w 10430878"/>
              <a:gd name="connsiteY31" fmla="*/ 1177498 h 1177498"/>
              <a:gd name="connsiteX32" fmla="*/ 1342239 w 10430878"/>
              <a:gd name="connsiteY32" fmla="*/ 1177498 h 1177498"/>
              <a:gd name="connsiteX33" fmla="*/ 588749 w 10430878"/>
              <a:gd name="connsiteY33" fmla="*/ 1177498 h 1177498"/>
              <a:gd name="connsiteX34" fmla="*/ 0 w 10430878"/>
              <a:gd name="connsiteY34" fmla="*/ 588749 h 1177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30878" h="1177498" fill="none" extrusionOk="0">
                <a:moveTo>
                  <a:pt x="0" y="588749"/>
                </a:moveTo>
                <a:cubicBezTo>
                  <a:pt x="41521" y="272126"/>
                  <a:pt x="225147" y="-48318"/>
                  <a:pt x="588749" y="0"/>
                </a:cubicBezTo>
                <a:cubicBezTo>
                  <a:pt x="819178" y="9421"/>
                  <a:pt x="969206" y="13400"/>
                  <a:pt x="1157171" y="0"/>
                </a:cubicBezTo>
                <a:cubicBezTo>
                  <a:pt x="1345136" y="-13400"/>
                  <a:pt x="1458575" y="-3144"/>
                  <a:pt x="1540525" y="0"/>
                </a:cubicBezTo>
                <a:cubicBezTo>
                  <a:pt x="1622475" y="3144"/>
                  <a:pt x="2141045" y="-23029"/>
                  <a:pt x="2294015" y="0"/>
                </a:cubicBezTo>
                <a:cubicBezTo>
                  <a:pt x="2446985" y="23029"/>
                  <a:pt x="2720199" y="9355"/>
                  <a:pt x="2862437" y="0"/>
                </a:cubicBezTo>
                <a:cubicBezTo>
                  <a:pt x="3004675" y="-9355"/>
                  <a:pt x="3373601" y="36595"/>
                  <a:pt x="3615926" y="0"/>
                </a:cubicBezTo>
                <a:cubicBezTo>
                  <a:pt x="3858251" y="-36595"/>
                  <a:pt x="3952521" y="-4525"/>
                  <a:pt x="4091814" y="0"/>
                </a:cubicBezTo>
                <a:cubicBezTo>
                  <a:pt x="4231107" y="4525"/>
                  <a:pt x="4595175" y="30792"/>
                  <a:pt x="4752770" y="0"/>
                </a:cubicBezTo>
                <a:cubicBezTo>
                  <a:pt x="4910365" y="-30792"/>
                  <a:pt x="5354162" y="-5645"/>
                  <a:pt x="5506260" y="0"/>
                </a:cubicBezTo>
                <a:cubicBezTo>
                  <a:pt x="5658358" y="5645"/>
                  <a:pt x="5897134" y="4328"/>
                  <a:pt x="6074681" y="0"/>
                </a:cubicBezTo>
                <a:cubicBezTo>
                  <a:pt x="6252228" y="-4328"/>
                  <a:pt x="6506015" y="4197"/>
                  <a:pt x="6643103" y="0"/>
                </a:cubicBezTo>
                <a:cubicBezTo>
                  <a:pt x="6780191" y="-4197"/>
                  <a:pt x="6930697" y="-10945"/>
                  <a:pt x="7211525" y="0"/>
                </a:cubicBezTo>
                <a:cubicBezTo>
                  <a:pt x="7492353" y="10945"/>
                  <a:pt x="7665724" y="18799"/>
                  <a:pt x="7872481" y="0"/>
                </a:cubicBezTo>
                <a:cubicBezTo>
                  <a:pt x="8079238" y="-18799"/>
                  <a:pt x="8120271" y="-19602"/>
                  <a:pt x="8348369" y="0"/>
                </a:cubicBezTo>
                <a:cubicBezTo>
                  <a:pt x="8576467" y="19602"/>
                  <a:pt x="8753830" y="33399"/>
                  <a:pt x="9101859" y="0"/>
                </a:cubicBezTo>
                <a:cubicBezTo>
                  <a:pt x="9449888" y="-33399"/>
                  <a:pt x="9578721" y="-983"/>
                  <a:pt x="9842129" y="0"/>
                </a:cubicBezTo>
                <a:cubicBezTo>
                  <a:pt x="10152626" y="42978"/>
                  <a:pt x="10399696" y="278723"/>
                  <a:pt x="10430878" y="588749"/>
                </a:cubicBezTo>
                <a:lnTo>
                  <a:pt x="10430878" y="588749"/>
                </a:lnTo>
                <a:cubicBezTo>
                  <a:pt x="10436749" y="892959"/>
                  <a:pt x="10097713" y="1188384"/>
                  <a:pt x="9842129" y="1177498"/>
                </a:cubicBezTo>
                <a:cubicBezTo>
                  <a:pt x="9484548" y="1173651"/>
                  <a:pt x="9408580" y="1200236"/>
                  <a:pt x="8996106" y="1177498"/>
                </a:cubicBezTo>
                <a:cubicBezTo>
                  <a:pt x="8583632" y="1154760"/>
                  <a:pt x="8585278" y="1184023"/>
                  <a:pt x="8427684" y="1177498"/>
                </a:cubicBezTo>
                <a:cubicBezTo>
                  <a:pt x="8270090" y="1170973"/>
                  <a:pt x="7913845" y="1156444"/>
                  <a:pt x="7766728" y="1177498"/>
                </a:cubicBezTo>
                <a:cubicBezTo>
                  <a:pt x="7619611" y="1198552"/>
                  <a:pt x="7387704" y="1182406"/>
                  <a:pt x="7290840" y="1177498"/>
                </a:cubicBezTo>
                <a:cubicBezTo>
                  <a:pt x="7193976" y="1172590"/>
                  <a:pt x="6963825" y="1184682"/>
                  <a:pt x="6722418" y="1177498"/>
                </a:cubicBezTo>
                <a:cubicBezTo>
                  <a:pt x="6481011" y="1170314"/>
                  <a:pt x="6388711" y="1187513"/>
                  <a:pt x="6246530" y="1177498"/>
                </a:cubicBezTo>
                <a:cubicBezTo>
                  <a:pt x="6104349" y="1167483"/>
                  <a:pt x="5967512" y="1195865"/>
                  <a:pt x="5770642" y="1177498"/>
                </a:cubicBezTo>
                <a:cubicBezTo>
                  <a:pt x="5573772" y="1159131"/>
                  <a:pt x="5258300" y="1162643"/>
                  <a:pt x="5017152" y="1177498"/>
                </a:cubicBezTo>
                <a:cubicBezTo>
                  <a:pt x="4776004" y="1192354"/>
                  <a:pt x="4487866" y="1215135"/>
                  <a:pt x="4171129" y="1177498"/>
                </a:cubicBezTo>
                <a:cubicBezTo>
                  <a:pt x="3854392" y="1139861"/>
                  <a:pt x="3614824" y="1150974"/>
                  <a:pt x="3417639" y="1177498"/>
                </a:cubicBezTo>
                <a:cubicBezTo>
                  <a:pt x="3220454" y="1204023"/>
                  <a:pt x="2772404" y="1184797"/>
                  <a:pt x="2571616" y="1177498"/>
                </a:cubicBezTo>
                <a:cubicBezTo>
                  <a:pt x="2370828" y="1170199"/>
                  <a:pt x="2131011" y="1180267"/>
                  <a:pt x="1910660" y="1177498"/>
                </a:cubicBezTo>
                <a:cubicBezTo>
                  <a:pt x="1690309" y="1174729"/>
                  <a:pt x="1557680" y="1194474"/>
                  <a:pt x="1342239" y="1177498"/>
                </a:cubicBezTo>
                <a:cubicBezTo>
                  <a:pt x="1126798" y="1160522"/>
                  <a:pt x="892894" y="1164368"/>
                  <a:pt x="588749" y="1177498"/>
                </a:cubicBezTo>
                <a:cubicBezTo>
                  <a:pt x="329648" y="1136940"/>
                  <a:pt x="42639" y="925429"/>
                  <a:pt x="0" y="588749"/>
                </a:cubicBezTo>
                <a:close/>
              </a:path>
              <a:path w="10430878" h="1177498" stroke="0" extrusionOk="0">
                <a:moveTo>
                  <a:pt x="0" y="588749"/>
                </a:moveTo>
                <a:cubicBezTo>
                  <a:pt x="-49194" y="315223"/>
                  <a:pt x="281501" y="75757"/>
                  <a:pt x="588749" y="0"/>
                </a:cubicBezTo>
                <a:cubicBezTo>
                  <a:pt x="695931" y="-19170"/>
                  <a:pt x="856572" y="1109"/>
                  <a:pt x="1064637" y="0"/>
                </a:cubicBezTo>
                <a:cubicBezTo>
                  <a:pt x="1272702" y="-1109"/>
                  <a:pt x="1388398" y="-6847"/>
                  <a:pt x="1633059" y="0"/>
                </a:cubicBezTo>
                <a:cubicBezTo>
                  <a:pt x="1877720" y="6847"/>
                  <a:pt x="1907456" y="-9141"/>
                  <a:pt x="2016413" y="0"/>
                </a:cubicBezTo>
                <a:cubicBezTo>
                  <a:pt x="2125370" y="9141"/>
                  <a:pt x="2563953" y="239"/>
                  <a:pt x="2769903" y="0"/>
                </a:cubicBezTo>
                <a:cubicBezTo>
                  <a:pt x="2975853" y="-239"/>
                  <a:pt x="2987386" y="5178"/>
                  <a:pt x="3153257" y="0"/>
                </a:cubicBezTo>
                <a:cubicBezTo>
                  <a:pt x="3319128" y="-5178"/>
                  <a:pt x="3600795" y="25443"/>
                  <a:pt x="3814213" y="0"/>
                </a:cubicBezTo>
                <a:cubicBezTo>
                  <a:pt x="4027631" y="-25443"/>
                  <a:pt x="4182793" y="2173"/>
                  <a:pt x="4290101" y="0"/>
                </a:cubicBezTo>
                <a:cubicBezTo>
                  <a:pt x="4397409" y="-2173"/>
                  <a:pt x="4584560" y="-9653"/>
                  <a:pt x="4765989" y="0"/>
                </a:cubicBezTo>
                <a:cubicBezTo>
                  <a:pt x="4947418" y="9653"/>
                  <a:pt x="5037936" y="-3843"/>
                  <a:pt x="5149343" y="0"/>
                </a:cubicBezTo>
                <a:cubicBezTo>
                  <a:pt x="5260750" y="3843"/>
                  <a:pt x="5405302" y="17962"/>
                  <a:pt x="5532698" y="0"/>
                </a:cubicBezTo>
                <a:cubicBezTo>
                  <a:pt x="5660094" y="-17962"/>
                  <a:pt x="5828546" y="-10239"/>
                  <a:pt x="6008586" y="0"/>
                </a:cubicBezTo>
                <a:cubicBezTo>
                  <a:pt x="6188626" y="10239"/>
                  <a:pt x="6459225" y="-11810"/>
                  <a:pt x="6577008" y="0"/>
                </a:cubicBezTo>
                <a:cubicBezTo>
                  <a:pt x="6694791" y="11810"/>
                  <a:pt x="6969915" y="-14305"/>
                  <a:pt x="7330497" y="0"/>
                </a:cubicBezTo>
                <a:cubicBezTo>
                  <a:pt x="7691079" y="14305"/>
                  <a:pt x="7694953" y="-13812"/>
                  <a:pt x="7991453" y="0"/>
                </a:cubicBezTo>
                <a:cubicBezTo>
                  <a:pt x="8287953" y="13812"/>
                  <a:pt x="8413736" y="2910"/>
                  <a:pt x="8559875" y="0"/>
                </a:cubicBezTo>
                <a:cubicBezTo>
                  <a:pt x="8706014" y="-2910"/>
                  <a:pt x="8957623" y="106"/>
                  <a:pt x="9128297" y="0"/>
                </a:cubicBezTo>
                <a:cubicBezTo>
                  <a:pt x="9298971" y="-106"/>
                  <a:pt x="9592616" y="-27119"/>
                  <a:pt x="9842129" y="0"/>
                </a:cubicBezTo>
                <a:cubicBezTo>
                  <a:pt x="10144082" y="11057"/>
                  <a:pt x="10435678" y="231788"/>
                  <a:pt x="10430878" y="588749"/>
                </a:cubicBezTo>
                <a:lnTo>
                  <a:pt x="10430878" y="588749"/>
                </a:lnTo>
                <a:cubicBezTo>
                  <a:pt x="10419755" y="916712"/>
                  <a:pt x="10186408" y="1184947"/>
                  <a:pt x="9842129" y="1177498"/>
                </a:cubicBezTo>
                <a:cubicBezTo>
                  <a:pt x="9505954" y="1174789"/>
                  <a:pt x="9369189" y="1190841"/>
                  <a:pt x="8996106" y="1177498"/>
                </a:cubicBezTo>
                <a:cubicBezTo>
                  <a:pt x="8623023" y="1164155"/>
                  <a:pt x="8443569" y="1173718"/>
                  <a:pt x="8150082" y="1177498"/>
                </a:cubicBezTo>
                <a:cubicBezTo>
                  <a:pt x="7856595" y="1181278"/>
                  <a:pt x="7712252" y="1149189"/>
                  <a:pt x="7489127" y="1177498"/>
                </a:cubicBezTo>
                <a:cubicBezTo>
                  <a:pt x="7266002" y="1205807"/>
                  <a:pt x="7044644" y="1152963"/>
                  <a:pt x="6643103" y="1177498"/>
                </a:cubicBezTo>
                <a:cubicBezTo>
                  <a:pt x="6241562" y="1202033"/>
                  <a:pt x="6286745" y="1192720"/>
                  <a:pt x="6167215" y="1177498"/>
                </a:cubicBezTo>
                <a:cubicBezTo>
                  <a:pt x="6047685" y="1162276"/>
                  <a:pt x="5751018" y="1196788"/>
                  <a:pt x="5598793" y="1177498"/>
                </a:cubicBezTo>
                <a:cubicBezTo>
                  <a:pt x="5446568" y="1158208"/>
                  <a:pt x="5198150" y="1143737"/>
                  <a:pt x="4845304" y="1177498"/>
                </a:cubicBezTo>
                <a:cubicBezTo>
                  <a:pt x="4492458" y="1211259"/>
                  <a:pt x="4302490" y="1214421"/>
                  <a:pt x="4091814" y="1177498"/>
                </a:cubicBezTo>
                <a:cubicBezTo>
                  <a:pt x="3881138" y="1140576"/>
                  <a:pt x="3583842" y="1204935"/>
                  <a:pt x="3430859" y="1177498"/>
                </a:cubicBezTo>
                <a:cubicBezTo>
                  <a:pt x="3277876" y="1150061"/>
                  <a:pt x="3226723" y="1165326"/>
                  <a:pt x="3047504" y="1177498"/>
                </a:cubicBezTo>
                <a:cubicBezTo>
                  <a:pt x="2868285" y="1189670"/>
                  <a:pt x="2599681" y="1173910"/>
                  <a:pt x="2479082" y="1177498"/>
                </a:cubicBezTo>
                <a:cubicBezTo>
                  <a:pt x="2358483" y="1181086"/>
                  <a:pt x="1889047" y="1146845"/>
                  <a:pt x="1725593" y="1177498"/>
                </a:cubicBezTo>
                <a:cubicBezTo>
                  <a:pt x="1562139" y="1208151"/>
                  <a:pt x="1291414" y="1164257"/>
                  <a:pt x="1157171" y="1177498"/>
                </a:cubicBezTo>
                <a:cubicBezTo>
                  <a:pt x="1022928" y="1190739"/>
                  <a:pt x="786213" y="1187772"/>
                  <a:pt x="588749" y="1177498"/>
                </a:cubicBezTo>
                <a:cubicBezTo>
                  <a:pt x="251740" y="1166886"/>
                  <a:pt x="-11976" y="979008"/>
                  <a:pt x="0" y="588749"/>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libri" panose="020F0502020204030204" pitchFamily="34" charset="0"/>
                <a:cs typeface="Calibri" panose="020F0502020204030204" pitchFamily="34" charset="0"/>
              </a:rPr>
              <a:t>Trao</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đổi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với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bạn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điều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biết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về</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một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nhạc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cụ</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dân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tộc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vừa</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xuất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hiện</a:t>
            </a:r>
            <a:r>
              <a:rPr lang="en-US" sz="4000" b="1" dirty="0">
                <a:solidFill>
                  <a:srgbClr val="002060"/>
                </a:solidFill>
                <a:latin typeface="Calibri" panose="020F0502020204030204" pitchFamily="34" charset="0"/>
                <a:cs typeface="Calibri" panose="020F0502020204030204" pitchFamily="34" charset="0"/>
              </a:rPr>
              <a:t> ở </a:t>
            </a:r>
            <a:r>
              <a:rPr lang="en-US" sz="4000" b="1" dirty="0" err="1">
                <a:solidFill>
                  <a:srgbClr val="002060"/>
                </a:solidFill>
                <a:latin typeface="Calibri" panose="020F0502020204030204" pitchFamily="34" charset="0"/>
                <a:cs typeface="Calibri" panose="020F0502020204030204" pitchFamily="34" charset="0"/>
              </a:rPr>
              <a:t>trò</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chơi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trên</a:t>
            </a:r>
            <a:endParaRPr lang="en-US" sz="4000" b="1" dirty="0">
              <a:solidFill>
                <a:srgbClr val="00206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FDCBD0E3-4B9B-72F2-36FA-E6C23AA88AC5}"/>
              </a:ext>
            </a:extLst>
          </p:cNvPr>
          <p:cNvSpPr txBox="1"/>
          <p:nvPr/>
        </p:nvSpPr>
        <p:spPr>
          <a:xfrm>
            <a:off x="4064000" y="1792012"/>
            <a:ext cx="7632713" cy="1200329"/>
          </a:xfrm>
          <a:prstGeom prst="rect">
            <a:avLst/>
          </a:prstGeom>
          <a:solidFill>
            <a:srgbClr val="FFFFCC"/>
          </a:solidFill>
        </p:spPr>
        <p:txBody>
          <a:bodyPr wrap="square" rtlCol="0">
            <a:spAutoFit/>
          </a:bodyPr>
          <a:lstStyle/>
          <a:p>
            <a:r>
              <a:rPr lang="en-US" sz="3600" b="1" dirty="0">
                <a:solidFill>
                  <a:srgbClr val="002060"/>
                </a:solidFill>
                <a:highlight>
                  <a:srgbClr val="FFFFCC"/>
                </a:highlight>
              </a:rPr>
              <a:t>G: </a:t>
            </a:r>
            <a:r>
              <a:rPr lang="en-US" sz="3600" b="1" dirty="0" err="1">
                <a:solidFill>
                  <a:srgbClr val="002060"/>
                </a:solidFill>
                <a:highlight>
                  <a:srgbClr val="FFFFCC"/>
                </a:highlight>
              </a:rPr>
              <a:t>Em</a:t>
            </a:r>
            <a:r>
              <a:rPr lang="en-US" sz="3600" b="1" dirty="0">
                <a:solidFill>
                  <a:srgbClr val="002060"/>
                </a:solidFill>
                <a:highlight>
                  <a:srgbClr val="FFFFCC"/>
                </a:highlight>
              </a:rPr>
              <a:t> </a:t>
            </a:r>
            <a:r>
              <a:rPr lang="en-US" sz="3600" b="1" dirty="0" err="1">
                <a:solidFill>
                  <a:srgbClr val="002060"/>
                </a:solidFill>
                <a:highlight>
                  <a:srgbClr val="FFFFCC"/>
                </a:highlight>
              </a:rPr>
              <a:t>có</a:t>
            </a:r>
            <a:r>
              <a:rPr lang="en-US" sz="3600" b="1" dirty="0">
                <a:solidFill>
                  <a:srgbClr val="002060"/>
                </a:solidFill>
                <a:highlight>
                  <a:srgbClr val="FFFFCC"/>
                </a:highlight>
              </a:rPr>
              <a:t> </a:t>
            </a:r>
            <a:r>
              <a:rPr lang="en-US" sz="3600" b="1" dirty="0" err="1">
                <a:solidFill>
                  <a:srgbClr val="002060"/>
                </a:solidFill>
                <a:highlight>
                  <a:srgbClr val="FFFFCC"/>
                </a:highlight>
              </a:rPr>
              <a:t>thể</a:t>
            </a:r>
            <a:r>
              <a:rPr lang="en-US" sz="3600" b="1" dirty="0">
                <a:solidFill>
                  <a:srgbClr val="002060"/>
                </a:solidFill>
                <a:highlight>
                  <a:srgbClr val="FFFFCC"/>
                </a:highlight>
              </a:rPr>
              <a:t> </a:t>
            </a:r>
            <a:r>
              <a:rPr lang="en-US" sz="3600" b="1" dirty="0" err="1">
                <a:solidFill>
                  <a:srgbClr val="002060"/>
                </a:solidFill>
                <a:highlight>
                  <a:srgbClr val="FFFFCC"/>
                </a:highlight>
              </a:rPr>
              <a:t>nói</a:t>
            </a:r>
            <a:r>
              <a:rPr lang="en-US" sz="3600" b="1" dirty="0">
                <a:solidFill>
                  <a:srgbClr val="002060"/>
                </a:solidFill>
                <a:highlight>
                  <a:srgbClr val="FFFFCC"/>
                </a:highlight>
              </a:rPr>
              <a:t> </a:t>
            </a:r>
            <a:r>
              <a:rPr lang="en-US" sz="3600" b="1" dirty="0" err="1">
                <a:solidFill>
                  <a:srgbClr val="002060"/>
                </a:solidFill>
                <a:highlight>
                  <a:srgbClr val="FFFFCC"/>
                </a:highlight>
              </a:rPr>
              <a:t>về</a:t>
            </a:r>
            <a:r>
              <a:rPr lang="en-US" sz="3600" b="1" dirty="0">
                <a:solidFill>
                  <a:srgbClr val="002060"/>
                </a:solidFill>
                <a:highlight>
                  <a:srgbClr val="FFFFCC"/>
                </a:highlight>
              </a:rPr>
              <a:t> </a:t>
            </a:r>
            <a:r>
              <a:rPr lang="en-US" sz="3600" b="1" dirty="0" err="1">
                <a:solidFill>
                  <a:srgbClr val="002060"/>
                </a:solidFill>
                <a:highlight>
                  <a:srgbClr val="FFFFCC"/>
                </a:highlight>
              </a:rPr>
              <a:t>hình</a:t>
            </a:r>
            <a:r>
              <a:rPr lang="en-US" sz="3600" b="1" dirty="0">
                <a:solidFill>
                  <a:srgbClr val="002060"/>
                </a:solidFill>
                <a:highlight>
                  <a:srgbClr val="FFFFCC"/>
                </a:highlight>
              </a:rPr>
              <a:t> </a:t>
            </a:r>
            <a:r>
              <a:rPr lang="en-US" sz="3600" b="1" dirty="0" err="1">
                <a:solidFill>
                  <a:srgbClr val="002060"/>
                </a:solidFill>
                <a:highlight>
                  <a:srgbClr val="FFFFCC"/>
                </a:highlight>
              </a:rPr>
              <a:t>dáng</a:t>
            </a:r>
            <a:r>
              <a:rPr lang="en-US" sz="3600" b="1" dirty="0">
                <a:solidFill>
                  <a:srgbClr val="002060"/>
                </a:solidFill>
                <a:highlight>
                  <a:srgbClr val="FFFFCC"/>
                </a:highlight>
              </a:rPr>
              <a:t>, </a:t>
            </a:r>
            <a:r>
              <a:rPr lang="en-US" sz="3600" b="1" dirty="0" err="1">
                <a:solidFill>
                  <a:srgbClr val="002060"/>
                </a:solidFill>
                <a:highlight>
                  <a:srgbClr val="FFFFCC"/>
                </a:highlight>
              </a:rPr>
              <a:t>cấu</a:t>
            </a:r>
            <a:r>
              <a:rPr lang="en-US" sz="3600" b="1" dirty="0">
                <a:solidFill>
                  <a:srgbClr val="002060"/>
                </a:solidFill>
                <a:highlight>
                  <a:srgbClr val="FFFFCC"/>
                </a:highlight>
              </a:rPr>
              <a:t> </a:t>
            </a:r>
            <a:r>
              <a:rPr lang="en-US" sz="3600" b="1" dirty="0" err="1">
                <a:solidFill>
                  <a:srgbClr val="002060"/>
                </a:solidFill>
                <a:highlight>
                  <a:srgbClr val="FFFFCC"/>
                </a:highlight>
              </a:rPr>
              <a:t>tạo</a:t>
            </a:r>
            <a:r>
              <a:rPr lang="en-US" sz="3600" b="1" dirty="0">
                <a:solidFill>
                  <a:srgbClr val="002060"/>
                </a:solidFill>
                <a:highlight>
                  <a:srgbClr val="FFFFCC"/>
                </a:highlight>
              </a:rPr>
              <a:t>, </a:t>
            </a:r>
            <a:r>
              <a:rPr lang="en-US" sz="3600" b="1" dirty="0" err="1">
                <a:solidFill>
                  <a:srgbClr val="002060"/>
                </a:solidFill>
                <a:highlight>
                  <a:srgbClr val="FFFFCC"/>
                </a:highlight>
              </a:rPr>
              <a:t>cách</a:t>
            </a:r>
            <a:r>
              <a:rPr lang="en-US" sz="3600" b="1" dirty="0">
                <a:solidFill>
                  <a:srgbClr val="002060"/>
                </a:solidFill>
                <a:highlight>
                  <a:srgbClr val="FFFFCC"/>
                </a:highlight>
              </a:rPr>
              <a:t> </a:t>
            </a:r>
            <a:r>
              <a:rPr lang="en-US" sz="3600" b="1" dirty="0" err="1">
                <a:solidFill>
                  <a:srgbClr val="002060"/>
                </a:solidFill>
                <a:highlight>
                  <a:srgbClr val="FFFFCC"/>
                </a:highlight>
              </a:rPr>
              <a:t>chơi</a:t>
            </a:r>
            <a:r>
              <a:rPr lang="en-US" sz="3600" b="1" dirty="0">
                <a:solidFill>
                  <a:srgbClr val="002060"/>
                </a:solidFill>
                <a:highlight>
                  <a:srgbClr val="FFFFCC"/>
                </a:highlight>
              </a:rPr>
              <a:t> </a:t>
            </a:r>
            <a:r>
              <a:rPr lang="en-US" sz="3600" b="1" dirty="0" err="1">
                <a:solidFill>
                  <a:srgbClr val="002060"/>
                </a:solidFill>
                <a:highlight>
                  <a:srgbClr val="FFFFCC"/>
                </a:highlight>
              </a:rPr>
              <a:t>nhạc</a:t>
            </a:r>
            <a:r>
              <a:rPr lang="en-US" sz="3600" b="1" dirty="0">
                <a:solidFill>
                  <a:srgbClr val="002060"/>
                </a:solidFill>
                <a:highlight>
                  <a:srgbClr val="FFFFCC"/>
                </a:highlight>
              </a:rPr>
              <a:t> </a:t>
            </a:r>
            <a:r>
              <a:rPr lang="en-US" sz="3600" b="1" dirty="0" err="1">
                <a:solidFill>
                  <a:srgbClr val="002060"/>
                </a:solidFill>
                <a:highlight>
                  <a:srgbClr val="FFFFCC"/>
                </a:highlight>
              </a:rPr>
              <a:t>cụ</a:t>
            </a:r>
            <a:r>
              <a:rPr lang="en-US" sz="3600" b="1" dirty="0">
                <a:solidFill>
                  <a:srgbClr val="002060"/>
                </a:solidFill>
                <a:highlight>
                  <a:srgbClr val="FFFFCC"/>
                </a:highlight>
              </a:rPr>
              <a:t> </a:t>
            </a:r>
            <a:r>
              <a:rPr lang="en-US" sz="3600" b="1" dirty="0" err="1">
                <a:solidFill>
                  <a:srgbClr val="002060"/>
                </a:solidFill>
                <a:highlight>
                  <a:srgbClr val="FFFFCC"/>
                </a:highlight>
              </a:rPr>
              <a:t>đó</a:t>
            </a:r>
            <a:r>
              <a:rPr lang="en-US" sz="3600" b="1" dirty="0">
                <a:solidFill>
                  <a:srgbClr val="002060"/>
                </a:solidFill>
                <a:highlight>
                  <a:srgbClr val="FFFFCC"/>
                </a:highlight>
              </a:rPr>
              <a:t>…</a:t>
            </a:r>
          </a:p>
        </p:txBody>
      </p:sp>
      <p:pic>
        <p:nvPicPr>
          <p:cNvPr id="12" name="Picture 11">
            <a:extLst>
              <a:ext uri="{FF2B5EF4-FFF2-40B4-BE49-F238E27FC236}">
                <a16:creationId xmlns:a16="http://schemas.microsoft.com/office/drawing/2014/main" id="{C47042D9-1F3B-3581-BC0E-4495DFB9B15D}"/>
              </a:ext>
            </a:extLst>
          </p:cNvPr>
          <p:cNvPicPr>
            <a:picLocks noChangeAspect="1"/>
          </p:cNvPicPr>
          <p:nvPr/>
        </p:nvPicPr>
        <p:blipFill>
          <a:blip r:embed="rId7"/>
          <a:stretch>
            <a:fillRect/>
          </a:stretch>
        </p:blipFill>
        <p:spPr>
          <a:xfrm>
            <a:off x="1880125" y="1638300"/>
            <a:ext cx="2049488" cy="2679700"/>
          </a:xfrm>
          <a:prstGeom prst="rect">
            <a:avLst/>
          </a:prstGeom>
          <a:effectLst>
            <a:outerShdw blurRad="76200" dir="13500000" sy="23000" kx="1200000" algn="br" rotWithShape="0">
              <a:prstClr val="black">
                <a:alpha val="20000"/>
              </a:prstClr>
            </a:outerShdw>
          </a:effectLst>
        </p:spPr>
      </p:pic>
      <p:pic>
        <p:nvPicPr>
          <p:cNvPr id="13" name="Picture 12">
            <a:extLst>
              <a:ext uri="{FF2B5EF4-FFF2-40B4-BE49-F238E27FC236}">
                <a16:creationId xmlns:a16="http://schemas.microsoft.com/office/drawing/2014/main" id="{53C9B2C3-7298-021E-029C-98F3153739F2}"/>
              </a:ext>
            </a:extLst>
          </p:cNvPr>
          <p:cNvPicPr>
            <a:picLocks noChangeAspect="1"/>
          </p:cNvPicPr>
          <p:nvPr/>
        </p:nvPicPr>
        <p:blipFill>
          <a:blip r:embed="rId8"/>
          <a:stretch>
            <a:fillRect/>
          </a:stretch>
        </p:blipFill>
        <p:spPr>
          <a:xfrm>
            <a:off x="-114300" y="1593476"/>
            <a:ext cx="1860155" cy="2749924"/>
          </a:xfrm>
          <a:prstGeom prst="rect">
            <a:avLst/>
          </a:prstGeom>
          <a:effectLst>
            <a:outerShdw blurRad="76200" dir="13500000" sy="23000" kx="1200000" algn="br" rotWithShape="0">
              <a:prstClr val="black">
                <a:alpha val="20000"/>
              </a:prstClr>
            </a:outerShdw>
          </a:effectLst>
        </p:spPr>
      </p:pic>
      <p:pic>
        <p:nvPicPr>
          <p:cNvPr id="14" name="Picture 2" descr="Độc tấu đàn Tơ rưng “Mùa hái quả” - YouTube">
            <a:extLst>
              <a:ext uri="{FF2B5EF4-FFF2-40B4-BE49-F238E27FC236}">
                <a16:creationId xmlns:a16="http://schemas.microsoft.com/office/drawing/2014/main" id="{16FFA8E6-15F0-4FEC-C660-AEC7F8E6CFF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1" y="4521199"/>
            <a:ext cx="3962400" cy="26924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Đàn bầu - kết tinh của văn hóa Việt - Vĩnh Long Online">
            <a:extLst>
              <a:ext uri="{FF2B5EF4-FFF2-40B4-BE49-F238E27FC236}">
                <a16:creationId xmlns:a16="http://schemas.microsoft.com/office/drawing/2014/main" id="{4AC0CD63-5BC9-3E56-660D-55BDFED5E99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54500" y="4546600"/>
            <a:ext cx="3619500" cy="26923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Nghệ An: Mở lớp truyền dạy thổi khèn, múa khèn Mông | Báo Dân tộc và Phát  triển">
            <a:extLst>
              <a:ext uri="{FF2B5EF4-FFF2-40B4-BE49-F238E27FC236}">
                <a16:creationId xmlns:a16="http://schemas.microsoft.com/office/drawing/2014/main" id="{8F50833E-3692-4900-440B-07E4FE9F13A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51800" y="4572000"/>
            <a:ext cx="3670300" cy="2666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65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1065</Words>
  <Application>Microsoft Office PowerPoint</Application>
  <PresentationFormat>Widescreen</PresentationFormat>
  <Paragraphs>39</Paragraphs>
  <Slides>21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Calibri Light</vt:lpstr>
      <vt:lpstr>Cambria</vt:lpstr>
      <vt:lpstr>等线</vt:lpstr>
      <vt:lpstr>Tahoma</vt:lpstr>
      <vt:lpstr>汉仪粗宋简</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18</cp:revision>
  <dcterms:created xsi:type="dcterms:W3CDTF">2024-11-17T08:04:14Z</dcterms:created>
  <dcterms:modified xsi:type="dcterms:W3CDTF">2024-11-20T10:01:48Z</dcterms:modified>
</cp:coreProperties>
</file>