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4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8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2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4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1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5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8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2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9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0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B22DE-DBB2-4CAF-97BA-AC182AA83E5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51.jpe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slide" Target="slide3.xm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6.jpeg"/><Relationship Id="rId7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7.xml"/><Relationship Id="rId18" Type="http://schemas.openxmlformats.org/officeDocument/2006/relationships/image" Target="../media/image23.png"/><Relationship Id="rId3" Type="http://schemas.openxmlformats.org/officeDocument/2006/relationships/image" Target="../media/image12.jpeg"/><Relationship Id="rId21" Type="http://schemas.openxmlformats.org/officeDocument/2006/relationships/image" Target="../media/image26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image" Target="../media/image1.jpe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6.xml"/><Relationship Id="rId5" Type="http://schemas.openxmlformats.org/officeDocument/2006/relationships/image" Target="../media/image14.png"/><Relationship Id="rId15" Type="http://schemas.openxmlformats.org/officeDocument/2006/relationships/image" Target="../media/image20.png"/><Relationship Id="rId23" Type="http://schemas.openxmlformats.org/officeDocument/2006/relationships/slide" Target="slide8.xml"/><Relationship Id="rId10" Type="http://schemas.openxmlformats.org/officeDocument/2006/relationships/image" Target="../media/image18.png"/><Relationship Id="rId19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slide" Target="slide5.xml"/><Relationship Id="rId14" Type="http://schemas.openxmlformats.org/officeDocument/2006/relationships/slide" Target="slide4.xml"/><Relationship Id="rId2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8.png"/><Relationship Id="rId4" Type="http://schemas.openxmlformats.org/officeDocument/2006/relationships/slide" Target="slide3.xml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8.png"/><Relationship Id="rId4" Type="http://schemas.openxmlformats.org/officeDocument/2006/relationships/slide" Target="slide3.xml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8.png"/><Relationship Id="rId4" Type="http://schemas.openxmlformats.org/officeDocument/2006/relationships/slide" Target="slide3.xml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8.png"/><Relationship Id="rId4" Type="http://schemas.openxmlformats.org/officeDocument/2006/relationships/slide" Target="slide3.xml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6" name="图片 8196" descr="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-11105"/>
            <a:ext cx="11820971" cy="6953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8197"/>
          <p:cNvSpPr txBox="1"/>
          <p:nvPr/>
        </p:nvSpPr>
        <p:spPr>
          <a:xfrm>
            <a:off x="5878368" y="2810470"/>
            <a:ext cx="4713432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150050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KHỞI ĐỘNG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85F465-F65D-498D-9C8B-1D2C7C73E8B2}"/>
              </a:ext>
            </a:extLst>
          </p:cNvPr>
          <p:cNvGrpSpPr/>
          <p:nvPr/>
        </p:nvGrpSpPr>
        <p:grpSpPr>
          <a:xfrm>
            <a:off x="1241365" y="-225146"/>
            <a:ext cx="9083735" cy="1374552"/>
            <a:chOff x="732268" y="921241"/>
            <a:chExt cx="8340785" cy="1374552"/>
          </a:xfrm>
        </p:grpSpPr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D1A30EC8-258A-419A-940A-4AC006A768E0}"/>
                </a:ext>
              </a:extLst>
            </p:cNvPr>
            <p:cNvSpPr/>
            <p:nvPr/>
          </p:nvSpPr>
          <p:spPr>
            <a:xfrm>
              <a:off x="1190170" y="1233715"/>
              <a:ext cx="7882883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648 390 – 382 547 = ?</a:t>
              </a:r>
            </a:p>
          </p:txBody>
        </p:sp>
        <p:pic>
          <p:nvPicPr>
            <p:cNvPr id="8" name="图片 19">
              <a:extLst>
                <a:ext uri="{FF2B5EF4-FFF2-40B4-BE49-F238E27FC236}">
                  <a16:creationId xmlns:a16="http://schemas.microsoft.com/office/drawing/2014/main" id="{59976481-8702-430C-880D-90D6A1166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68" y="921241"/>
              <a:ext cx="1334390" cy="137455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F8574A5-F667-4D1D-A780-F78C2B60A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56" y="1381126"/>
            <a:ext cx="11091238" cy="482917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C7917B1-4DD1-6033-857F-1A09B8D761D8}"/>
              </a:ext>
            </a:extLst>
          </p:cNvPr>
          <p:cNvGrpSpPr/>
          <p:nvPr/>
        </p:nvGrpSpPr>
        <p:grpSpPr>
          <a:xfrm>
            <a:off x="1596877" y="1847407"/>
            <a:ext cx="3444949" cy="1329070"/>
            <a:chOff x="2254102" y="1733107"/>
            <a:chExt cx="3444949" cy="132907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F2D557-76CF-F4FB-846A-406FEE31B4EB}"/>
                </a:ext>
              </a:extLst>
            </p:cNvPr>
            <p:cNvSpPr txBox="1"/>
            <p:nvPr/>
          </p:nvSpPr>
          <p:spPr>
            <a:xfrm>
              <a:off x="2679405" y="1733107"/>
              <a:ext cx="30196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648 390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382 547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03535E-28BD-8200-43C7-47EBD82161D3}"/>
                </a:ext>
              </a:extLst>
            </p:cNvPr>
            <p:cNvSpPr txBox="1"/>
            <p:nvPr/>
          </p:nvSpPr>
          <p:spPr>
            <a:xfrm>
              <a:off x="2254102" y="2009553"/>
              <a:ext cx="4253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D00D81-FFBB-E281-ED7D-C90F881D642A}"/>
                </a:ext>
              </a:extLst>
            </p:cNvPr>
            <p:cNvCxnSpPr/>
            <p:nvPr/>
          </p:nvCxnSpPr>
          <p:spPr>
            <a:xfrm>
              <a:off x="2721935" y="3062177"/>
              <a:ext cx="1743739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EE93847-00D4-BD8E-CDF4-438BEDCF0B8A}"/>
              </a:ext>
            </a:extLst>
          </p:cNvPr>
          <p:cNvSpPr txBox="1"/>
          <p:nvPr/>
        </p:nvSpPr>
        <p:spPr>
          <a:xfrm>
            <a:off x="4393240" y="1677286"/>
            <a:ext cx="6103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0 không trừ được 7, lấy 10 trừ 7 bằng 3, viết 3 nhớ 1.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BF3467-E269-3A3F-5B52-BE5A5333F134}"/>
              </a:ext>
            </a:extLst>
          </p:cNvPr>
          <p:cNvSpPr txBox="1"/>
          <p:nvPr/>
        </p:nvSpPr>
        <p:spPr>
          <a:xfrm>
            <a:off x="3478841" y="3208375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3AB053-39B8-D58F-C711-8D68F678C1FF}"/>
              </a:ext>
            </a:extLst>
          </p:cNvPr>
          <p:cNvSpPr txBox="1"/>
          <p:nvPr/>
        </p:nvSpPr>
        <p:spPr>
          <a:xfrm>
            <a:off x="4426245" y="2460330"/>
            <a:ext cx="569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9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1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8; 8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4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4, </a:t>
            </a:r>
            <a:r>
              <a:rPr lang="en-US" sz="2400" dirty="0" err="1">
                <a:solidFill>
                  <a:srgbClr val="002060"/>
                </a:solidFill>
              </a:rPr>
              <a:t>viết</a:t>
            </a:r>
            <a:r>
              <a:rPr lang="en-US" sz="2400" dirty="0">
                <a:solidFill>
                  <a:srgbClr val="002060"/>
                </a:solidFill>
              </a:rPr>
              <a:t> 4.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04DB69-F7A3-9218-7594-A987628196DF}"/>
              </a:ext>
            </a:extLst>
          </p:cNvPr>
          <p:cNvSpPr txBox="1"/>
          <p:nvPr/>
        </p:nvSpPr>
        <p:spPr>
          <a:xfrm>
            <a:off x="3191762" y="3208375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8A2B8F-7ABA-1349-A612-A6181433F04B}"/>
              </a:ext>
            </a:extLst>
          </p:cNvPr>
          <p:cNvSpPr txBox="1"/>
          <p:nvPr/>
        </p:nvSpPr>
        <p:spPr>
          <a:xfrm>
            <a:off x="4446403" y="3027621"/>
            <a:ext cx="5699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3 không trừ được 5, lấy 13 trừ 5 bằng 8, viết 8 nhớ 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695061-C217-66A0-52F3-E9269C8E458C}"/>
              </a:ext>
            </a:extLst>
          </p:cNvPr>
          <p:cNvSpPr txBox="1"/>
          <p:nvPr/>
        </p:nvSpPr>
        <p:spPr>
          <a:xfrm>
            <a:off x="2936581" y="3197743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A8F9CB-7715-7F49-7A6A-0B0251E096AD}"/>
              </a:ext>
            </a:extLst>
          </p:cNvPr>
          <p:cNvSpPr txBox="1"/>
          <p:nvPr/>
        </p:nvSpPr>
        <p:spPr>
          <a:xfrm>
            <a:off x="4469883" y="3897497"/>
            <a:ext cx="569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8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1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7; 7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2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5, </a:t>
            </a:r>
            <a:r>
              <a:rPr lang="en-US" sz="2400" dirty="0" err="1">
                <a:solidFill>
                  <a:srgbClr val="002060"/>
                </a:solidFill>
              </a:rPr>
              <a:t>viết</a:t>
            </a:r>
            <a:r>
              <a:rPr lang="en-US" sz="2400" dirty="0">
                <a:solidFill>
                  <a:srgbClr val="002060"/>
                </a:solidFill>
              </a:rPr>
              <a:t> 5.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BD87E2-E3E2-71B5-16FE-8B52FE0ECBA0}"/>
              </a:ext>
            </a:extLst>
          </p:cNvPr>
          <p:cNvSpPr txBox="1"/>
          <p:nvPr/>
        </p:nvSpPr>
        <p:spPr>
          <a:xfrm>
            <a:off x="2564441" y="3208374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2D06E5-863F-ED78-C0C6-9B921152E7F5}"/>
              </a:ext>
            </a:extLst>
          </p:cNvPr>
          <p:cNvSpPr txBox="1"/>
          <p:nvPr/>
        </p:nvSpPr>
        <p:spPr>
          <a:xfrm>
            <a:off x="4467668" y="4399220"/>
            <a:ext cx="5699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4 không trừ được 8, lấy 14 trừ 8 bằng 6, viết 6 nhớ 1.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0CF4F6-AA4B-36C2-665C-C2B7C28B5ED2}"/>
              </a:ext>
            </a:extLst>
          </p:cNvPr>
          <p:cNvSpPr txBox="1"/>
          <p:nvPr/>
        </p:nvSpPr>
        <p:spPr>
          <a:xfrm>
            <a:off x="2277362" y="3208374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34C2CA-B084-5806-29EA-ECC351C1B50C}"/>
              </a:ext>
            </a:extLst>
          </p:cNvPr>
          <p:cNvSpPr txBox="1"/>
          <p:nvPr/>
        </p:nvSpPr>
        <p:spPr>
          <a:xfrm>
            <a:off x="4481623" y="5241629"/>
            <a:ext cx="569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 6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1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5; 5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3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2, </a:t>
            </a:r>
            <a:r>
              <a:rPr lang="en-US" sz="2400" dirty="0" err="1">
                <a:solidFill>
                  <a:srgbClr val="002060"/>
                </a:solidFill>
              </a:rPr>
              <a:t>viết</a:t>
            </a:r>
            <a:r>
              <a:rPr lang="en-US" sz="2400" dirty="0">
                <a:solidFill>
                  <a:srgbClr val="002060"/>
                </a:solidFill>
              </a:rPr>
              <a:t> 2.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AE6690-90B5-1B13-57A6-C5D6EFC74DAB}"/>
              </a:ext>
            </a:extLst>
          </p:cNvPr>
          <p:cNvSpPr txBox="1"/>
          <p:nvPr/>
        </p:nvSpPr>
        <p:spPr>
          <a:xfrm>
            <a:off x="2011548" y="3208374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BA8DCB-D812-6BFD-3D3D-1A3C32821B82}"/>
              </a:ext>
            </a:extLst>
          </p:cNvPr>
          <p:cNvSpPr txBox="1"/>
          <p:nvPr/>
        </p:nvSpPr>
        <p:spPr>
          <a:xfrm>
            <a:off x="819150" y="1104900"/>
            <a:ext cx="75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F4E07D6-DFB1-82DA-445B-0745105E0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262" y="5929312"/>
            <a:ext cx="5179083" cy="66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7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6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553" y="4013234"/>
            <a:ext cx="14071022" cy="29079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724" y="18383"/>
            <a:ext cx="10648643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4109" descr="封面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79" y="4740574"/>
            <a:ext cx="2833884" cy="19232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B4934B-2F3E-49EA-BAE5-782D2B31AE60}"/>
              </a:ext>
            </a:extLst>
          </p:cNvPr>
          <p:cNvSpPr txBox="1"/>
          <p:nvPr/>
        </p:nvSpPr>
        <p:spPr>
          <a:xfrm>
            <a:off x="2752726" y="2108581"/>
            <a:ext cx="7061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 để tìm kết quả của phép trừ ta thực hiện mấy bước? Đó là những bước nào?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1DB2C6-2298-4C54-AFF6-1F8774D158A5}"/>
              </a:ext>
            </a:extLst>
          </p:cNvPr>
          <p:cNvSpPr txBox="1"/>
          <p:nvPr/>
        </p:nvSpPr>
        <p:spPr>
          <a:xfrm>
            <a:off x="3324696" y="3317701"/>
            <a:ext cx="68384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 hiện 2 bước: </a:t>
            </a:r>
            <a:endParaRPr lang="en-US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lvl="0" indent="-457200" algn="just" defTabSz="121917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 1: Đặt tính;</a:t>
            </a:r>
            <a:endParaRPr lang="en-US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lvl="0" indent="-457200" algn="just" defTabSz="121917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 2:  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thứ tự từ phải sang trái, bắt đầu từ cột hàng đơn vị.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2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C62E42-BAF4-4F83-96B9-4FBA4BE29C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C1DA1B-DE9C-57E1-07A6-757DD53D2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314" y="3065456"/>
            <a:ext cx="65476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6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42"/>
            <a:ext cx="12192000" cy="68485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37895" descr="1-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2715" y="4750809"/>
            <a:ext cx="2542236" cy="22597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4BE8AAF-FE93-4C69-8B71-CD64E2A641C3}"/>
              </a:ext>
            </a:extLst>
          </p:cNvPr>
          <p:cNvGrpSpPr/>
          <p:nvPr/>
        </p:nvGrpSpPr>
        <p:grpSpPr>
          <a:xfrm>
            <a:off x="3184090" y="1164598"/>
            <a:ext cx="6166387" cy="1456435"/>
            <a:chOff x="1190170" y="1148456"/>
            <a:chExt cx="4283495" cy="959931"/>
          </a:xfrm>
        </p:grpSpPr>
        <p:sp>
          <p:nvSpPr>
            <p:cNvPr id="9" name="Rounded Rectangle 62">
              <a:extLst>
                <a:ext uri="{FF2B5EF4-FFF2-40B4-BE49-F238E27FC236}">
                  <a16:creationId xmlns:a16="http://schemas.microsoft.com/office/drawing/2014/main" id="{E14E98E8-0195-4478-8A7F-52B8BCB1418B}"/>
                </a:ext>
              </a:extLst>
            </p:cNvPr>
            <p:cNvSpPr/>
            <p:nvPr/>
          </p:nvSpPr>
          <p:spPr>
            <a:xfrm>
              <a:off x="1190170" y="1233715"/>
              <a:ext cx="4283495" cy="749604"/>
            </a:xfrm>
            <a:prstGeom prst="roundRect">
              <a:avLst/>
            </a:prstGeom>
            <a:solidFill>
              <a:sysClr val="window" lastClr="FFFFFF">
                <a:alpha val="83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1.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Đặt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rồi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id="{379B823C-AE19-4A06-A9FC-CCB5C68F0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05" y="1148456"/>
              <a:ext cx="931883" cy="959931"/>
            </a:xfrm>
            <a:prstGeom prst="rect">
              <a:avLst/>
            </a:prstGeom>
          </p:spPr>
        </p:pic>
      </p:grpSp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C4E1BE82-D294-01EC-03C8-1CE567C98CF5}"/>
              </a:ext>
            </a:extLst>
          </p:cNvPr>
          <p:cNvSpPr/>
          <p:nvPr/>
        </p:nvSpPr>
        <p:spPr>
          <a:xfrm>
            <a:off x="1038225" y="3838575"/>
            <a:ext cx="3048000" cy="7715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36 724 – 3 291</a:t>
            </a:r>
          </a:p>
        </p:txBody>
      </p:sp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id="{CC03E12D-50B4-5661-CA9E-8199869FF184}"/>
              </a:ext>
            </a:extLst>
          </p:cNvPr>
          <p:cNvSpPr/>
          <p:nvPr/>
        </p:nvSpPr>
        <p:spPr>
          <a:xfrm>
            <a:off x="4524374" y="3838575"/>
            <a:ext cx="3514725" cy="7715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637 891 – 412 520</a:t>
            </a:r>
          </a:p>
        </p:txBody>
      </p:sp>
      <p:sp>
        <p:nvSpPr>
          <p:cNvPr id="13" name="Rectangle: Rounded Corners 3">
            <a:extLst>
              <a:ext uri="{FF2B5EF4-FFF2-40B4-BE49-F238E27FC236}">
                <a16:creationId xmlns:a16="http://schemas.microsoft.com/office/drawing/2014/main" id="{0C4D2FFA-5A34-41D8-43EE-B3496D4F0F09}"/>
              </a:ext>
            </a:extLst>
          </p:cNvPr>
          <p:cNvSpPr/>
          <p:nvPr/>
        </p:nvSpPr>
        <p:spPr>
          <a:xfrm>
            <a:off x="8267699" y="3800475"/>
            <a:ext cx="3514725" cy="7715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895 332 – 282 429</a:t>
            </a:r>
          </a:p>
        </p:txBody>
      </p:sp>
    </p:spTree>
    <p:extLst>
      <p:ext uri="{BB962C8B-B14F-4D97-AF65-F5344CB8AC3E}">
        <p14:creationId xmlns:p14="http://schemas.microsoft.com/office/powerpoint/2010/main" val="235144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36 724 – 3 291</a:t>
            </a:r>
          </a:p>
        </p:txBody>
      </p:sp>
      <p:pic>
        <p:nvPicPr>
          <p:cNvPr id="1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976099" y="1397872"/>
            <a:ext cx="45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36 724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752975" y="2634474"/>
            <a:ext cx="4039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3 291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4325"/>
            <a:ext cx="4324350" cy="4889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35804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7294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03934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724400" y="386987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23BF73-7DC4-2CCA-6571-2E9B5D4186F5}"/>
              </a:ext>
            </a:extLst>
          </p:cNvPr>
          <p:cNvSpPr txBox="1"/>
          <p:nvPr/>
        </p:nvSpPr>
        <p:spPr>
          <a:xfrm>
            <a:off x="3914775" y="390797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0929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BF23B-30E6-F53F-27B2-1AF9FB809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774" y="2312418"/>
            <a:ext cx="1914525" cy="1300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D345BD-B091-1643-7293-A37BCE3CC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850" y="1792741"/>
            <a:ext cx="1428750" cy="1683884"/>
          </a:xfrm>
          <a:prstGeom prst="rect">
            <a:avLst/>
          </a:prstGeom>
        </p:spPr>
      </p:pic>
      <p:sp>
        <p:nvSpPr>
          <p:cNvPr id="8" name="Speech Bubble: Rectangle with Corners Rounded 6">
            <a:extLst>
              <a:ext uri="{FF2B5EF4-FFF2-40B4-BE49-F238E27FC236}">
                <a16:creationId xmlns:a16="http://schemas.microsoft.com/office/drawing/2014/main" id="{A7E65962-1829-23C0-24B8-41CFA34A17AD}"/>
              </a:ext>
            </a:extLst>
          </p:cNvPr>
          <p:cNvSpPr/>
          <p:nvPr/>
        </p:nvSpPr>
        <p:spPr>
          <a:xfrm>
            <a:off x="3124200" y="752475"/>
            <a:ext cx="3181350" cy="1371600"/>
          </a:xfrm>
          <a:prstGeom prst="wedgeRoundRectCallout">
            <a:avLst>
              <a:gd name="adj1" fmla="val -25335"/>
              <a:gd name="adj2" fmla="val 8958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Khi bay, </a:t>
            </a:r>
            <a:r>
              <a:rPr lang="en-US" sz="2400" dirty="0" err="1">
                <a:solidFill>
                  <a:srgbClr val="002060"/>
                </a:solidFill>
              </a:rPr>
              <a:t>tớ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đập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cánh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khoảng</a:t>
            </a:r>
            <a:r>
              <a:rPr lang="en-US" sz="2400" dirty="0">
                <a:solidFill>
                  <a:srgbClr val="002060"/>
                </a:solidFill>
              </a:rPr>
              <a:t> 180 000 </a:t>
            </a:r>
            <a:r>
              <a:rPr lang="en-US" sz="2400" dirty="0" err="1">
                <a:solidFill>
                  <a:srgbClr val="002060"/>
                </a:solidFill>
              </a:rPr>
              <a:t>lần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trong</a:t>
            </a:r>
            <a:r>
              <a:rPr lang="en-US" sz="2400" dirty="0">
                <a:solidFill>
                  <a:srgbClr val="002060"/>
                </a:solidFill>
              </a:rPr>
              <a:t> 5 </a:t>
            </a:r>
            <a:r>
              <a:rPr lang="en-US" sz="2400" dirty="0" err="1">
                <a:solidFill>
                  <a:srgbClr val="002060"/>
                </a:solidFill>
              </a:rPr>
              <a:t>phút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Speech Bubble: Rectangle with Corners Rounded 7">
            <a:extLst>
              <a:ext uri="{FF2B5EF4-FFF2-40B4-BE49-F238E27FC236}">
                <a16:creationId xmlns:a16="http://schemas.microsoft.com/office/drawing/2014/main" id="{F76FEF47-B627-B184-C1D4-65A37060E3EC}"/>
              </a:ext>
            </a:extLst>
          </p:cNvPr>
          <p:cNvSpPr/>
          <p:nvPr/>
        </p:nvSpPr>
        <p:spPr>
          <a:xfrm>
            <a:off x="6896100" y="381000"/>
            <a:ext cx="3181350" cy="1371600"/>
          </a:xfrm>
          <a:prstGeom prst="wedgeRoundRectCallout">
            <a:avLst>
              <a:gd name="adj1" fmla="val -25335"/>
              <a:gd name="adj2" fmla="val 8958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Còn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tớ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đập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cánh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khoảng</a:t>
            </a:r>
            <a:r>
              <a:rPr lang="en-US" sz="2400" dirty="0">
                <a:solidFill>
                  <a:srgbClr val="002060"/>
                </a:solidFill>
              </a:rPr>
              <a:t> 60 000 </a:t>
            </a:r>
            <a:r>
              <a:rPr lang="en-US" sz="2400" dirty="0" err="1">
                <a:solidFill>
                  <a:srgbClr val="002060"/>
                </a:solidFill>
              </a:rPr>
              <a:t>lần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trong</a:t>
            </a:r>
            <a:r>
              <a:rPr lang="en-US" sz="2400" dirty="0">
                <a:solidFill>
                  <a:srgbClr val="002060"/>
                </a:solidFill>
              </a:rPr>
              <a:t> 5 </a:t>
            </a:r>
            <a:r>
              <a:rPr lang="en-US" sz="2400" dirty="0" err="1">
                <a:solidFill>
                  <a:srgbClr val="002060"/>
                </a:solidFill>
              </a:rPr>
              <a:t>phút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918AA9-4E93-D1EE-8206-FE2DA0E94F18}"/>
              </a:ext>
            </a:extLst>
          </p:cNvPr>
          <p:cNvSpPr txBox="1"/>
          <p:nvPr/>
        </p:nvSpPr>
        <p:spPr>
          <a:xfrm>
            <a:off x="1000124" y="3562350"/>
            <a:ext cx="10448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Khi bay trong 5 phút, muỗi đập cánh nhiều hơn ong bao nhiêu lần?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749C3F-76CD-F410-AAF5-122F276CDEFF}"/>
              </a:ext>
            </a:extLst>
          </p:cNvPr>
          <p:cNvSpPr txBox="1"/>
          <p:nvPr/>
        </p:nvSpPr>
        <p:spPr>
          <a:xfrm>
            <a:off x="1390650" y="4276725"/>
            <a:ext cx="10391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i="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giải:</a:t>
            </a:r>
            <a:endParaRPr lang="vi-VN" sz="3200" b="0" i="0" u="sng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Khi bay trong 5 phút, muỗi đập cánh nhiều hơn ong số lần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180 000 – 60 000 = 120 000 (lần)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Đáp số: 120 000 lần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1F0FD91-4710-1412-D0D1-3AD2FF5EF2FF}"/>
              </a:ext>
            </a:extLst>
          </p:cNvPr>
          <p:cNvSpPr/>
          <p:nvPr/>
        </p:nvSpPr>
        <p:spPr>
          <a:xfrm>
            <a:off x="495300" y="514350"/>
            <a:ext cx="733425" cy="600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2176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9A8366-B41D-114E-19A0-110A0EF19922}"/>
              </a:ext>
            </a:extLst>
          </p:cNvPr>
          <p:cNvGrpSpPr/>
          <p:nvPr/>
        </p:nvGrpSpPr>
        <p:grpSpPr>
          <a:xfrm>
            <a:off x="0" y="116848"/>
            <a:ext cx="12095086" cy="1816727"/>
            <a:chOff x="554232" y="1098233"/>
            <a:chExt cx="8401879" cy="1197398"/>
          </a:xfrm>
        </p:grpSpPr>
        <p:sp>
          <p:nvSpPr>
            <p:cNvPr id="7" name="Rounded Rectangle 62">
              <a:extLst>
                <a:ext uri="{FF2B5EF4-FFF2-40B4-BE49-F238E27FC236}">
                  <a16:creationId xmlns:a16="http://schemas.microsoft.com/office/drawing/2014/main" id="{0FBDBB8D-B92E-F7BD-78E8-B89744E20163}"/>
                </a:ext>
              </a:extLst>
            </p:cNvPr>
            <p:cNvSpPr/>
            <p:nvPr/>
          </p:nvSpPr>
          <p:spPr>
            <a:xfrm>
              <a:off x="1327214" y="1233715"/>
              <a:ext cx="7628897" cy="1061916"/>
            </a:xfrm>
            <a:prstGeom prst="roundRect">
              <a:avLst/>
            </a:prstGeom>
            <a:solidFill>
              <a:sysClr val="window" lastClr="FFFFFF">
                <a:alpha val="83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3. </a:t>
              </a: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Khoang chứa nhiên liệu của máy bay màu xanh có 240 373 </a:t>
              </a:r>
              <a:r>
                <a:rPr kumimoji="0" lang="vi-VN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Khoang chứa nhiên liệu của máy bay màu hồng có 25 350 </a:t>
              </a:r>
              <a:r>
                <a:rPr kumimoji="0" lang="vi-VN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Hỏi khoang chứa nhiên liệu của máy bay nào có nhiều hơn và nhiều hơn bao nhiêu lít?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图片 19">
              <a:extLst>
                <a:ext uri="{FF2B5EF4-FFF2-40B4-BE49-F238E27FC236}">
                  <a16:creationId xmlns:a16="http://schemas.microsoft.com/office/drawing/2014/main" id="{00F21443-53CF-01E4-836C-5241A3896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232" y="1098233"/>
              <a:ext cx="931883" cy="959931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F4489D3-43A6-0292-644F-89101DEF9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2" y="2257425"/>
            <a:ext cx="5153025" cy="152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3AFD0C-BC27-3636-3EE1-DB0B0318DDEA}"/>
              </a:ext>
            </a:extLst>
          </p:cNvPr>
          <p:cNvSpPr txBox="1"/>
          <p:nvPr/>
        </p:nvSpPr>
        <p:spPr>
          <a:xfrm>
            <a:off x="1571625" y="3971925"/>
            <a:ext cx="9639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  <a:r>
              <a:rPr lang="en-US" sz="32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32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Khoang chứa nhiên liệu của máy bay xanh có nhiều hơn khoang chứa nhiên liệu của máy bay hồng số lít là: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240 373 – 25 350 = 215 023 (</a:t>
            </a:r>
            <a:r>
              <a:rPr lang="vi-VN" sz="3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Đáp số:  215 023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endParaRPr lang="vi-VN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56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5BD9EB7-6ECB-436D-BD28-7F8FE982D321}"/>
              </a:ext>
            </a:extLst>
          </p:cNvPr>
          <p:cNvGrpSpPr/>
          <p:nvPr/>
        </p:nvGrpSpPr>
        <p:grpSpPr>
          <a:xfrm>
            <a:off x="3124200" y="1117513"/>
            <a:ext cx="5943600" cy="4622973"/>
            <a:chOff x="2836817" y="426444"/>
            <a:chExt cx="5943600" cy="462297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36ADAA-7C45-4A4F-8986-A183E6A4A6C2}"/>
                </a:ext>
              </a:extLst>
            </p:cNvPr>
            <p:cNvGrpSpPr/>
            <p:nvPr/>
          </p:nvGrpSpPr>
          <p:grpSpPr>
            <a:xfrm>
              <a:off x="2836817" y="426444"/>
              <a:ext cx="5943600" cy="4438545"/>
              <a:chOff x="3287669" y="-174448"/>
              <a:chExt cx="5943600" cy="443854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DCB2DDF-9E15-40A3-8E97-EB2BED5C9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669" y="-174448"/>
                <a:ext cx="5943600" cy="4438545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8AAF5D-718D-4A20-A276-2D1337E27C72}"/>
                  </a:ext>
                </a:extLst>
              </p:cNvPr>
              <p:cNvSpPr txBox="1"/>
              <p:nvPr/>
            </p:nvSpPr>
            <p:spPr>
              <a:xfrm>
                <a:off x="5473702" y="3110593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D411F5-FCA8-4A8F-82BF-761C41252DC6}"/>
                  </a:ext>
                </a:extLst>
              </p:cNvPr>
              <p:cNvSpPr txBox="1"/>
              <p:nvPr/>
            </p:nvSpPr>
            <p:spPr>
              <a:xfrm>
                <a:off x="5395325" y="2533489"/>
                <a:ext cx="2651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LAN H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ƯƠN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D6C26E5-465F-48A0-8556-D3A56380C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524" y="4288589"/>
              <a:ext cx="760828" cy="760828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5795433-C61F-486E-B221-37C96C4339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>
          <a:xfrm>
            <a:off x="0" y="0"/>
            <a:ext cx="12192000" cy="68700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348EACE-B1C3-423E-A975-173AEEF3D40A}"/>
              </a:ext>
            </a:extLst>
          </p:cNvPr>
          <p:cNvSpPr/>
          <p:nvPr/>
        </p:nvSpPr>
        <p:spPr>
          <a:xfrm>
            <a:off x="3602478" y="3054945"/>
            <a:ext cx="49680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1441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6" name="Picture 9" descr="Bộ sưu tập hình png chất lượng nhiều chủ đề » Tài liệu miễn phí cho Giáo  viên, học sinh.">
            <a:extLst>
              <a:ext uri="{FF2B5EF4-FFF2-40B4-BE49-F238E27FC236}">
                <a16:creationId xmlns:a16="http://schemas.microsoft.com/office/drawing/2014/main" id="{49BC988A-7FC6-35FA-9EBE-9BF1937E3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0"/>
            <a:ext cx="12047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275EB346-58F6-DB66-03A3-13F7860AA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-28575"/>
            <a:ext cx="8458200" cy="4957763"/>
          </a:xfrm>
          <a:prstGeom prst="irregularSeal1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">
            <a:extLst>
              <a:ext uri="{FF2B5EF4-FFF2-40B4-BE49-F238E27FC236}">
                <a16:creationId xmlns:a16="http://schemas.microsoft.com/office/drawing/2014/main" id="{393D5D0F-5431-6134-4390-E43B5B0FE1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10100" y="1600200"/>
            <a:ext cx="4648200" cy="754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</a:t>
            </a:r>
            <a:endParaRPr kumimoji="0" lang="en-US" sz="3600" b="1" i="0" u="none" strike="noStrike" kern="10" cap="none" spc="0" normalizeH="0" baseline="0" noProof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6969AA-65EA-EAE5-54DB-35B96E1CB819}"/>
              </a:ext>
            </a:extLst>
          </p:cNvPr>
          <p:cNvSpPr/>
          <p:nvPr/>
        </p:nvSpPr>
        <p:spPr>
          <a:xfrm>
            <a:off x="3162300" y="2450306"/>
            <a:ext cx="7543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Ai 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nhanh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endParaRPr kumimoji="0" lang="en-US" sz="3600" b="1" i="0" u="none" strike="noStrike" kern="1200" cap="all" spc="0" normalizeH="0" baseline="0" noProof="0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14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AFC8E92-8CF5-020A-F2C5-277060DA6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2DE3E3E3-3AD8-35F6-71BD-A9A8B7CD0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09600"/>
            <a:ext cx="7391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31" tIns="36366" rIns="72731" bIns="36366">
            <a:spAutoFit/>
          </a:bodyPr>
          <a:lstStyle>
            <a:lvl1pPr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2707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quả của phép tính sau </a:t>
            </a: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sai?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FAEACC2E-EBEE-C788-7B49-03A904A8E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213" y="1600200"/>
            <a:ext cx="2109787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548391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13184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57F153AE-D47C-7C4B-B123-AC632D03B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3048000"/>
            <a:ext cx="471487" cy="646113"/>
          </a:xfrm>
          <a:custGeom>
            <a:avLst/>
            <a:gdLst>
              <a:gd name="T0" fmla="*/ 0 w 470848"/>
              <a:gd name="T1" fmla="*/ 0 h 553998"/>
              <a:gd name="T2" fmla="*/ 487085 w 470848"/>
              <a:gd name="T3" fmla="*/ 469521 h 553998"/>
              <a:gd name="T4" fmla="*/ 472967 w 470848"/>
              <a:gd name="T5" fmla="*/ 19060026 h 553998"/>
              <a:gd name="T6" fmla="*/ 0 w 470848"/>
              <a:gd name="T7" fmla="*/ 19060026 h 553998"/>
              <a:gd name="T8" fmla="*/ 0 w 470848"/>
              <a:gd name="T9" fmla="*/ 0 h 5539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0848"/>
              <a:gd name="T16" fmla="*/ 0 h 553998"/>
              <a:gd name="T17" fmla="*/ 470848 w 470848"/>
              <a:gd name="T18" fmla="*/ 553998 h 5539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0848" h="553998">
                <a:moveTo>
                  <a:pt x="0" y="0"/>
                </a:moveTo>
                <a:lnTo>
                  <a:pt x="470848" y="13647"/>
                </a:lnTo>
                <a:lnTo>
                  <a:pt x="457200" y="553998"/>
                </a:lnTo>
                <a:lnTo>
                  <a:pt x="0" y="55399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3F9EEC2B-8B82-EBD0-F330-24E851379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163" y="3048000"/>
            <a:ext cx="427037" cy="646113"/>
          </a:xfrm>
          <a:custGeom>
            <a:avLst/>
            <a:gdLst>
              <a:gd name="T0" fmla="*/ 77584 w 427960"/>
              <a:gd name="T1" fmla="*/ 0 h 553998"/>
              <a:gd name="T2" fmla="*/ 405477 w 427960"/>
              <a:gd name="T3" fmla="*/ 0 h 553998"/>
              <a:gd name="T4" fmla="*/ 405477 w 427960"/>
              <a:gd name="T5" fmla="*/ 19059957 h 553998"/>
              <a:gd name="T6" fmla="*/ 0 w 427960"/>
              <a:gd name="T7" fmla="*/ 18590387 h 553998"/>
              <a:gd name="T8" fmla="*/ 77584 w 427960"/>
              <a:gd name="T9" fmla="*/ 0 h 5539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7960"/>
              <a:gd name="T16" fmla="*/ 0 h 553998"/>
              <a:gd name="T17" fmla="*/ 427960 w 427960"/>
              <a:gd name="T18" fmla="*/ 553998 h 5539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7960" h="553998">
                <a:moveTo>
                  <a:pt x="81886" y="0"/>
                </a:moveTo>
                <a:lnTo>
                  <a:pt x="427960" y="0"/>
                </a:lnTo>
                <a:lnTo>
                  <a:pt x="427960" y="553998"/>
                </a:lnTo>
                <a:lnTo>
                  <a:pt x="0" y="540350"/>
                </a:lnTo>
                <a:lnTo>
                  <a:pt x="81886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2BC997AC-F9A0-00A2-392B-BCF95B197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338" y="3048000"/>
            <a:ext cx="296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7CF39FE8-8EC1-32DF-6F58-1FD5A3E32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048000"/>
            <a:ext cx="22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EEA81BED-ED89-A449-9639-F46CCF496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043238"/>
            <a:ext cx="22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C1D18429-0570-26FC-5649-31748DA1CA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37163" y="3048000"/>
            <a:ext cx="1468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Line 20">
            <a:extLst>
              <a:ext uri="{FF2B5EF4-FFF2-40B4-BE49-F238E27FC236}">
                <a16:creationId xmlns:a16="http://schemas.microsoft.com/office/drawing/2014/main" id="{12237D4D-5778-00A7-8AC6-A251576D5A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5D912D5B-A288-F612-4C80-91A66EC87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059113"/>
            <a:ext cx="38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CB65B8C5-9B19-B57F-11D7-F01476FFA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788" y="3033713"/>
            <a:ext cx="747712" cy="646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C961999-AE19-FFA0-0B53-893C2F69F6CC}"/>
              </a:ext>
            </a:extLst>
          </p:cNvPr>
          <p:cNvSpPr/>
          <p:nvPr/>
        </p:nvSpPr>
        <p:spPr>
          <a:xfrm>
            <a:off x="8678017" y="3420931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78D3980-0A9F-0BC5-D8B5-CEB764347BBE}"/>
              </a:ext>
            </a:extLst>
          </p:cNvPr>
          <p:cNvSpPr/>
          <p:nvPr/>
        </p:nvSpPr>
        <p:spPr>
          <a:xfrm>
            <a:off x="8743802" y="3452283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337C7A4-683C-588A-FF1F-748A0117FE2B}"/>
              </a:ext>
            </a:extLst>
          </p:cNvPr>
          <p:cNvSpPr/>
          <p:nvPr/>
        </p:nvSpPr>
        <p:spPr>
          <a:xfrm>
            <a:off x="8678017" y="3444214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826866-D37D-9208-CB39-F71949503604}"/>
              </a:ext>
            </a:extLst>
          </p:cNvPr>
          <p:cNvSpPr/>
          <p:nvPr/>
        </p:nvSpPr>
        <p:spPr>
          <a:xfrm>
            <a:off x="8706447" y="3467497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B473E6D-4331-9F89-9AB3-E943B406941A}"/>
              </a:ext>
            </a:extLst>
          </p:cNvPr>
          <p:cNvSpPr/>
          <p:nvPr/>
        </p:nvSpPr>
        <p:spPr>
          <a:xfrm>
            <a:off x="8739784" y="3429000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0B99D4-8489-9937-371A-4FD8537E8F4B}"/>
              </a:ext>
            </a:extLst>
          </p:cNvPr>
          <p:cNvSpPr/>
          <p:nvPr/>
        </p:nvSpPr>
        <p:spPr>
          <a:xfrm>
            <a:off x="8739784" y="3332956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49D6CB3-9907-35AB-91A3-B6D1C592B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2667000"/>
            <a:ext cx="23145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89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16" name="Picture 2" descr="G:\TRO CHOI POWERPOINT\Giai cuu rung xanh\Free-vector-cartoon-natural.jpg">
            <a:extLst>
              <a:ext uri="{FF2B5EF4-FFF2-40B4-BE49-F238E27FC236}">
                <a16:creationId xmlns:a16="http://schemas.microsoft.com/office/drawing/2014/main" id="{D479D801-1D61-23E6-91C4-72E50250C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0200"/>
            <a:ext cx="121920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ADMIN\Desktop\Giai cuu con vat\depositphotos_8033217-stock-illustration-cartoon-hunter-with-a-blunderbuss.jpg">
            <a:extLst>
              <a:ext uri="{FF2B5EF4-FFF2-40B4-BE49-F238E27FC236}">
                <a16:creationId xmlns:a16="http://schemas.microsoft.com/office/drawing/2014/main" id="{84042AAF-CDFB-7510-ACAE-2D72F6E37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134938" y="3498850"/>
            <a:ext cx="2963862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Hình ảnh có liên quan">
            <a:extLst>
              <a:ext uri="{FF2B5EF4-FFF2-40B4-BE49-F238E27FC236}">
                <a16:creationId xmlns:a16="http://schemas.microsoft.com/office/drawing/2014/main" id="{5482381C-CD66-4B0C-3249-044D9A2C0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8438"/>
            <a:ext cx="5613400" cy="561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ADMIN\Desktop\Giai cuu con vat\historieta-linda-de-los-ciervos-47108548.jpg">
            <a:extLst>
              <a:ext uri="{FF2B5EF4-FFF2-40B4-BE49-F238E27FC236}">
                <a16:creationId xmlns:a16="http://schemas.microsoft.com/office/drawing/2014/main" id="{D805F81D-9520-FD0E-1771-5C74BF331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3664">
            <a:off x="2728913" y="2817813"/>
            <a:ext cx="1041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 descr="C:\Users\ADMIN\Desktop\Giai cuu con vat\dessin-animé-mignon-de-tigre-43198987.jpg">
            <a:extLst>
              <a:ext uri="{FF2B5EF4-FFF2-40B4-BE49-F238E27FC236}">
                <a16:creationId xmlns:a16="http://schemas.microsoft.com/office/drawing/2014/main" id="{1EFB3901-B1BD-7ABD-E8C7-C08C5C945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4546600"/>
            <a:ext cx="29337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Kết quả hình ảnh cho elephant cartoon">
            <a:extLst>
              <a:ext uri="{FF2B5EF4-FFF2-40B4-BE49-F238E27FC236}">
                <a16:creationId xmlns:a16="http://schemas.microsoft.com/office/drawing/2014/main" id="{ABF51BF9-FAF2-DCB1-1405-80ADD4179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12988"/>
            <a:ext cx="4595813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C:\Users\ADMIN\Desktop\Tai nguyen thiet ke tro choi\Bảng gỗ\images.jpg">
            <a:extLst>
              <a:ext uri="{FF2B5EF4-FFF2-40B4-BE49-F238E27FC236}">
                <a16:creationId xmlns:a16="http://schemas.microsoft.com/office/drawing/2014/main" id="{C605D409-0E16-1191-035F-4A722A90B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-950913"/>
            <a:ext cx="3556000" cy="357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20514B5-4027-0AD2-E64B-03DF8FC55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975" y="628650"/>
            <a:ext cx="2714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 CỨU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24" name="Picture 11" descr="C:\Users\ADMIN\Desktop\Tai nguyen thiet ke tro choi\Angry birds epic birds\1505573783630 (2).png">
            <a:hlinkClick r:id="rId10" action="ppaction://hlinksldjump"/>
            <a:extLst>
              <a:ext uri="{FF2B5EF4-FFF2-40B4-BE49-F238E27FC236}">
                <a16:creationId xmlns:a16="http://schemas.microsoft.com/office/drawing/2014/main" id="{75722BC7-A4A1-F7A1-6601-26D034F65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20963"/>
            <a:ext cx="1681163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Zen Garden In-Game - Laura Shigihara - NhacCuaTui.MP3">
            <a:hlinkClick r:id="" action="ppaction://media"/>
            <a:extLst>
              <a:ext uri="{FF2B5EF4-FFF2-40B4-BE49-F238E27FC236}">
                <a16:creationId xmlns:a16="http://schemas.microsoft.com/office/drawing/2014/main" id="{1590B283-CC97-EE1C-8F11-84D2599DD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200" y="60071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39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6" name="Picture 31" descr="Background Floral Leaves - Free image on Pixabay">
            <a:extLst>
              <a:ext uri="{FF2B5EF4-FFF2-40B4-BE49-F238E27FC236}">
                <a16:creationId xmlns:a16="http://schemas.microsoft.com/office/drawing/2014/main" id="{A8D13C34-FF42-E857-665B-5CEDFD2CE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567CA9BE-01A5-F441-2BD2-C5ACBEB76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09600"/>
            <a:ext cx="7391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31" tIns="36366" rIns="72731" bIns="36366">
            <a:spAutoFit/>
          </a:bodyPr>
          <a:lstStyle>
            <a:lvl1pPr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2707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quả của phép tính sau </a:t>
            </a: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sai?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6B19A692-EA16-D867-ED6B-2E212D1F1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213" y="1600200"/>
            <a:ext cx="2109787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632534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233444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Line 20">
            <a:extLst>
              <a:ext uri="{FF2B5EF4-FFF2-40B4-BE49-F238E27FC236}">
                <a16:creationId xmlns:a16="http://schemas.microsoft.com/office/drawing/2014/main" id="{29A49579-B278-A480-77B4-1C41687ED0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Line 19">
            <a:extLst>
              <a:ext uri="{FF2B5EF4-FFF2-40B4-BE49-F238E27FC236}">
                <a16:creationId xmlns:a16="http://schemas.microsoft.com/office/drawing/2014/main" id="{08E9D280-E846-AAB4-0912-FDC31EE77D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37163" y="3048000"/>
            <a:ext cx="1468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Box 51">
            <a:extLst>
              <a:ext uri="{FF2B5EF4-FFF2-40B4-BE49-F238E27FC236}">
                <a16:creationId xmlns:a16="http://schemas.microsoft.com/office/drawing/2014/main" id="{53F86D94-DF68-DB4F-5716-7C8243789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9988" y="3132138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399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D5F12F8B-45C1-71CE-8744-6DBC90688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788" y="3033713"/>
            <a:ext cx="747712" cy="646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19ADA5-6CE8-D75E-E4B3-D74839FC22C8}"/>
              </a:ext>
            </a:extLst>
          </p:cNvPr>
          <p:cNvSpPr/>
          <p:nvPr/>
        </p:nvSpPr>
        <p:spPr>
          <a:xfrm>
            <a:off x="8457405" y="3152311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6640BE-F095-BCAB-CB73-9E99FF13D793}"/>
              </a:ext>
            </a:extLst>
          </p:cNvPr>
          <p:cNvSpPr/>
          <p:nvPr/>
        </p:nvSpPr>
        <p:spPr>
          <a:xfrm>
            <a:off x="8449667" y="3193387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AFBA68C-F3EB-D69A-9FC9-D51A445ECB90}"/>
              </a:ext>
            </a:extLst>
          </p:cNvPr>
          <p:cNvSpPr/>
          <p:nvPr/>
        </p:nvSpPr>
        <p:spPr>
          <a:xfrm>
            <a:off x="8487369" y="3123672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D98E31-4109-6D20-4493-AB42443C4B68}"/>
              </a:ext>
            </a:extLst>
          </p:cNvPr>
          <p:cNvSpPr/>
          <p:nvPr/>
        </p:nvSpPr>
        <p:spPr>
          <a:xfrm>
            <a:off x="8453536" y="3117453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BB6654A-ECE1-9DC5-1182-B52C795FEC38}"/>
              </a:ext>
            </a:extLst>
          </p:cNvPr>
          <p:cNvSpPr/>
          <p:nvPr/>
        </p:nvSpPr>
        <p:spPr>
          <a:xfrm>
            <a:off x="8487369" y="3199606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A4D9F1-E433-8BAE-E83C-CF6829F35855}"/>
              </a:ext>
            </a:extLst>
          </p:cNvPr>
          <p:cNvSpPr/>
          <p:nvPr/>
        </p:nvSpPr>
        <p:spPr>
          <a:xfrm>
            <a:off x="8548091" y="3117453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DD8E3EA-D10A-2205-34E3-E1D685686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63" y="2400300"/>
            <a:ext cx="23145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69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6" name="Picture 32" descr="Vector hàng rào gỗ">
            <a:extLst>
              <a:ext uri="{FF2B5EF4-FFF2-40B4-BE49-F238E27FC236}">
                <a16:creationId xmlns:a16="http://schemas.microsoft.com/office/drawing/2014/main" id="{82A30C64-0E83-5430-6FB2-66F849976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878513"/>
            <a:ext cx="18161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2" descr="Vector hàng rào gỗ">
            <a:extLst>
              <a:ext uri="{FF2B5EF4-FFF2-40B4-BE49-F238E27FC236}">
                <a16:creationId xmlns:a16="http://schemas.microsoft.com/office/drawing/2014/main" id="{81C8A1F4-6E46-22B8-F36B-22DFD09CE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5897563"/>
            <a:ext cx="18161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2" descr="Vector hàng rào gỗ">
            <a:extLst>
              <a:ext uri="{FF2B5EF4-FFF2-40B4-BE49-F238E27FC236}">
                <a16:creationId xmlns:a16="http://schemas.microsoft.com/office/drawing/2014/main" id="{FE7FACEE-57E4-1F67-0DCC-B41B40D4B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5905500"/>
            <a:ext cx="1817687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 descr="Vector hàng rào gỗ">
            <a:extLst>
              <a:ext uri="{FF2B5EF4-FFF2-40B4-BE49-F238E27FC236}">
                <a16:creationId xmlns:a16="http://schemas.microsoft.com/office/drawing/2014/main" id="{A71FAE8D-24A5-9391-6B21-5C3CD6280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5897563"/>
            <a:ext cx="18161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A6565B90-A268-1F4B-A9D1-B1A87E394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09600"/>
            <a:ext cx="7391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31" tIns="36366" rIns="72731" bIns="36366">
            <a:spAutoFit/>
          </a:bodyPr>
          <a:lstStyle>
            <a:lvl1pPr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2707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3 .</a:t>
            </a: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quả của phép tính sau </a:t>
            </a: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sai?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AE30D29C-9AC1-BC21-6320-14999B035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213" y="1600200"/>
            <a:ext cx="2109787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63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0000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3444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Line 20">
            <a:extLst>
              <a:ext uri="{FF2B5EF4-FFF2-40B4-BE49-F238E27FC236}">
                <a16:creationId xmlns:a16="http://schemas.microsoft.com/office/drawing/2014/main" id="{C135B1C3-D263-D653-3136-C64501FE4B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Line 19">
            <a:extLst>
              <a:ext uri="{FF2B5EF4-FFF2-40B4-BE49-F238E27FC236}">
                <a16:creationId xmlns:a16="http://schemas.microsoft.com/office/drawing/2014/main" id="{0CC372B6-233A-5563-F0A4-406FDECFA3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37163" y="3048000"/>
            <a:ext cx="1468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Box 51">
            <a:extLst>
              <a:ext uri="{FF2B5EF4-FFF2-40B4-BE49-F238E27FC236}">
                <a16:creationId xmlns:a16="http://schemas.microsoft.com/office/drawing/2014/main" id="{42E4A434-E01A-2337-7BC1-92509FA0F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9718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406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5 5 6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C48C0ED4-1274-CAF2-9542-6DC089D51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788" y="3033713"/>
            <a:ext cx="747712" cy="646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7BA5015-F665-7FAA-0950-CD2976056070}"/>
              </a:ext>
            </a:extLst>
          </p:cNvPr>
          <p:cNvSpPr/>
          <p:nvPr/>
        </p:nvSpPr>
        <p:spPr>
          <a:xfrm>
            <a:off x="5361894" y="4618351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D850E8-3E82-3F5B-3136-7F5756AEF67F}"/>
              </a:ext>
            </a:extLst>
          </p:cNvPr>
          <p:cNvSpPr/>
          <p:nvPr/>
        </p:nvSpPr>
        <p:spPr>
          <a:xfrm>
            <a:off x="5361894" y="4570465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39F757C-411F-3C28-510C-4EF9C4CE7E21}"/>
              </a:ext>
            </a:extLst>
          </p:cNvPr>
          <p:cNvSpPr/>
          <p:nvPr/>
        </p:nvSpPr>
        <p:spPr>
          <a:xfrm>
            <a:off x="5399994" y="4521569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FBEDBFA-543E-BCF9-E8C6-57C5291D9C33}"/>
              </a:ext>
            </a:extLst>
          </p:cNvPr>
          <p:cNvSpPr/>
          <p:nvPr/>
        </p:nvSpPr>
        <p:spPr>
          <a:xfrm>
            <a:off x="5380944" y="4536334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188BDDA-5A8B-A873-E28A-0D2FA405E2EC}"/>
              </a:ext>
            </a:extLst>
          </p:cNvPr>
          <p:cNvSpPr/>
          <p:nvPr/>
        </p:nvSpPr>
        <p:spPr>
          <a:xfrm>
            <a:off x="5432227" y="4521569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6D879B7-B5C6-2E97-C4C3-98BE3EDFF899}"/>
              </a:ext>
            </a:extLst>
          </p:cNvPr>
          <p:cNvSpPr/>
          <p:nvPr/>
        </p:nvSpPr>
        <p:spPr>
          <a:xfrm>
            <a:off x="5450296" y="4497279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555E5B2-043B-179E-F7C2-87E0A17DD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3779838"/>
            <a:ext cx="23145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0" descr="Hàng rào Pickets Hoa thiết kế vườn - 800*643 minh bạch Png Tải về miễn phí  - Trắng, Hàng Rào, Nhà Hàng Rào.">
            <a:extLst>
              <a:ext uri="{FF2B5EF4-FFF2-40B4-BE49-F238E27FC236}">
                <a16:creationId xmlns:a16="http://schemas.microsoft.com/office/drawing/2014/main" id="{A56870AA-5CDE-9218-962C-5287DD01E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9175"/>
            <a:ext cx="281940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0" descr="Hàng rào Pickets Hoa thiết kế vườn - 800*643 minh bạch Png Tải về miễn phí  - Trắng, Hàng Rào, Nhà Hàng Rào.">
            <a:extLst>
              <a:ext uri="{FF2B5EF4-FFF2-40B4-BE49-F238E27FC236}">
                <a16:creationId xmlns:a16="http://schemas.microsoft.com/office/drawing/2014/main" id="{9351627A-092B-F963-7B29-15EC2686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767263"/>
            <a:ext cx="28956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4" descr="Con Ong Vàng, Chú Ong Hoạt Hình 1 - KhoThietKe.Net">
            <a:extLst>
              <a:ext uri="{FF2B5EF4-FFF2-40B4-BE49-F238E27FC236}">
                <a16:creationId xmlns:a16="http://schemas.microsoft.com/office/drawing/2014/main" id="{66EFCD90-444C-CD00-E7B1-0D9F8D57D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0" y="3854450"/>
            <a:ext cx="9906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6" descr="Những Hình Ảnh Con Ong Đẹp Nhất, Attention Required!">
            <a:extLst>
              <a:ext uri="{FF2B5EF4-FFF2-40B4-BE49-F238E27FC236}">
                <a16:creationId xmlns:a16="http://schemas.microsoft.com/office/drawing/2014/main" id="{DE3A3C08-20C1-A5DE-1295-926F2F68A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371975"/>
            <a:ext cx="855663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47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C3F9241-0E9E-FF01-CBE7-A1D88EE8D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120775"/>
            <a:ext cx="990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 thực hiện</a:t>
            </a: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phép trừ 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nhớ thì nhớ vào đâu?</a:t>
            </a:r>
            <a:endParaRPr kumimoji="0" lang="en-US" altLang="en-US" sz="3600" b="0" i="1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513EB64D-A907-4E90-6DDF-83AA2884A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209800"/>
            <a:ext cx="723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 vào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trừ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 liền trước nó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4B036E72-163E-FAAE-6E51-3ACEEEC46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048000"/>
            <a:ext cx="731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 vào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số bị trừ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hàng liền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nó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Oval 12">
            <a:extLst>
              <a:ext uri="{FF2B5EF4-FFF2-40B4-BE49-F238E27FC236}">
                <a16:creationId xmlns:a16="http://schemas.microsoft.com/office/drawing/2014/main" id="{2EFC693E-3D38-5524-3256-5F641C271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2209800"/>
            <a:ext cx="533400" cy="6334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0" name="Picture 29" descr="Hàng rào Vector png | PNGEgg">
            <a:extLst>
              <a:ext uri="{FF2B5EF4-FFF2-40B4-BE49-F238E27FC236}">
                <a16:creationId xmlns:a16="http://schemas.microsoft.com/office/drawing/2014/main" id="{E7190614-6637-A896-1978-B3093BFA9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4810125"/>
            <a:ext cx="22383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3" descr="Hàng rào Vector png | PNGEgg">
            <a:extLst>
              <a:ext uri="{FF2B5EF4-FFF2-40B4-BE49-F238E27FC236}">
                <a16:creationId xmlns:a16="http://schemas.microsoft.com/office/drawing/2014/main" id="{9F7EB067-B2F9-4A88-A60F-5A99A9B56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4250"/>
            <a:ext cx="22383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5" descr="Bộ sưu tập hình png chất lượng nhiều chủ đề » Tài liệu miễn phí cho Giáo  viên, học sinh.">
            <a:extLst>
              <a:ext uri="{FF2B5EF4-FFF2-40B4-BE49-F238E27FC236}">
                <a16:creationId xmlns:a16="http://schemas.microsoft.com/office/drawing/2014/main" id="{B697BC9E-5F06-C481-70C2-091850E88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4794250"/>
            <a:ext cx="36258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5" descr="Bộ sưu tập hình png chất lượng nhiều chủ đề » Tài liệu miễn phí cho Giáo  viên, học sinh.">
            <a:extLst>
              <a:ext uri="{FF2B5EF4-FFF2-40B4-BE49-F238E27FC236}">
                <a16:creationId xmlns:a16="http://schemas.microsoft.com/office/drawing/2014/main" id="{B4ED578A-6298-1EA5-C423-2AE69FDCE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5661025"/>
            <a:ext cx="21336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5" descr="Bộ sưu tập hình png chất lượng nhiều chủ đề » Tài liệu miễn phí cho Giáo  viên, học sinh.">
            <a:extLst>
              <a:ext uri="{FF2B5EF4-FFF2-40B4-BE49-F238E27FC236}">
                <a16:creationId xmlns:a16="http://schemas.microsoft.com/office/drawing/2014/main" id="{1B19B8AF-09CE-5436-A734-884DFADEA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68825"/>
            <a:ext cx="404177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5" descr="Bộ sưu tập hình png chất lượng nhiều chủ đề » Tài liệu miễn phí cho Giáo  viên, học sinh.">
            <a:extLst>
              <a:ext uri="{FF2B5EF4-FFF2-40B4-BE49-F238E27FC236}">
                <a16:creationId xmlns:a16="http://schemas.microsoft.com/office/drawing/2014/main" id="{70C3E6BD-DBAB-81EA-EF33-BA3AF0866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661025"/>
            <a:ext cx="21336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86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 rotWithShape="1">
          <a:blip r:embed="rId3"/>
          <a:srcRect r="1498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7" name="圆角矩形 1"/>
          <p:cNvSpPr/>
          <p:nvPr/>
        </p:nvSpPr>
        <p:spPr>
          <a:xfrm rot="21299948">
            <a:off x="2109930" y="1661692"/>
            <a:ext cx="6473864" cy="30193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 Normal"/>
              <a:cs typeface="+mn-cs"/>
            </a:endParaRPr>
          </a:p>
        </p:txBody>
      </p:sp>
      <p:sp>
        <p:nvSpPr>
          <p:cNvPr id="8" name="圆角矩形 24"/>
          <p:cNvSpPr/>
          <p:nvPr/>
        </p:nvSpPr>
        <p:spPr>
          <a:xfrm rot="21299948">
            <a:off x="2220046" y="1794005"/>
            <a:ext cx="6231568" cy="26626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AD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 Normal"/>
              <a:cs typeface="+mn-cs"/>
            </a:endParaRPr>
          </a:p>
        </p:txBody>
      </p:sp>
      <p:pic>
        <p:nvPicPr>
          <p:cNvPr id="9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52" y="280531"/>
            <a:ext cx="1964973" cy="1921944"/>
          </a:xfrm>
          <a:prstGeom prst="rect">
            <a:avLst/>
          </a:prstGeom>
        </p:spPr>
      </p:pic>
      <p:pic>
        <p:nvPicPr>
          <p:cNvPr id="10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869" y="3164114"/>
            <a:ext cx="3314405" cy="3707135"/>
          </a:xfrm>
          <a:prstGeom prst="rect">
            <a:avLst/>
          </a:prstGeom>
        </p:spPr>
      </p:pic>
      <p:pic>
        <p:nvPicPr>
          <p:cNvPr id="11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0129" y="-27999"/>
            <a:ext cx="4791871" cy="2261812"/>
          </a:xfrm>
          <a:prstGeom prst="rect">
            <a:avLst/>
          </a:prstGeom>
        </p:spPr>
      </p:pic>
      <p:pic>
        <p:nvPicPr>
          <p:cNvPr id="12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24" y="1432291"/>
            <a:ext cx="3775110" cy="49592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0F3717-8FB4-2683-B7CB-755FE3572C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9409" y="1746935"/>
            <a:ext cx="6523285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2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6" name="Picture 2" descr="G:\TRO CHOI POWERPOINT\Giai cuu rung xanh\floresta.jpg">
            <a:extLst>
              <a:ext uri="{FF2B5EF4-FFF2-40B4-BE49-F238E27FC236}">
                <a16:creationId xmlns:a16="http://schemas.microsoft.com/office/drawing/2014/main" id="{49EBBE20-A939-F226-8A82-FD6640506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DMIN\Desktop\Giai cuu con vat\depositphotos_8033217-stock-illustration-cartoon-hunter-with-a-blunderbuss.jpg">
            <a:extLst>
              <a:ext uri="{FF2B5EF4-FFF2-40B4-BE49-F238E27FC236}">
                <a16:creationId xmlns:a16="http://schemas.microsoft.com/office/drawing/2014/main" id="{96DD9C03-66E8-8BAA-726A-E9552862C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89238"/>
            <a:ext cx="1092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ADMIN\Desktop\Giai cuu con vat\860b43d1f72858179212c60650ccfc01.jpg">
            <a:extLst>
              <a:ext uri="{FF2B5EF4-FFF2-40B4-BE49-F238E27FC236}">
                <a16:creationId xmlns:a16="http://schemas.microsoft.com/office/drawing/2014/main" id="{1F8086A9-3295-F61D-B960-E2C161813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32313"/>
            <a:ext cx="1341438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ADMIN\Desktop\Giai cuu con vat\Baby-Elephant-Clipart_7.png.1379429044053.png">
            <a:extLst>
              <a:ext uri="{FF2B5EF4-FFF2-40B4-BE49-F238E27FC236}">
                <a16:creationId xmlns:a16="http://schemas.microsoft.com/office/drawing/2014/main" id="{AB86361C-B603-EF7C-4EBB-ACB1F84B4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4211638"/>
            <a:ext cx="233045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C:\Users\ADMIN\Desktop\Giai cuu con vat\clipbear4.gif">
            <a:extLst>
              <a:ext uri="{FF2B5EF4-FFF2-40B4-BE49-F238E27FC236}">
                <a16:creationId xmlns:a16="http://schemas.microsoft.com/office/drawing/2014/main" id="{22FD1F9C-7827-91F8-7667-16526088D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2933700"/>
            <a:ext cx="26416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C:\Users\ADMIN\Desktop\Giai cuu con vat\cute-deer-cartoon-illustration-47171319.jpg">
            <a:extLst>
              <a:ext uri="{FF2B5EF4-FFF2-40B4-BE49-F238E27FC236}">
                <a16:creationId xmlns:a16="http://schemas.microsoft.com/office/drawing/2014/main" id="{07CB1079-1F97-2071-9654-578357C5F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4319588"/>
            <a:ext cx="933450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11" descr="Hình ảnh có liên quan">
            <a:extLst>
              <a:ext uri="{FF2B5EF4-FFF2-40B4-BE49-F238E27FC236}">
                <a16:creationId xmlns:a16="http://schemas.microsoft.com/office/drawing/2014/main" id="{5BAD157C-6039-5930-73C7-AC9BEC8878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963" y="-127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3" descr="C:\Users\ADMIN\Desktop\Picture1 (2).png">
            <a:hlinkClick r:id="rId9" action="ppaction://hlinksldjump"/>
            <a:extLst>
              <a:ext uri="{FF2B5EF4-FFF2-40B4-BE49-F238E27FC236}">
                <a16:creationId xmlns:a16="http://schemas.microsoft.com/office/drawing/2014/main" id="{F231D984-8E30-8710-9506-44BE1DDCE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95788"/>
            <a:ext cx="2344738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Users\ADMIN\Desktop\Picture1 (2).png">
            <a:hlinkClick r:id="rId11" action="ppaction://hlinksldjump"/>
            <a:extLst>
              <a:ext uri="{FF2B5EF4-FFF2-40B4-BE49-F238E27FC236}">
                <a16:creationId xmlns:a16="http://schemas.microsoft.com/office/drawing/2014/main" id="{DC7A4589-82AE-2D11-3E8F-E6CBF40EC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8488"/>
            <a:ext cx="2819400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C:\Users\ADMIN\Desktop\Picture1 (2).png">
            <a:hlinkClick r:id="rId13" action="ppaction://hlinksldjump"/>
            <a:extLst>
              <a:ext uri="{FF2B5EF4-FFF2-40B4-BE49-F238E27FC236}">
                <a16:creationId xmlns:a16="http://schemas.microsoft.com/office/drawing/2014/main" id="{1A1920EA-CC59-2B7B-006B-25360F37B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C:\Users\ADMIN\Desktop\Picture1 (2).png">
            <a:hlinkClick r:id="rId14" action="ppaction://hlinksldjump"/>
            <a:extLst>
              <a:ext uri="{FF2B5EF4-FFF2-40B4-BE49-F238E27FC236}">
                <a16:creationId xmlns:a16="http://schemas.microsoft.com/office/drawing/2014/main" id="{D94140F5-24F4-25DB-C28F-63EE943CF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4408488"/>
            <a:ext cx="17589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ADMIN\Desktop\Giai cuu con vat\historieta-linda-de-los-ciervos-47108548.jpg">
            <a:extLst>
              <a:ext uri="{FF2B5EF4-FFF2-40B4-BE49-F238E27FC236}">
                <a16:creationId xmlns:a16="http://schemas.microsoft.com/office/drawing/2014/main" id="{F68C4E0B-6723-0A94-D0E2-311504A00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0662">
            <a:off x="550863" y="4500563"/>
            <a:ext cx="169545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C:\Users\ADMIN\Desktop\Giai cuu con vat\dessin-animé-mignon-de-tigre-43198987.jpg">
            <a:extLst>
              <a:ext uri="{FF2B5EF4-FFF2-40B4-BE49-F238E27FC236}">
                <a16:creationId xmlns:a16="http://schemas.microsoft.com/office/drawing/2014/main" id="{A46AE93D-1722-DAD8-8089-08AC7ADFB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4757738"/>
            <a:ext cx="14446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C:\Users\ADMIN\Desktop\Giai cuu con vat\elephant-cartoon-clip-art.png">
            <a:extLst>
              <a:ext uri="{FF2B5EF4-FFF2-40B4-BE49-F238E27FC236}">
                <a16:creationId xmlns:a16="http://schemas.microsoft.com/office/drawing/2014/main" id="{9CAFD3DC-B645-1424-A553-B9553EE1D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4051300"/>
            <a:ext cx="258127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C:\Users\ADMIN\Desktop\Giai cuu con vat\bear  mother and baby cartoon image 5.png">
            <a:extLst>
              <a:ext uri="{FF2B5EF4-FFF2-40B4-BE49-F238E27FC236}">
                <a16:creationId xmlns:a16="http://schemas.microsoft.com/office/drawing/2014/main" id="{5EC473FC-6A27-5B32-F01F-F10CB29C8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3632200"/>
            <a:ext cx="3741737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C:\Users\ADMIN\Desktop\vector-fruits-cartoon-icons (2).jpg">
            <a:extLst>
              <a:ext uri="{FF2B5EF4-FFF2-40B4-BE49-F238E27FC236}">
                <a16:creationId xmlns:a16="http://schemas.microsoft.com/office/drawing/2014/main" id="{1E6D5884-986B-E67B-D3ED-CED4A940A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-57150"/>
            <a:ext cx="83185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Explosion 2 21">
            <a:extLst>
              <a:ext uri="{FF2B5EF4-FFF2-40B4-BE49-F238E27FC236}">
                <a16:creationId xmlns:a16="http://schemas.microsoft.com/office/drawing/2014/main" id="{0F7FDEB6-D145-4303-274D-BA85896A3109}"/>
              </a:ext>
            </a:extLst>
          </p:cNvPr>
          <p:cNvSpPr/>
          <p:nvPr/>
        </p:nvSpPr>
        <p:spPr>
          <a:xfrm rot="1364045">
            <a:off x="258763" y="2425700"/>
            <a:ext cx="1336675" cy="947738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DC1C46-E9D0-4177-EB32-2B25F168867F}"/>
              </a:ext>
            </a:extLst>
          </p:cNvPr>
          <p:cNvSpPr txBox="1">
            <a:spLocks noChangeArrowheads="1"/>
          </p:cNvSpPr>
          <p:nvPr/>
        </p:nvSpPr>
        <p:spPr bwMode="auto">
          <a:xfrm rot="560109">
            <a:off x="482600" y="2828925"/>
            <a:ext cx="1544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POW!</a:t>
            </a:r>
          </a:p>
        </p:txBody>
      </p:sp>
      <p:pic>
        <p:nvPicPr>
          <p:cNvPr id="24" name="Picture 2" descr="C:\Users\ADMIN\Desktop\Giai cuu con vat\depositphotos_8033217-stock-illustration-cartoon-hunter-with-a-blunderbuss.jpg">
            <a:extLst>
              <a:ext uri="{FF2B5EF4-FFF2-40B4-BE49-F238E27FC236}">
                <a16:creationId xmlns:a16="http://schemas.microsoft.com/office/drawing/2014/main" id="{1E120031-373B-CF3B-9B5F-087C7EE05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8475" y="3208338"/>
            <a:ext cx="1092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C:\Users\ADMIN\Desktop\monkey_drawing_branch_hang_54278_2048x2048 (2).jpg">
            <a:extLst>
              <a:ext uri="{FF2B5EF4-FFF2-40B4-BE49-F238E27FC236}">
                <a16:creationId xmlns:a16="http://schemas.microsoft.com/office/drawing/2014/main" id="{E747D81C-E2B5-1939-1919-4284F6AFF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7637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: Rounded Corners 1">
            <a:hlinkClick r:id="rId23" action="ppaction://hlinksldjump"/>
            <a:extLst>
              <a:ext uri="{FF2B5EF4-FFF2-40B4-BE49-F238E27FC236}">
                <a16:creationId xmlns:a16="http://schemas.microsoft.com/office/drawing/2014/main" id="{824B6CE3-A634-FDF1-3306-438CF7DE7A2B}"/>
              </a:ext>
            </a:extLst>
          </p:cNvPr>
          <p:cNvSpPr/>
          <p:nvPr/>
        </p:nvSpPr>
        <p:spPr bwMode="auto">
          <a:xfrm>
            <a:off x="10325100" y="0"/>
            <a:ext cx="1390650" cy="50482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Học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tiếp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1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75243 0.03612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22" y="179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/>
      <p:bldP spid="2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6" name="Picture 2" descr="G:\TRO CHOI POWERPOINT\Giai cuu rung xanh\Free-vector-cartoon-natural.jpg">
            <a:extLst>
              <a:ext uri="{FF2B5EF4-FFF2-40B4-BE49-F238E27FC236}">
                <a16:creationId xmlns:a16="http://schemas.microsoft.com/office/drawing/2014/main" id="{B084B54E-1050-42AD-14EC-F03EA7AA9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0200"/>
            <a:ext cx="121920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DMIN\Desktop\Giai cuu con vat\depositphotos_8033217-stock-illustration-cartoon-hunter-with-a-blunderbuss.jpg">
            <a:hlinkClick r:id="rId4" action="ppaction://hlinksldjump"/>
            <a:extLst>
              <a:ext uri="{FF2B5EF4-FFF2-40B4-BE49-F238E27FC236}">
                <a16:creationId xmlns:a16="http://schemas.microsoft.com/office/drawing/2014/main" id="{7CC9B801-8114-B2F3-F613-CBA0F63A8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8750" y="4386263"/>
            <a:ext cx="220503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ình ảnh có liên quan">
            <a:extLst>
              <a:ext uri="{FF2B5EF4-FFF2-40B4-BE49-F238E27FC236}">
                <a16:creationId xmlns:a16="http://schemas.microsoft.com/office/drawing/2014/main" id="{493D0B8B-EBE9-BDC3-17AA-09867C6BB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3408363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C:\Users\ADMIN\Desktop\Giai cuu con vat\dessin-animé-mignon-de-tigre-43198987.jpg">
            <a:extLst>
              <a:ext uri="{FF2B5EF4-FFF2-40B4-BE49-F238E27FC236}">
                <a16:creationId xmlns:a16="http://schemas.microsoft.com/office/drawing/2014/main" id="{B08563F0-16E8-002A-E7C2-2F24D77B5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50" y="5880100"/>
            <a:ext cx="155416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Kết quả hình ảnh cho elephant cartoon">
            <a:extLst>
              <a:ext uri="{FF2B5EF4-FFF2-40B4-BE49-F238E27FC236}">
                <a16:creationId xmlns:a16="http://schemas.microsoft.com/office/drawing/2014/main" id="{5A206A43-91CC-00B4-8F17-61E6F2E14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6938"/>
            <a:ext cx="24320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86C92D42-370B-8C9E-6244-5E6421007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338"/>
            <a:ext cx="83312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80D55D39-881E-6D58-3CC4-8C45322E9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3208338"/>
            <a:ext cx="6554787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0902C7-B888-A769-EA4A-325C723FB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838200"/>
            <a:ext cx="457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300 000 + 200 000 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83F9C3-AA6D-9CBE-3674-7EC9293ED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463" y="3913188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500 000</a:t>
            </a:r>
          </a:p>
        </p:txBody>
      </p:sp>
    </p:spTree>
    <p:extLst>
      <p:ext uri="{BB962C8B-B14F-4D97-AF65-F5344CB8AC3E}">
        <p14:creationId xmlns:p14="http://schemas.microsoft.com/office/powerpoint/2010/main" val="1070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6" name="Picture 2" descr="G:\TRO CHOI POWERPOINT\Giai cuu rung xanh\Free-vector-cartoon-natural.jpg">
            <a:extLst>
              <a:ext uri="{FF2B5EF4-FFF2-40B4-BE49-F238E27FC236}">
                <a16:creationId xmlns:a16="http://schemas.microsoft.com/office/drawing/2014/main" id="{F4481919-63D7-9174-6774-78C7470EE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0200"/>
            <a:ext cx="121920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DMIN\Desktop\Giai cuu con vat\depositphotos_8033217-stock-illustration-cartoon-hunter-with-a-blunderbuss.jpg">
            <a:hlinkClick r:id="rId4" action="ppaction://hlinksldjump"/>
            <a:extLst>
              <a:ext uri="{FF2B5EF4-FFF2-40B4-BE49-F238E27FC236}">
                <a16:creationId xmlns:a16="http://schemas.microsoft.com/office/drawing/2014/main" id="{7A31741C-4F3B-F621-B6CD-2F4227216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8750" y="4386263"/>
            <a:ext cx="220503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ình ảnh có liên quan">
            <a:extLst>
              <a:ext uri="{FF2B5EF4-FFF2-40B4-BE49-F238E27FC236}">
                <a16:creationId xmlns:a16="http://schemas.microsoft.com/office/drawing/2014/main" id="{9D92EF2C-15B8-68E8-9680-63AD2C7F6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3408363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C:\Users\ADMIN\Desktop\Giai cuu con vat\dessin-animé-mignon-de-tigre-43198987.jpg">
            <a:extLst>
              <a:ext uri="{FF2B5EF4-FFF2-40B4-BE49-F238E27FC236}">
                <a16:creationId xmlns:a16="http://schemas.microsoft.com/office/drawing/2014/main" id="{D42C269D-6D5A-5A06-5B14-BD7D1D02D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50" y="5880100"/>
            <a:ext cx="155416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Kết quả hình ảnh cho elephant cartoon">
            <a:extLst>
              <a:ext uri="{FF2B5EF4-FFF2-40B4-BE49-F238E27FC236}">
                <a16:creationId xmlns:a16="http://schemas.microsoft.com/office/drawing/2014/main" id="{5C23F8F8-CCA9-82B8-8065-E4CE0A5D2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6938"/>
            <a:ext cx="24320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C5C98FEF-0F48-0F4D-6228-3B67CEEAD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338"/>
            <a:ext cx="8331200" cy="44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B6F8D1CF-F202-A084-5552-8DB71AEAD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632200"/>
            <a:ext cx="6554787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1492B7-AF69-CBD6-03F9-F10E58ECF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039813"/>
            <a:ext cx="5181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rgbClr val="000000"/>
                </a:solidFill>
              </a:rPr>
              <a:t>Kết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quả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của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phép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tính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</a:rPr>
              <a:t>11 000 + 4 000 =?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8DDC1E-98AE-6FBB-D66C-33BFFA867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925" y="4706938"/>
            <a:ext cx="2286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15 000</a:t>
            </a:r>
          </a:p>
        </p:txBody>
      </p:sp>
    </p:spTree>
    <p:extLst>
      <p:ext uri="{BB962C8B-B14F-4D97-AF65-F5344CB8AC3E}">
        <p14:creationId xmlns:p14="http://schemas.microsoft.com/office/powerpoint/2010/main" val="369623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6" name="Picture 2" descr="G:\TRO CHOI POWERPOINT\Giai cuu rung xanh\Free-vector-cartoon-natural.jpg">
            <a:extLst>
              <a:ext uri="{FF2B5EF4-FFF2-40B4-BE49-F238E27FC236}">
                <a16:creationId xmlns:a16="http://schemas.microsoft.com/office/drawing/2014/main" id="{299E4741-8B0E-8950-E294-192D86115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0200"/>
            <a:ext cx="121920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DMIN\Desktop\Giai cuu con vat\depositphotos_8033217-stock-illustration-cartoon-hunter-with-a-blunderbuss.jpg">
            <a:hlinkClick r:id="rId4" action="ppaction://hlinksldjump"/>
            <a:extLst>
              <a:ext uri="{FF2B5EF4-FFF2-40B4-BE49-F238E27FC236}">
                <a16:creationId xmlns:a16="http://schemas.microsoft.com/office/drawing/2014/main" id="{6E8F28AA-C43E-1B8D-827D-F39F8AA1C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8750" y="4386263"/>
            <a:ext cx="220503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ình ảnh có liên quan">
            <a:extLst>
              <a:ext uri="{FF2B5EF4-FFF2-40B4-BE49-F238E27FC236}">
                <a16:creationId xmlns:a16="http://schemas.microsoft.com/office/drawing/2014/main" id="{17460987-5E09-01CE-B645-506D53105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3408363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C:\Users\ADMIN\Desktop\Giai cuu con vat\dessin-animé-mignon-de-tigre-43198987.jpg">
            <a:extLst>
              <a:ext uri="{FF2B5EF4-FFF2-40B4-BE49-F238E27FC236}">
                <a16:creationId xmlns:a16="http://schemas.microsoft.com/office/drawing/2014/main" id="{7658E14D-58BA-5B1C-096C-E6FD53DF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50" y="5880100"/>
            <a:ext cx="155416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Kết quả hình ảnh cho elephant cartoon">
            <a:extLst>
              <a:ext uri="{FF2B5EF4-FFF2-40B4-BE49-F238E27FC236}">
                <a16:creationId xmlns:a16="http://schemas.microsoft.com/office/drawing/2014/main" id="{E8372229-5EF3-39CF-94AC-289D7A5BE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6938"/>
            <a:ext cx="24320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C68A9DE1-8B83-4626-88ED-17E5BFEA4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338"/>
            <a:ext cx="8331200" cy="44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A45E6FAF-D5E7-2403-BC89-6C7C135DE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632200"/>
            <a:ext cx="6554787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E3DC77-DDBB-851E-8E20-7C8761C41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149" y="1030288"/>
            <a:ext cx="60293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err="1">
                <a:solidFill>
                  <a:srgbClr val="000000"/>
                </a:solidFill>
              </a:rPr>
              <a:t>Kết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quả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của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phép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tính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000000"/>
                </a:solidFill>
              </a:rPr>
              <a:t>3 278 + 4 865 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3F65FA-186E-AB0E-50D2-EA2FBF2FD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49" y="4589463"/>
            <a:ext cx="336232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8 143</a:t>
            </a:r>
          </a:p>
        </p:txBody>
      </p:sp>
    </p:spTree>
    <p:extLst>
      <p:ext uri="{BB962C8B-B14F-4D97-AF65-F5344CB8AC3E}">
        <p14:creationId xmlns:p14="http://schemas.microsoft.com/office/powerpoint/2010/main" val="230287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6" name="Picture 2" descr="G:\TRO CHOI POWERPOINT\Giai cuu rung xanh\Free-vector-cartoon-natural.jpg">
            <a:extLst>
              <a:ext uri="{FF2B5EF4-FFF2-40B4-BE49-F238E27FC236}">
                <a16:creationId xmlns:a16="http://schemas.microsoft.com/office/drawing/2014/main" id="{FBB59E1B-2089-3225-ED79-9322970CF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0200"/>
            <a:ext cx="121920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DMIN\Desktop\Giai cuu con vat\depositphotos_8033217-stock-illustration-cartoon-hunter-with-a-blunderbuss.jpg">
            <a:hlinkClick r:id="rId4" action="ppaction://hlinksldjump"/>
            <a:extLst>
              <a:ext uri="{FF2B5EF4-FFF2-40B4-BE49-F238E27FC236}">
                <a16:creationId xmlns:a16="http://schemas.microsoft.com/office/drawing/2014/main" id="{4EE868A3-61F4-963E-11FD-7C3336A86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8750" y="4386263"/>
            <a:ext cx="220503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ình ảnh có liên quan">
            <a:extLst>
              <a:ext uri="{FF2B5EF4-FFF2-40B4-BE49-F238E27FC236}">
                <a16:creationId xmlns:a16="http://schemas.microsoft.com/office/drawing/2014/main" id="{8082B901-43D5-863B-43AD-1AB3985C1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3408363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C:\Users\ADMIN\Desktop\Giai cuu con vat\dessin-animé-mignon-de-tigre-43198987.jpg">
            <a:extLst>
              <a:ext uri="{FF2B5EF4-FFF2-40B4-BE49-F238E27FC236}">
                <a16:creationId xmlns:a16="http://schemas.microsoft.com/office/drawing/2014/main" id="{2369C29E-658A-43DB-251F-475F6AD7F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50" y="5880100"/>
            <a:ext cx="155416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Kết quả hình ảnh cho elephant cartoon">
            <a:extLst>
              <a:ext uri="{FF2B5EF4-FFF2-40B4-BE49-F238E27FC236}">
                <a16:creationId xmlns:a16="http://schemas.microsoft.com/office/drawing/2014/main" id="{22A5264B-3AB2-64A3-7E40-1DE63B9A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6938"/>
            <a:ext cx="24320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70311674-C992-581D-6401-118364325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338"/>
            <a:ext cx="8331200" cy="44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2780C64D-F03C-88A7-BC44-0DDE70566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632200"/>
            <a:ext cx="6554787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1B280E-A372-B4A5-4F2F-77C5C2B5E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1030288"/>
            <a:ext cx="4572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300 150 + 100 350 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140DE1-F7DE-3BFA-AD8E-577F06A87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49" y="4627563"/>
            <a:ext cx="3495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400 500</a:t>
            </a:r>
          </a:p>
        </p:txBody>
      </p:sp>
    </p:spTree>
    <p:extLst>
      <p:ext uri="{BB962C8B-B14F-4D97-AF65-F5344CB8AC3E}">
        <p14:creationId xmlns:p14="http://schemas.microsoft.com/office/powerpoint/2010/main" val="50133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DA861A70-B409-DA02-1C02-52AD0A299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102295"/>
            <a:ext cx="2656968" cy="110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5A2976-878F-1630-632C-C3AC5F0241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3649" y="1847850"/>
            <a:ext cx="7525411" cy="349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peech Bubble: Rectangle with Corners Rounded 5">
            <a:extLst>
              <a:ext uri="{FF2B5EF4-FFF2-40B4-BE49-F238E27FC236}">
                <a16:creationId xmlns:a16="http://schemas.microsoft.com/office/drawing/2014/main" id="{317DC48F-85D1-0A3E-3D33-E992CAA8DC1F}"/>
              </a:ext>
            </a:extLst>
          </p:cNvPr>
          <p:cNvSpPr/>
          <p:nvPr/>
        </p:nvSpPr>
        <p:spPr>
          <a:xfrm>
            <a:off x="2352675" y="561975"/>
            <a:ext cx="2590800" cy="1343025"/>
          </a:xfrm>
          <a:prstGeom prst="wedgeRoundRectCallout">
            <a:avLst>
              <a:gd name="adj1" fmla="val 3432"/>
              <a:gd name="adj2" fmla="val 5895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Video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235 072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video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Anh </a:t>
            </a:r>
            <a:r>
              <a:rPr lang="en-US" dirty="0" err="1"/>
              <a:t>có</a:t>
            </a:r>
            <a:r>
              <a:rPr lang="en-US" dirty="0"/>
              <a:t> 438 589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xem</a:t>
            </a:r>
            <a:endParaRPr lang="en-US" dirty="0"/>
          </a:p>
        </p:txBody>
      </p:sp>
      <p:sp>
        <p:nvSpPr>
          <p:cNvPr id="9" name="Speech Bubble: Rectangle with Corners Rounded 7">
            <a:extLst>
              <a:ext uri="{FF2B5EF4-FFF2-40B4-BE49-F238E27FC236}">
                <a16:creationId xmlns:a16="http://schemas.microsoft.com/office/drawing/2014/main" id="{DBC3B8EB-B8CD-DB38-3C95-9D1410552B8C}"/>
              </a:ext>
            </a:extLst>
          </p:cNvPr>
          <p:cNvSpPr/>
          <p:nvPr/>
        </p:nvSpPr>
        <p:spPr>
          <a:xfrm>
            <a:off x="5286375" y="400050"/>
            <a:ext cx="2590800" cy="1343025"/>
          </a:xfrm>
          <a:prstGeom prst="wedgeRoundRectCallout">
            <a:avLst>
              <a:gd name="adj1" fmla="val -38112"/>
              <a:gd name="adj2" fmla="val 5895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Video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Anh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video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nhỉ</a:t>
            </a:r>
            <a:endParaRPr lang="en-US" dirty="0"/>
          </a:p>
        </p:txBody>
      </p:sp>
      <p:sp>
        <p:nvSpPr>
          <p:cNvPr id="10" name="Rounded Rectangle 19">
            <a:extLst>
              <a:ext uri="{FF2B5EF4-FFF2-40B4-BE49-F238E27FC236}">
                <a16:creationId xmlns:a16="http://schemas.microsoft.com/office/drawing/2014/main" id="{71956BB7-F1F4-8DDD-C074-DD423C148A25}"/>
              </a:ext>
            </a:extLst>
          </p:cNvPr>
          <p:cNvSpPr/>
          <p:nvPr/>
        </p:nvSpPr>
        <p:spPr>
          <a:xfrm>
            <a:off x="1258303" y="5486400"/>
            <a:ext cx="10238371" cy="1184456"/>
          </a:xfrm>
          <a:prstGeom prst="roundRect">
            <a:avLst/>
          </a:prstGeom>
          <a:solidFill>
            <a:srgbClr val="FFFF00">
              <a:alpha val="8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173">
              <a:defRPr/>
            </a:pPr>
            <a:r>
              <a:rPr lang="vi-VN" sz="3200" dirty="0">
                <a:solidFill>
                  <a:srgbClr val="000000"/>
                </a:solidFill>
              </a:rPr>
              <a:t>Để biết được video dạy tiếng Anh nhiều hơn video dạy hát nhạc bao nhiêu lượt xem ta làm thế nào nhỉ?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37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85F465-F65D-498D-9C8B-1D2C7C73E8B2}"/>
              </a:ext>
            </a:extLst>
          </p:cNvPr>
          <p:cNvGrpSpPr/>
          <p:nvPr/>
        </p:nvGrpSpPr>
        <p:grpSpPr>
          <a:xfrm>
            <a:off x="1241365" y="-225146"/>
            <a:ext cx="9083735" cy="1374552"/>
            <a:chOff x="732268" y="921241"/>
            <a:chExt cx="8340785" cy="1374552"/>
          </a:xfrm>
        </p:grpSpPr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D1A30EC8-258A-419A-940A-4AC006A768E0}"/>
                </a:ext>
              </a:extLst>
            </p:cNvPr>
            <p:cNvSpPr/>
            <p:nvPr/>
          </p:nvSpPr>
          <p:spPr>
            <a:xfrm>
              <a:off x="1190170" y="1233715"/>
              <a:ext cx="7882883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438 589 – 235 072 = ?</a:t>
              </a:r>
            </a:p>
          </p:txBody>
        </p:sp>
        <p:pic>
          <p:nvPicPr>
            <p:cNvPr id="8" name="图片 19">
              <a:extLst>
                <a:ext uri="{FF2B5EF4-FFF2-40B4-BE49-F238E27FC236}">
                  <a16:creationId xmlns:a16="http://schemas.microsoft.com/office/drawing/2014/main" id="{59976481-8702-430C-880D-90D6A1166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68" y="921241"/>
              <a:ext cx="1334390" cy="137455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F8574A5-F667-4D1D-A780-F78C2B60A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56" y="1381126"/>
            <a:ext cx="11091238" cy="4829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D4CD9C-BB0C-8D3B-D955-3E28F501B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81" y="4785758"/>
            <a:ext cx="1143000" cy="13906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C7917B1-4DD1-6033-857F-1A09B8D761D8}"/>
              </a:ext>
            </a:extLst>
          </p:cNvPr>
          <p:cNvGrpSpPr/>
          <p:nvPr/>
        </p:nvGrpSpPr>
        <p:grpSpPr>
          <a:xfrm>
            <a:off x="2254102" y="1733107"/>
            <a:ext cx="3444949" cy="1329070"/>
            <a:chOff x="2254102" y="1733107"/>
            <a:chExt cx="3444949" cy="132907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F2D557-76CF-F4FB-846A-406FEE31B4EB}"/>
                </a:ext>
              </a:extLst>
            </p:cNvPr>
            <p:cNvSpPr txBox="1"/>
            <p:nvPr/>
          </p:nvSpPr>
          <p:spPr>
            <a:xfrm>
              <a:off x="2679405" y="1733107"/>
              <a:ext cx="30196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438 589</a:t>
              </a:r>
            </a:p>
            <a:p>
              <a:r>
                <a:rPr lang="en-US" sz="4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235 072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F03535E-28BD-8200-43C7-47EBD82161D3}"/>
                </a:ext>
              </a:extLst>
            </p:cNvPr>
            <p:cNvSpPr txBox="1"/>
            <p:nvPr/>
          </p:nvSpPr>
          <p:spPr>
            <a:xfrm>
              <a:off x="2254102" y="2009553"/>
              <a:ext cx="4253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</a:rPr>
                <a:t>-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D00D81-FFBB-E281-ED7D-C90F881D642A}"/>
                </a:ext>
              </a:extLst>
            </p:cNvPr>
            <p:cNvCxnSpPr/>
            <p:nvPr/>
          </p:nvCxnSpPr>
          <p:spPr>
            <a:xfrm>
              <a:off x="2721935" y="3062177"/>
              <a:ext cx="1743739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peech Bubble: Rectangle with Corners Rounded 11">
            <a:extLst>
              <a:ext uri="{FF2B5EF4-FFF2-40B4-BE49-F238E27FC236}">
                <a16:creationId xmlns:a16="http://schemas.microsoft.com/office/drawing/2014/main" id="{677C650B-906B-EEB0-CD9E-97450E575535}"/>
              </a:ext>
            </a:extLst>
          </p:cNvPr>
          <p:cNvSpPr/>
          <p:nvPr/>
        </p:nvSpPr>
        <p:spPr>
          <a:xfrm>
            <a:off x="712382" y="2286000"/>
            <a:ext cx="1562985" cy="1956389"/>
          </a:xfrm>
          <a:prstGeom prst="wedgeRoundRectCallout">
            <a:avLst>
              <a:gd name="adj1" fmla="val -20564"/>
              <a:gd name="adj2" fmla="val 7696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tương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E93847-00D4-BD8E-CDF4-438BEDCF0B8A}"/>
              </a:ext>
            </a:extLst>
          </p:cNvPr>
          <p:cNvSpPr txBox="1"/>
          <p:nvPr/>
        </p:nvSpPr>
        <p:spPr>
          <a:xfrm>
            <a:off x="5050465" y="1562986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9 </a:t>
            </a:r>
            <a:r>
              <a:rPr lang="en-US" sz="3200" dirty="0" err="1">
                <a:solidFill>
                  <a:srgbClr val="002060"/>
                </a:solidFill>
              </a:rPr>
              <a:t>trừ</a:t>
            </a:r>
            <a:r>
              <a:rPr lang="en-US" sz="3200" dirty="0">
                <a:solidFill>
                  <a:srgbClr val="002060"/>
                </a:solidFill>
              </a:rPr>
              <a:t> 2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7,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BF3467-E269-3A3F-5B52-BE5A5333F134}"/>
              </a:ext>
            </a:extLst>
          </p:cNvPr>
          <p:cNvSpPr txBox="1"/>
          <p:nvPr/>
        </p:nvSpPr>
        <p:spPr>
          <a:xfrm>
            <a:off x="4136066" y="3094075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3AB053-39B8-D58F-C711-8D68F678C1FF}"/>
              </a:ext>
            </a:extLst>
          </p:cNvPr>
          <p:cNvSpPr txBox="1"/>
          <p:nvPr/>
        </p:nvSpPr>
        <p:spPr>
          <a:xfrm>
            <a:off x="5092995" y="2222205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 8 </a:t>
            </a:r>
            <a:r>
              <a:rPr lang="en-US" sz="3200" dirty="0" err="1">
                <a:solidFill>
                  <a:srgbClr val="002060"/>
                </a:solidFill>
              </a:rPr>
              <a:t>trừ</a:t>
            </a:r>
            <a:r>
              <a:rPr lang="en-US" sz="3200" dirty="0">
                <a:solidFill>
                  <a:srgbClr val="002060"/>
                </a:solidFill>
              </a:rPr>
              <a:t> 7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1,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4DB69-F7A3-9218-7594-A987628196DF}"/>
              </a:ext>
            </a:extLst>
          </p:cNvPr>
          <p:cNvSpPr txBox="1"/>
          <p:nvPr/>
        </p:nvSpPr>
        <p:spPr>
          <a:xfrm>
            <a:off x="3848987" y="3094075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8A2B8F-7ABA-1349-A612-A6181433F04B}"/>
              </a:ext>
            </a:extLst>
          </p:cNvPr>
          <p:cNvSpPr txBox="1"/>
          <p:nvPr/>
        </p:nvSpPr>
        <p:spPr>
          <a:xfrm>
            <a:off x="5103628" y="2913321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5 </a:t>
            </a:r>
            <a:r>
              <a:rPr lang="en-US" sz="3200" dirty="0" err="1">
                <a:solidFill>
                  <a:srgbClr val="002060"/>
                </a:solidFill>
              </a:rPr>
              <a:t>trừ</a:t>
            </a:r>
            <a:r>
              <a:rPr lang="en-US" sz="3200" dirty="0">
                <a:solidFill>
                  <a:srgbClr val="002060"/>
                </a:solidFill>
              </a:rPr>
              <a:t> 0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5,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695061-C217-66A0-52F3-E9269C8E458C}"/>
              </a:ext>
            </a:extLst>
          </p:cNvPr>
          <p:cNvSpPr txBox="1"/>
          <p:nvPr/>
        </p:nvSpPr>
        <p:spPr>
          <a:xfrm>
            <a:off x="3593806" y="3083443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A8F9CB-7715-7F49-7A6A-0B0251E096AD}"/>
              </a:ext>
            </a:extLst>
          </p:cNvPr>
          <p:cNvSpPr txBox="1"/>
          <p:nvPr/>
        </p:nvSpPr>
        <p:spPr>
          <a:xfrm>
            <a:off x="5146158" y="3583172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8 </a:t>
            </a:r>
            <a:r>
              <a:rPr lang="en-US" sz="3200" dirty="0" err="1">
                <a:solidFill>
                  <a:srgbClr val="002060"/>
                </a:solidFill>
              </a:rPr>
              <a:t>trừ</a:t>
            </a:r>
            <a:r>
              <a:rPr lang="en-US" sz="3200" dirty="0">
                <a:solidFill>
                  <a:srgbClr val="002060"/>
                </a:solidFill>
              </a:rPr>
              <a:t> 5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3,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BD87E2-E3E2-71B5-16FE-8B52FE0ECBA0}"/>
              </a:ext>
            </a:extLst>
          </p:cNvPr>
          <p:cNvSpPr txBox="1"/>
          <p:nvPr/>
        </p:nvSpPr>
        <p:spPr>
          <a:xfrm>
            <a:off x="3221666" y="3094074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2D06E5-863F-ED78-C0C6-9B921152E7F5}"/>
              </a:ext>
            </a:extLst>
          </p:cNvPr>
          <p:cNvSpPr txBox="1"/>
          <p:nvPr/>
        </p:nvSpPr>
        <p:spPr>
          <a:xfrm>
            <a:off x="5124893" y="4284920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3 </a:t>
            </a:r>
            <a:r>
              <a:rPr lang="en-US" sz="3200" dirty="0" err="1">
                <a:solidFill>
                  <a:srgbClr val="002060"/>
                </a:solidFill>
              </a:rPr>
              <a:t>trừ</a:t>
            </a:r>
            <a:r>
              <a:rPr lang="en-US" sz="3200" dirty="0">
                <a:solidFill>
                  <a:srgbClr val="002060"/>
                </a:solidFill>
              </a:rPr>
              <a:t> 3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0,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0CF4F6-AA4B-36C2-665C-C2B7C28B5ED2}"/>
              </a:ext>
            </a:extLst>
          </p:cNvPr>
          <p:cNvSpPr txBox="1"/>
          <p:nvPr/>
        </p:nvSpPr>
        <p:spPr>
          <a:xfrm>
            <a:off x="2934587" y="3094074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34C2CA-B084-5806-29EA-ECC351C1B50C}"/>
              </a:ext>
            </a:extLst>
          </p:cNvPr>
          <p:cNvSpPr txBox="1"/>
          <p:nvPr/>
        </p:nvSpPr>
        <p:spPr>
          <a:xfrm>
            <a:off x="5167423" y="4965404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4 </a:t>
            </a:r>
            <a:r>
              <a:rPr lang="en-US" sz="3200" dirty="0" err="1">
                <a:solidFill>
                  <a:srgbClr val="002060"/>
                </a:solidFill>
              </a:rPr>
              <a:t>trừ</a:t>
            </a:r>
            <a:r>
              <a:rPr lang="en-US" sz="3200" dirty="0">
                <a:solidFill>
                  <a:srgbClr val="002060"/>
                </a:solidFill>
              </a:rPr>
              <a:t> 2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2,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2.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AE6690-90B5-1B13-57A6-C5D6EFC74DAB}"/>
              </a:ext>
            </a:extLst>
          </p:cNvPr>
          <p:cNvSpPr txBox="1"/>
          <p:nvPr/>
        </p:nvSpPr>
        <p:spPr>
          <a:xfrm>
            <a:off x="2668773" y="3094074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E843677-8A43-EA48-5E18-0F5B328593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9012" y="5867401"/>
            <a:ext cx="5653245" cy="76676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0BA8DCB-D812-6BFD-3D3D-1A3C32821B82}"/>
              </a:ext>
            </a:extLst>
          </p:cNvPr>
          <p:cNvSpPr txBox="1"/>
          <p:nvPr/>
        </p:nvSpPr>
        <p:spPr>
          <a:xfrm>
            <a:off x="819150" y="1104900"/>
            <a:ext cx="75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87146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711</Words>
  <Application>Microsoft Office PowerPoint</Application>
  <PresentationFormat>Widescreen</PresentationFormat>
  <Paragraphs>129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微软雅黑</vt:lpstr>
      <vt:lpstr>SimSun</vt:lpstr>
      <vt:lpstr>.VnTime</vt:lpstr>
      <vt:lpstr>Arial</vt:lpstr>
      <vt:lpstr>Calibri</vt:lpstr>
      <vt:lpstr>Calibri Light</vt:lpstr>
      <vt:lpstr>Cambria</vt:lpstr>
      <vt:lpstr>Comic Sans MS</vt:lpstr>
      <vt:lpstr>Times New Roman</vt:lpstr>
      <vt:lpstr>思源黑体 CN Normal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17</cp:revision>
  <dcterms:created xsi:type="dcterms:W3CDTF">2024-11-17T08:04:14Z</dcterms:created>
  <dcterms:modified xsi:type="dcterms:W3CDTF">2024-11-20T09:17:33Z</dcterms:modified>
</cp:coreProperties>
</file>