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8" r:id="rId2"/>
    <p:sldId id="319" r:id="rId3"/>
    <p:sldId id="34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FEC7-BA08-409E-BBF9-DF4D418FB5E9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B53D-6727-4899-B449-1B00D8AE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5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70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96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59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040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9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6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29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213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704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26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011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55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4 (10)"/>
          <p:cNvPicPr>
            <a:picLocks noChangeAspect="1"/>
          </p:cNvPicPr>
          <p:nvPr/>
        </p:nvPicPr>
        <p:blipFill>
          <a:blip r:embed="rId4"/>
          <a:srcRect r="15528"/>
          <a:stretch>
            <a:fillRect/>
          </a:stretch>
        </p:blipFill>
        <p:spPr>
          <a:xfrm>
            <a:off x="2137410" y="0"/>
            <a:ext cx="10118725" cy="5704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EA613-C42E-7D68-0236-C088C02EFE43}"/>
              </a:ext>
            </a:extLst>
          </p:cNvPr>
          <p:cNvSpPr txBox="1"/>
          <p:nvPr/>
        </p:nvSpPr>
        <p:spPr>
          <a:xfrm>
            <a:off x="3200400" y="197864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KHỞI ĐỘNG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5" name="图片 3" descr="4 (10)"/>
          <p:cNvPicPr>
            <a:picLocks noChangeAspect="1"/>
          </p:cNvPicPr>
          <p:nvPr/>
        </p:nvPicPr>
        <p:blipFill>
          <a:blip r:embed="rId4"/>
          <a:srcRect r="15528"/>
          <a:stretch>
            <a:fillRect/>
          </a:stretch>
        </p:blipFill>
        <p:spPr>
          <a:xfrm>
            <a:off x="2091690" y="0"/>
            <a:ext cx="10118725" cy="5704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AEA613-C42E-7D68-0236-C088C02EFE43}"/>
              </a:ext>
            </a:extLst>
          </p:cNvPr>
          <p:cNvSpPr txBox="1"/>
          <p:nvPr/>
        </p:nvSpPr>
        <p:spPr>
          <a:xfrm>
            <a:off x="3749040" y="1956782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KỂ LẠI </a:t>
            </a:r>
          </a:p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8B651ADD-66EF-E6AB-7A79-F1E7C3E3B30B}"/>
              </a:ext>
            </a:extLst>
          </p:cNvPr>
          <p:cNvSpPr/>
          <p:nvPr/>
        </p:nvSpPr>
        <p:spPr>
          <a:xfrm>
            <a:off x="0" y="342900"/>
            <a:ext cx="12192000" cy="6515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8DBA05A-5E56-E44B-4F92-2C2D8B7A8C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r="10303" b="48596"/>
          <a:stretch/>
        </p:blipFill>
        <p:spPr>
          <a:xfrm>
            <a:off x="304531" y="5858022"/>
            <a:ext cx="4696094" cy="999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3AC461-B383-4EB7-0D98-4A7FAF071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796" y1="32041" x2="48796" y2="32041"/>
                        <a14:foregroundMark x1="41072" y1="78680" x2="41072" y2="78680"/>
                        <a14:foregroundMark x1="80418" y1="58692" x2="80418" y2="58692"/>
                        <a14:foregroundMark x1="80918" y1="75712" x2="80918" y2="75712"/>
                        <a14:foregroundMark x1="78964" y1="66687" x2="78964" y2="66687"/>
                        <a14:foregroundMark x1="80418" y1="44761" x2="80418" y2="44761"/>
                        <a14:foregroundMark x1="67060" y1="79346" x2="67060" y2="79346"/>
                        <a14:foregroundMark x1="82054" y1="67535" x2="82054" y2="67535"/>
                        <a14:backgroundMark x1="18401" y1="62568" x2="18401" y2="62568"/>
                        <a14:backgroundMark x1="18174" y1="64809" x2="18174" y2="64809"/>
                        <a14:backgroundMark x1="32712" y1="60569" x2="32712" y2="60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52" b="19325"/>
          <a:stretch/>
        </p:blipFill>
        <p:spPr>
          <a:xfrm>
            <a:off x="204840" y="3857625"/>
            <a:ext cx="5157331" cy="2561268"/>
          </a:xfrm>
          <a:prstGeom prst="rect">
            <a:avLst/>
          </a:prstGeom>
        </p:spPr>
      </p:pic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B6B4B0D2-E8A9-617B-99D4-7D0B626E06CD}"/>
              </a:ext>
            </a:extLst>
          </p:cNvPr>
          <p:cNvSpPr/>
          <p:nvPr/>
        </p:nvSpPr>
        <p:spPr>
          <a:xfrm>
            <a:off x="3126001" y="1096332"/>
            <a:ext cx="6919415" cy="1637344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A0E365-287D-C1B4-49E5-18B2FA2054E0}"/>
              </a:ext>
            </a:extLst>
          </p:cNvPr>
          <p:cNvSpPr txBox="1"/>
          <p:nvPr/>
        </p:nvSpPr>
        <p:spPr>
          <a:xfrm>
            <a:off x="3484762" y="1218140"/>
            <a:ext cx="6163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</a:rPr>
              <a:t>Nhìn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</a:rPr>
              <a:t>tranh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</a:rPr>
              <a:t>tập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</a:rPr>
              <a:t>kể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</a:rPr>
              <a:t>lại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</a:rPr>
              <a:t>từng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</a:rPr>
              <a:t>đoạn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</a:rPr>
              <a:t>câu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</a:rPr>
              <a:t>chuyện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67ACF2-5F86-A1F2-7737-667C84202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424" y="2997489"/>
            <a:ext cx="4849958" cy="38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8B651ADD-66EF-E6AB-7A79-F1E7C3E3B30B}"/>
              </a:ext>
            </a:extLst>
          </p:cNvPr>
          <p:cNvSpPr/>
          <p:nvPr/>
        </p:nvSpPr>
        <p:spPr>
          <a:xfrm>
            <a:off x="0" y="342900"/>
            <a:ext cx="12192000" cy="6515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DBC007-5DB1-9E45-3010-D2C4B6FB1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31" y="231975"/>
            <a:ext cx="10821338" cy="1603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75F62D-20A6-4965-667A-95CCA652B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77725" y="1612965"/>
            <a:ext cx="6097595" cy="5469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BA729C-B066-E47F-4F51-0B5338258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674" y="1778289"/>
            <a:ext cx="4810125" cy="465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8B651ADD-66EF-E6AB-7A79-F1E7C3E3B30B}"/>
              </a:ext>
            </a:extLst>
          </p:cNvPr>
          <p:cNvSpPr/>
          <p:nvPr/>
        </p:nvSpPr>
        <p:spPr>
          <a:xfrm>
            <a:off x="0" y="342900"/>
            <a:ext cx="12192000" cy="6515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CA273-9DF3-35ED-674A-5E87F77C4C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11" b="91751" l="9994" r="89942">
                        <a14:foregroundMark x1="46831" y1="8411" x2="45181" y2="12212"/>
                        <a14:foregroundMark x1="52167" y1="91751" x2="51391" y2="8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" y="2427297"/>
            <a:ext cx="5048456" cy="40385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F1E8BF1-539F-D324-5780-3173C2075D63}"/>
              </a:ext>
            </a:extLst>
          </p:cNvPr>
          <p:cNvGrpSpPr/>
          <p:nvPr/>
        </p:nvGrpSpPr>
        <p:grpSpPr>
          <a:xfrm>
            <a:off x="2077596" y="634315"/>
            <a:ext cx="7876029" cy="2013635"/>
            <a:chOff x="6319428" y="2635537"/>
            <a:chExt cx="4567646" cy="2565113"/>
          </a:xfrm>
        </p:grpSpPr>
        <p:grpSp>
          <p:nvGrpSpPr>
            <p:cNvPr id="8" name="Nhóm 31">
              <a:extLst>
                <a:ext uri="{FF2B5EF4-FFF2-40B4-BE49-F238E27FC236}">
                  <a16:creationId xmlns:a16="http://schemas.microsoft.com/office/drawing/2014/main" id="{7A454D16-A7B1-362C-9D9E-F554AF77D7BB}"/>
                </a:ext>
              </a:extLst>
            </p:cNvPr>
            <p:cNvGrpSpPr/>
            <p:nvPr/>
          </p:nvGrpSpPr>
          <p:grpSpPr>
            <a:xfrm>
              <a:off x="6488431" y="3071819"/>
              <a:ext cx="4398643" cy="2128831"/>
              <a:chOff x="1922830" y="773002"/>
              <a:chExt cx="5400981" cy="1282973"/>
            </a:xfrm>
          </p:grpSpPr>
          <p:sp>
            <p:nvSpPr>
              <p:cNvPr id="11" name="Freeform: Shape 34">
                <a:extLst>
                  <a:ext uri="{FF2B5EF4-FFF2-40B4-BE49-F238E27FC236}">
                    <a16:creationId xmlns:a16="http://schemas.microsoft.com/office/drawing/2014/main" id="{9F4184B6-2473-54DC-D18C-867FF94B7990}"/>
                  </a:ext>
                </a:extLst>
              </p:cNvPr>
              <p:cNvSpPr/>
              <p:nvPr/>
            </p:nvSpPr>
            <p:spPr>
              <a:xfrm>
                <a:off x="1938635" y="784278"/>
                <a:ext cx="5385176" cy="116837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35">
                <a:extLst>
                  <a:ext uri="{FF2B5EF4-FFF2-40B4-BE49-F238E27FC236}">
                    <a16:creationId xmlns:a16="http://schemas.microsoft.com/office/drawing/2014/main" id="{3A5D9CDC-541B-6021-A71D-FE083656A53C}"/>
                  </a:ext>
                </a:extLst>
              </p:cNvPr>
              <p:cNvSpPr/>
              <p:nvPr/>
            </p:nvSpPr>
            <p:spPr>
              <a:xfrm>
                <a:off x="1922830" y="773002"/>
                <a:ext cx="5379733" cy="128297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" name="Picture 4" descr="Colourful ribbons">
              <a:extLst>
                <a:ext uri="{FF2B5EF4-FFF2-40B4-BE49-F238E27FC236}">
                  <a16:creationId xmlns:a16="http://schemas.microsoft.com/office/drawing/2014/main" id="{5143923B-3E31-17B3-0D47-ED9440585B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634" b="100000" l="33866" r="662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47761" r="34043" b="1796"/>
            <a:stretch/>
          </p:blipFill>
          <p:spPr bwMode="auto">
            <a:xfrm rot="20918606">
              <a:off x="6319428" y="2635537"/>
              <a:ext cx="585223" cy="989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64D75D-955A-042D-F39C-DE43417DDF92}"/>
                </a:ext>
              </a:extLst>
            </p:cNvPr>
            <p:cNvSpPr txBox="1"/>
            <p:nvPr/>
          </p:nvSpPr>
          <p:spPr>
            <a:xfrm>
              <a:off x="6825132" y="3312574"/>
              <a:ext cx="3785744" cy="137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Điều em ấn tượng nhất về nhà phát minh Ê -đi- sơn là gì? Vì sao?</a:t>
              </a:r>
              <a:endPara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3" name="Ghé thăm Fb.com/nkpowerskills">
            <a:extLst>
              <a:ext uri="{FF2B5EF4-FFF2-40B4-BE49-F238E27FC236}">
                <a16:creationId xmlns:a16="http://schemas.microsoft.com/office/drawing/2014/main" id="{328706F8-8A59-AA71-06FC-9924FF868CDF}"/>
              </a:ext>
            </a:extLst>
          </p:cNvPr>
          <p:cNvSpPr/>
          <p:nvPr/>
        </p:nvSpPr>
        <p:spPr>
          <a:xfrm>
            <a:off x="3980901" y="2977597"/>
            <a:ext cx="7477674" cy="23754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 em ấn tượng nhất về nhà phát minh Ê – đi - xơn là ông rất yêu khoa học</a:t>
            </a:r>
          </a:p>
        </p:txBody>
      </p:sp>
    </p:spTree>
    <p:extLst>
      <p:ext uri="{BB962C8B-B14F-4D97-AF65-F5344CB8AC3E}">
        <p14:creationId xmlns:p14="http://schemas.microsoft.com/office/powerpoint/2010/main" val="37545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4" name="Rectangle: Rounded Corners 1">
            <a:extLst>
              <a:ext uri="{FF2B5EF4-FFF2-40B4-BE49-F238E27FC236}">
                <a16:creationId xmlns:a16="http://schemas.microsoft.com/office/drawing/2014/main" id="{8B651ADD-66EF-E6AB-7A79-F1E7C3E3B30B}"/>
              </a:ext>
            </a:extLst>
          </p:cNvPr>
          <p:cNvSpPr/>
          <p:nvPr/>
        </p:nvSpPr>
        <p:spPr>
          <a:xfrm>
            <a:off x="0" y="342900"/>
            <a:ext cx="12192000" cy="6515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8DBA05A-5E56-E44B-4F92-2C2D8B7A8C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r="10303" b="48596"/>
          <a:stretch/>
        </p:blipFill>
        <p:spPr>
          <a:xfrm>
            <a:off x="304531" y="5858022"/>
            <a:ext cx="4696094" cy="9999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3AC461-B383-4EB7-0D98-4A7FAF071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796" y1="32041" x2="48796" y2="32041"/>
                        <a14:foregroundMark x1="41072" y1="78680" x2="41072" y2="78680"/>
                        <a14:foregroundMark x1="80418" y1="58692" x2="80418" y2="58692"/>
                        <a14:foregroundMark x1="80918" y1="75712" x2="80918" y2="75712"/>
                        <a14:foregroundMark x1="78964" y1="66687" x2="78964" y2="66687"/>
                        <a14:foregroundMark x1="80418" y1="44761" x2="80418" y2="44761"/>
                        <a14:foregroundMark x1="67060" y1="79346" x2="67060" y2="79346"/>
                        <a14:foregroundMark x1="82054" y1="67535" x2="82054" y2="67535"/>
                        <a14:backgroundMark x1="18401" y1="62568" x2="18401" y2="62568"/>
                        <a14:backgroundMark x1="18174" y1="64809" x2="18174" y2="64809"/>
                        <a14:backgroundMark x1="32712" y1="60569" x2="32712" y2="60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52" b="19325"/>
          <a:stretch/>
        </p:blipFill>
        <p:spPr>
          <a:xfrm>
            <a:off x="204840" y="3857625"/>
            <a:ext cx="5157331" cy="25612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9DF9757-4912-2A9B-F7DF-9DBBE46E4A9D}"/>
              </a:ext>
            </a:extLst>
          </p:cNvPr>
          <p:cNvGrpSpPr/>
          <p:nvPr/>
        </p:nvGrpSpPr>
        <p:grpSpPr>
          <a:xfrm>
            <a:off x="2373715" y="483835"/>
            <a:ext cx="9018187" cy="1506891"/>
            <a:chOff x="6405057" y="2606040"/>
            <a:chExt cx="4482017" cy="2594610"/>
          </a:xfrm>
        </p:grpSpPr>
        <p:grpSp>
          <p:nvGrpSpPr>
            <p:cNvPr id="18" name="Nhóm 31">
              <a:extLst>
                <a:ext uri="{FF2B5EF4-FFF2-40B4-BE49-F238E27FC236}">
                  <a16:creationId xmlns:a16="http://schemas.microsoft.com/office/drawing/2014/main" id="{95211345-B3A4-2F88-4FCD-6F9294E98026}"/>
                </a:ext>
              </a:extLst>
            </p:cNvPr>
            <p:cNvGrpSpPr/>
            <p:nvPr/>
          </p:nvGrpSpPr>
          <p:grpSpPr>
            <a:xfrm>
              <a:off x="6488431" y="3071819"/>
              <a:ext cx="4398643" cy="2128831"/>
              <a:chOff x="1922830" y="773002"/>
              <a:chExt cx="5400981" cy="1282973"/>
            </a:xfrm>
          </p:grpSpPr>
          <p:sp>
            <p:nvSpPr>
              <p:cNvPr id="21" name="Freeform: Shape 34">
                <a:extLst>
                  <a:ext uri="{FF2B5EF4-FFF2-40B4-BE49-F238E27FC236}">
                    <a16:creationId xmlns:a16="http://schemas.microsoft.com/office/drawing/2014/main" id="{AB57EFA9-2F9D-97B5-6119-162AF8E14CED}"/>
                  </a:ext>
                </a:extLst>
              </p:cNvPr>
              <p:cNvSpPr/>
              <p:nvPr/>
            </p:nvSpPr>
            <p:spPr>
              <a:xfrm>
                <a:off x="1938635" y="784278"/>
                <a:ext cx="5385176" cy="116837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35">
                <a:extLst>
                  <a:ext uri="{FF2B5EF4-FFF2-40B4-BE49-F238E27FC236}">
                    <a16:creationId xmlns:a16="http://schemas.microsoft.com/office/drawing/2014/main" id="{57289CD8-524C-967B-4125-C04D295B38A0}"/>
                  </a:ext>
                </a:extLst>
              </p:cNvPr>
              <p:cNvSpPr/>
              <p:nvPr/>
            </p:nvSpPr>
            <p:spPr>
              <a:xfrm>
                <a:off x="1922830" y="773002"/>
                <a:ext cx="5379733" cy="128297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9" name="Picture 4" descr="Colourful ribbons">
              <a:extLst>
                <a:ext uri="{FF2B5EF4-FFF2-40B4-BE49-F238E27FC236}">
                  <a16:creationId xmlns:a16="http://schemas.microsoft.com/office/drawing/2014/main" id="{43379E01-7F6B-96E1-B7A5-C4BA50A73E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634" b="100000" l="33866" r="662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47761" r="34043" b="1796"/>
            <a:stretch/>
          </p:blipFill>
          <p:spPr bwMode="auto">
            <a:xfrm rot="20918606">
              <a:off x="6405057" y="2606040"/>
              <a:ext cx="507014" cy="1277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935711-B28A-C65E-E871-532630E10FDB}"/>
                </a:ext>
              </a:extLst>
            </p:cNvPr>
            <p:cNvSpPr txBox="1"/>
            <p:nvPr/>
          </p:nvSpPr>
          <p:spPr>
            <a:xfrm>
              <a:off x="6825132" y="3312574"/>
              <a:ext cx="3785744" cy="82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chuyện</a:t>
              </a:r>
              <a:endPara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F77E19-8679-7A93-8A9F-0DE3898A4D36}"/>
              </a:ext>
            </a:extLst>
          </p:cNvPr>
          <p:cNvGrpSpPr/>
          <p:nvPr/>
        </p:nvGrpSpPr>
        <p:grpSpPr>
          <a:xfrm>
            <a:off x="3601596" y="1939240"/>
            <a:ext cx="7876029" cy="2013636"/>
            <a:chOff x="6319428" y="2635537"/>
            <a:chExt cx="4567646" cy="2565113"/>
          </a:xfrm>
        </p:grpSpPr>
        <p:grpSp>
          <p:nvGrpSpPr>
            <p:cNvPr id="24" name="Nhóm 31">
              <a:extLst>
                <a:ext uri="{FF2B5EF4-FFF2-40B4-BE49-F238E27FC236}">
                  <a16:creationId xmlns:a16="http://schemas.microsoft.com/office/drawing/2014/main" id="{C20ACA74-CF28-3E2D-DD1C-405B1947BB51}"/>
                </a:ext>
              </a:extLst>
            </p:cNvPr>
            <p:cNvGrpSpPr/>
            <p:nvPr/>
          </p:nvGrpSpPr>
          <p:grpSpPr>
            <a:xfrm>
              <a:off x="6488431" y="3071819"/>
              <a:ext cx="4398643" cy="2128831"/>
              <a:chOff x="1922830" y="773002"/>
              <a:chExt cx="5400981" cy="1282973"/>
            </a:xfrm>
          </p:grpSpPr>
          <p:sp>
            <p:nvSpPr>
              <p:cNvPr id="27" name="Freeform: Shape 34">
                <a:extLst>
                  <a:ext uri="{FF2B5EF4-FFF2-40B4-BE49-F238E27FC236}">
                    <a16:creationId xmlns:a16="http://schemas.microsoft.com/office/drawing/2014/main" id="{DA509E6A-1D90-EDEE-E1DF-42D1846B340F}"/>
                  </a:ext>
                </a:extLst>
              </p:cNvPr>
              <p:cNvSpPr/>
              <p:nvPr/>
            </p:nvSpPr>
            <p:spPr>
              <a:xfrm>
                <a:off x="1938635" y="784278"/>
                <a:ext cx="5385176" cy="116837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35">
                <a:extLst>
                  <a:ext uri="{FF2B5EF4-FFF2-40B4-BE49-F238E27FC236}">
                    <a16:creationId xmlns:a16="http://schemas.microsoft.com/office/drawing/2014/main" id="{7343C253-A88B-A94A-DAC9-A6B1BD6F251A}"/>
                  </a:ext>
                </a:extLst>
              </p:cNvPr>
              <p:cNvSpPr/>
              <p:nvPr/>
            </p:nvSpPr>
            <p:spPr>
              <a:xfrm>
                <a:off x="1922830" y="773002"/>
                <a:ext cx="5379733" cy="128297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4" descr="Colourful ribbons">
              <a:extLst>
                <a:ext uri="{FF2B5EF4-FFF2-40B4-BE49-F238E27FC236}">
                  <a16:creationId xmlns:a16="http://schemas.microsoft.com/office/drawing/2014/main" id="{FDA8B5DB-6A01-FE13-88BB-0B458092F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634" b="100000" l="33866" r="662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47761" r="34043" b="1796"/>
            <a:stretch/>
          </p:blipFill>
          <p:spPr bwMode="auto">
            <a:xfrm rot="20918606">
              <a:off x="6319428" y="2635537"/>
              <a:ext cx="585223" cy="989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14AC64-92A3-F24E-0FE9-A5923472054F}"/>
                </a:ext>
              </a:extLst>
            </p:cNvPr>
            <p:cNvSpPr txBox="1"/>
            <p:nvPr/>
          </p:nvSpPr>
          <p:spPr>
            <a:xfrm>
              <a:off x="6825132" y="3312574"/>
              <a:ext cx="3929367" cy="146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 hiện </a:t>
              </a:r>
              <a:r>
                <a:rPr lang="nl-NL" sz="3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Kể lại cho người thân nghe câu chuyện nhà phát minh và bà cụ </a:t>
              </a:r>
              <a:endParaRPr lang="en-US" sz="3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3A2E8A-11D5-1527-1DBE-671D1DE73DDD}"/>
              </a:ext>
            </a:extLst>
          </p:cNvPr>
          <p:cNvGrpSpPr/>
          <p:nvPr/>
        </p:nvGrpSpPr>
        <p:grpSpPr>
          <a:xfrm>
            <a:off x="4887472" y="4053789"/>
            <a:ext cx="7180704" cy="2013636"/>
            <a:chOff x="6319428" y="2635537"/>
            <a:chExt cx="4567646" cy="2565113"/>
          </a:xfrm>
        </p:grpSpPr>
        <p:grpSp>
          <p:nvGrpSpPr>
            <p:cNvPr id="30" name="Nhóm 31">
              <a:extLst>
                <a:ext uri="{FF2B5EF4-FFF2-40B4-BE49-F238E27FC236}">
                  <a16:creationId xmlns:a16="http://schemas.microsoft.com/office/drawing/2014/main" id="{93848099-EE16-331B-DAEF-454E3A427672}"/>
                </a:ext>
              </a:extLst>
            </p:cNvPr>
            <p:cNvGrpSpPr/>
            <p:nvPr/>
          </p:nvGrpSpPr>
          <p:grpSpPr>
            <a:xfrm>
              <a:off x="6488431" y="3071819"/>
              <a:ext cx="4398643" cy="2128831"/>
              <a:chOff x="1922830" y="773002"/>
              <a:chExt cx="5400981" cy="1282973"/>
            </a:xfrm>
          </p:grpSpPr>
          <p:sp>
            <p:nvSpPr>
              <p:cNvPr id="33" name="Freeform: Shape 34">
                <a:extLst>
                  <a:ext uri="{FF2B5EF4-FFF2-40B4-BE49-F238E27FC236}">
                    <a16:creationId xmlns:a16="http://schemas.microsoft.com/office/drawing/2014/main" id="{77C3ED26-E01D-7599-9DC1-17BF0EC29862}"/>
                  </a:ext>
                </a:extLst>
              </p:cNvPr>
              <p:cNvSpPr/>
              <p:nvPr/>
            </p:nvSpPr>
            <p:spPr>
              <a:xfrm>
                <a:off x="1938635" y="784278"/>
                <a:ext cx="5385176" cy="116837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5">
                <a:extLst>
                  <a:ext uri="{FF2B5EF4-FFF2-40B4-BE49-F238E27FC236}">
                    <a16:creationId xmlns:a16="http://schemas.microsoft.com/office/drawing/2014/main" id="{48089EB5-E781-0754-31B4-5255DBB14DD0}"/>
                  </a:ext>
                </a:extLst>
              </p:cNvPr>
              <p:cNvSpPr/>
              <p:nvPr/>
            </p:nvSpPr>
            <p:spPr>
              <a:xfrm>
                <a:off x="1922830" y="773002"/>
                <a:ext cx="5379733" cy="128297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" name="Picture 4" descr="Colourful ribbons">
              <a:extLst>
                <a:ext uri="{FF2B5EF4-FFF2-40B4-BE49-F238E27FC236}">
                  <a16:creationId xmlns:a16="http://schemas.microsoft.com/office/drawing/2014/main" id="{17743525-8A5F-CCA1-7FFF-CCFED28F41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634" b="100000" l="33866" r="662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47761" r="34043" b="1796"/>
            <a:stretch/>
          </p:blipFill>
          <p:spPr bwMode="auto">
            <a:xfrm rot="20918606">
              <a:off x="6319428" y="2635537"/>
              <a:ext cx="585223" cy="989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351BA6-317A-AACA-59D4-B6C3C4CCDC03}"/>
                </a:ext>
              </a:extLst>
            </p:cNvPr>
            <p:cNvSpPr txBox="1"/>
            <p:nvPr/>
          </p:nvSpPr>
          <p:spPr>
            <a:xfrm>
              <a:off x="6825132" y="3312574"/>
              <a:ext cx="3929367" cy="146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đọc một câu chuyện về nhà khoa học </a:t>
              </a:r>
              <a:endParaRPr lang="en-US" sz="3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0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4" y="0"/>
            <a:ext cx="6470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4 (10)"/>
          <p:cNvPicPr>
            <a:picLocks noChangeAspect="1"/>
          </p:cNvPicPr>
          <p:nvPr/>
        </p:nvPicPr>
        <p:blipFill>
          <a:blip r:embed="rId4"/>
          <a:srcRect r="15528"/>
          <a:stretch>
            <a:fillRect/>
          </a:stretch>
        </p:blipFill>
        <p:spPr>
          <a:xfrm>
            <a:off x="2137410" y="0"/>
            <a:ext cx="10118725" cy="5704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EA613-C42E-7D68-0236-C088C02EFE43}"/>
              </a:ext>
            </a:extLst>
          </p:cNvPr>
          <p:cNvSpPr txBox="1"/>
          <p:nvPr/>
        </p:nvSpPr>
        <p:spPr>
          <a:xfrm>
            <a:off x="3200400" y="1978641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KỂ LẠI CÂU CHUYỆN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8B651ADD-66EF-E6AB-7A79-F1E7C3E3B30B}"/>
              </a:ext>
            </a:extLst>
          </p:cNvPr>
          <p:cNvSpPr/>
          <p:nvPr/>
        </p:nvSpPr>
        <p:spPr>
          <a:xfrm>
            <a:off x="0" y="245918"/>
            <a:ext cx="12192000" cy="6515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7ACF2-5F86-A1F2-7737-667C84202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45" y="0"/>
            <a:ext cx="10771909" cy="66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8B651ADD-66EF-E6AB-7A79-F1E7C3E3B30B}"/>
              </a:ext>
            </a:extLst>
          </p:cNvPr>
          <p:cNvSpPr/>
          <p:nvPr/>
        </p:nvSpPr>
        <p:spPr>
          <a:xfrm>
            <a:off x="0" y="342900"/>
            <a:ext cx="12192000" cy="6515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4D6CAA-10B8-903C-B25F-9BEE5D3C41A4}"/>
              </a:ext>
            </a:extLst>
          </p:cNvPr>
          <p:cNvSpPr/>
          <p:nvPr/>
        </p:nvSpPr>
        <p:spPr>
          <a:xfrm>
            <a:off x="1889676" y="1788044"/>
            <a:ext cx="8448676" cy="1869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762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5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C3D9F223-6814-E246-4B69-0F12E0566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1050" y="3596064"/>
            <a:ext cx="3414336" cy="27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8B651ADD-66EF-E6AB-7A79-F1E7C3E3B30B}"/>
              </a:ext>
            </a:extLst>
          </p:cNvPr>
          <p:cNvSpPr/>
          <p:nvPr/>
        </p:nvSpPr>
        <p:spPr>
          <a:xfrm>
            <a:off x="0" y="342900"/>
            <a:ext cx="12192000" cy="6515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2D0BB-10D4-5020-4212-00455A539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" y="1533524"/>
            <a:ext cx="4015780" cy="39338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DEF04D-BBA6-D73D-582F-25C553AE0275}"/>
              </a:ext>
            </a:extLst>
          </p:cNvPr>
          <p:cNvGrpSpPr/>
          <p:nvPr/>
        </p:nvGrpSpPr>
        <p:grpSpPr>
          <a:xfrm>
            <a:off x="4912185" y="2149785"/>
            <a:ext cx="6536865" cy="2907989"/>
            <a:chOff x="6488431" y="3071819"/>
            <a:chExt cx="4398643" cy="2128831"/>
          </a:xfrm>
        </p:grpSpPr>
        <p:grpSp>
          <p:nvGrpSpPr>
            <p:cNvPr id="8" name="Nhóm 31">
              <a:extLst>
                <a:ext uri="{FF2B5EF4-FFF2-40B4-BE49-F238E27FC236}">
                  <a16:creationId xmlns:a16="http://schemas.microsoft.com/office/drawing/2014/main" id="{0137B771-41A5-181F-57C3-C1977465F8CF}"/>
                </a:ext>
              </a:extLst>
            </p:cNvPr>
            <p:cNvGrpSpPr/>
            <p:nvPr/>
          </p:nvGrpSpPr>
          <p:grpSpPr>
            <a:xfrm>
              <a:off x="6488431" y="3071819"/>
              <a:ext cx="4398643" cy="2128831"/>
              <a:chOff x="1922830" y="773002"/>
              <a:chExt cx="5400981" cy="1282973"/>
            </a:xfrm>
          </p:grpSpPr>
          <p:sp>
            <p:nvSpPr>
              <p:cNvPr id="10" name="Freeform: Shape 34">
                <a:extLst>
                  <a:ext uri="{FF2B5EF4-FFF2-40B4-BE49-F238E27FC236}">
                    <a16:creationId xmlns:a16="http://schemas.microsoft.com/office/drawing/2014/main" id="{D37221BC-FD92-EAB0-3F47-3269677838D0}"/>
                  </a:ext>
                </a:extLst>
              </p:cNvPr>
              <p:cNvSpPr/>
              <p:nvPr/>
            </p:nvSpPr>
            <p:spPr>
              <a:xfrm>
                <a:off x="1938635" y="784278"/>
                <a:ext cx="5385176" cy="116837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35">
                <a:extLst>
                  <a:ext uri="{FF2B5EF4-FFF2-40B4-BE49-F238E27FC236}">
                    <a16:creationId xmlns:a16="http://schemas.microsoft.com/office/drawing/2014/main" id="{721A305A-7B7E-BB86-F5B4-B73BBA8881BE}"/>
                  </a:ext>
                </a:extLst>
              </p:cNvPr>
              <p:cNvSpPr/>
              <p:nvPr/>
            </p:nvSpPr>
            <p:spPr>
              <a:xfrm>
                <a:off x="1922830" y="773002"/>
                <a:ext cx="5379733" cy="128297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</a:pPr>
                <a:endParaRPr lang="en-US" sz="1350" kern="1200">
                  <a:solidFill>
                    <a:prstClr val="black"/>
                  </a:solidFill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74BB4-439D-DB9C-87A5-DA839E9B9E77}"/>
                </a:ext>
              </a:extLst>
            </p:cNvPr>
            <p:cNvSpPr txBox="1"/>
            <p:nvPr/>
          </p:nvSpPr>
          <p:spPr>
            <a:xfrm>
              <a:off x="6825132" y="3312575"/>
              <a:ext cx="3785744" cy="1419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Sự việc 1: Mọi người đến xem đèn điện do Ê -đi -xơn chế tạo ra</a:t>
              </a:r>
              <a:endParaRPr lang="vi-VN" sz="6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4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8B651ADD-66EF-E6AB-7A79-F1E7C3E3B30B}"/>
              </a:ext>
            </a:extLst>
          </p:cNvPr>
          <p:cNvSpPr/>
          <p:nvPr/>
        </p:nvSpPr>
        <p:spPr>
          <a:xfrm>
            <a:off x="0" y="342900"/>
            <a:ext cx="12192000" cy="6515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DEF04D-BBA6-D73D-582F-25C553AE0275}"/>
              </a:ext>
            </a:extLst>
          </p:cNvPr>
          <p:cNvGrpSpPr/>
          <p:nvPr/>
        </p:nvGrpSpPr>
        <p:grpSpPr>
          <a:xfrm>
            <a:off x="4912185" y="2149785"/>
            <a:ext cx="6536865" cy="2907989"/>
            <a:chOff x="6488431" y="3071819"/>
            <a:chExt cx="4398643" cy="2128831"/>
          </a:xfrm>
        </p:grpSpPr>
        <p:grpSp>
          <p:nvGrpSpPr>
            <p:cNvPr id="7" name="Nhóm 31">
              <a:extLst>
                <a:ext uri="{FF2B5EF4-FFF2-40B4-BE49-F238E27FC236}">
                  <a16:creationId xmlns:a16="http://schemas.microsoft.com/office/drawing/2014/main" id="{0137B771-41A5-181F-57C3-C1977465F8CF}"/>
                </a:ext>
              </a:extLst>
            </p:cNvPr>
            <p:cNvGrpSpPr/>
            <p:nvPr/>
          </p:nvGrpSpPr>
          <p:grpSpPr>
            <a:xfrm>
              <a:off x="6488431" y="3071819"/>
              <a:ext cx="4398643" cy="2128831"/>
              <a:chOff x="1922830" y="773002"/>
              <a:chExt cx="5400981" cy="1282973"/>
            </a:xfrm>
          </p:grpSpPr>
          <p:sp>
            <p:nvSpPr>
              <p:cNvPr id="9" name="Freeform: Shape 34">
                <a:extLst>
                  <a:ext uri="{FF2B5EF4-FFF2-40B4-BE49-F238E27FC236}">
                    <a16:creationId xmlns:a16="http://schemas.microsoft.com/office/drawing/2014/main" id="{D37221BC-FD92-EAB0-3F47-3269677838D0}"/>
                  </a:ext>
                </a:extLst>
              </p:cNvPr>
              <p:cNvSpPr/>
              <p:nvPr/>
            </p:nvSpPr>
            <p:spPr>
              <a:xfrm>
                <a:off x="1938635" y="784278"/>
                <a:ext cx="5385176" cy="116837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35">
                <a:extLst>
                  <a:ext uri="{FF2B5EF4-FFF2-40B4-BE49-F238E27FC236}">
                    <a16:creationId xmlns:a16="http://schemas.microsoft.com/office/drawing/2014/main" id="{721A305A-7B7E-BB86-F5B4-B73BBA8881BE}"/>
                  </a:ext>
                </a:extLst>
              </p:cNvPr>
              <p:cNvSpPr/>
              <p:nvPr/>
            </p:nvSpPr>
            <p:spPr>
              <a:xfrm>
                <a:off x="1922830" y="773002"/>
                <a:ext cx="5379733" cy="128297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274BB4-439D-DB9C-87A5-DA839E9B9E77}"/>
                </a:ext>
              </a:extLst>
            </p:cNvPr>
            <p:cNvSpPr txBox="1"/>
            <p:nvPr/>
          </p:nvSpPr>
          <p:spPr>
            <a:xfrm>
              <a:off x="6825132" y="3312575"/>
              <a:ext cx="3785744" cy="168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Sự việc 2: Ê -đi -xơn nói chuyện với bà cụ và nảy ra ý định làm một cái xe chạy bằng dòng điện</a:t>
              </a:r>
              <a:endPara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B950F-8271-525D-2A18-6361AA8ED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7" y="1390650"/>
            <a:ext cx="3965656" cy="39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8B651ADD-66EF-E6AB-7A79-F1E7C3E3B30B}"/>
              </a:ext>
            </a:extLst>
          </p:cNvPr>
          <p:cNvSpPr/>
          <p:nvPr/>
        </p:nvSpPr>
        <p:spPr>
          <a:xfrm>
            <a:off x="0" y="342900"/>
            <a:ext cx="12192000" cy="6515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DEF04D-BBA6-D73D-582F-25C553AE0275}"/>
              </a:ext>
            </a:extLst>
          </p:cNvPr>
          <p:cNvGrpSpPr/>
          <p:nvPr/>
        </p:nvGrpSpPr>
        <p:grpSpPr>
          <a:xfrm>
            <a:off x="4912185" y="2149785"/>
            <a:ext cx="6536865" cy="2907989"/>
            <a:chOff x="6488431" y="3071819"/>
            <a:chExt cx="4398643" cy="2128831"/>
          </a:xfrm>
        </p:grpSpPr>
        <p:grpSp>
          <p:nvGrpSpPr>
            <p:cNvPr id="7" name="Nhóm 31">
              <a:extLst>
                <a:ext uri="{FF2B5EF4-FFF2-40B4-BE49-F238E27FC236}">
                  <a16:creationId xmlns:a16="http://schemas.microsoft.com/office/drawing/2014/main" id="{0137B771-41A5-181F-57C3-C1977465F8CF}"/>
                </a:ext>
              </a:extLst>
            </p:cNvPr>
            <p:cNvGrpSpPr/>
            <p:nvPr/>
          </p:nvGrpSpPr>
          <p:grpSpPr>
            <a:xfrm>
              <a:off x="6488431" y="3071819"/>
              <a:ext cx="4398643" cy="2128831"/>
              <a:chOff x="1922830" y="773002"/>
              <a:chExt cx="5400981" cy="1282973"/>
            </a:xfrm>
          </p:grpSpPr>
          <p:sp>
            <p:nvSpPr>
              <p:cNvPr id="9" name="Freeform: Shape 34">
                <a:extLst>
                  <a:ext uri="{FF2B5EF4-FFF2-40B4-BE49-F238E27FC236}">
                    <a16:creationId xmlns:a16="http://schemas.microsoft.com/office/drawing/2014/main" id="{D37221BC-FD92-EAB0-3F47-3269677838D0}"/>
                  </a:ext>
                </a:extLst>
              </p:cNvPr>
              <p:cNvSpPr/>
              <p:nvPr/>
            </p:nvSpPr>
            <p:spPr>
              <a:xfrm>
                <a:off x="1938635" y="784278"/>
                <a:ext cx="5385176" cy="116837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35">
                <a:extLst>
                  <a:ext uri="{FF2B5EF4-FFF2-40B4-BE49-F238E27FC236}">
                    <a16:creationId xmlns:a16="http://schemas.microsoft.com/office/drawing/2014/main" id="{721A305A-7B7E-BB86-F5B4-B73BBA8881BE}"/>
                  </a:ext>
                </a:extLst>
              </p:cNvPr>
              <p:cNvSpPr/>
              <p:nvPr/>
            </p:nvSpPr>
            <p:spPr>
              <a:xfrm>
                <a:off x="1922830" y="773002"/>
                <a:ext cx="5379733" cy="128297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274BB4-439D-DB9C-87A5-DA839E9B9E77}"/>
                </a:ext>
              </a:extLst>
            </p:cNvPr>
            <p:cNvSpPr txBox="1"/>
            <p:nvPr/>
          </p:nvSpPr>
          <p:spPr>
            <a:xfrm>
              <a:off x="6825132" y="3312575"/>
              <a:ext cx="3785744" cy="1554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Sự việc 3: Ê -đi -xơn đang chế tạo lắp ráp xe điện</a:t>
              </a:r>
              <a:endPara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64BE6E5-D5BB-CBF7-C63A-43337B291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1619250"/>
            <a:ext cx="4003921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8B651ADD-66EF-E6AB-7A79-F1E7C3E3B30B}"/>
              </a:ext>
            </a:extLst>
          </p:cNvPr>
          <p:cNvSpPr/>
          <p:nvPr/>
        </p:nvSpPr>
        <p:spPr>
          <a:xfrm>
            <a:off x="209550" y="342900"/>
            <a:ext cx="11630025" cy="624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DEF04D-BBA6-D73D-582F-25C553AE0275}"/>
              </a:ext>
            </a:extLst>
          </p:cNvPr>
          <p:cNvGrpSpPr/>
          <p:nvPr/>
        </p:nvGrpSpPr>
        <p:grpSpPr>
          <a:xfrm>
            <a:off x="4921710" y="1949760"/>
            <a:ext cx="6536865" cy="3269940"/>
            <a:chOff x="6488431" y="3071819"/>
            <a:chExt cx="4398643" cy="2128831"/>
          </a:xfrm>
        </p:grpSpPr>
        <p:grpSp>
          <p:nvGrpSpPr>
            <p:cNvPr id="7" name="Nhóm 31">
              <a:extLst>
                <a:ext uri="{FF2B5EF4-FFF2-40B4-BE49-F238E27FC236}">
                  <a16:creationId xmlns:a16="http://schemas.microsoft.com/office/drawing/2014/main" id="{0137B771-41A5-181F-57C3-C1977465F8CF}"/>
                </a:ext>
              </a:extLst>
            </p:cNvPr>
            <p:cNvGrpSpPr/>
            <p:nvPr/>
          </p:nvGrpSpPr>
          <p:grpSpPr>
            <a:xfrm>
              <a:off x="6488431" y="3071819"/>
              <a:ext cx="4398643" cy="2128831"/>
              <a:chOff x="1922830" y="773002"/>
              <a:chExt cx="5400981" cy="1282973"/>
            </a:xfrm>
          </p:grpSpPr>
          <p:sp>
            <p:nvSpPr>
              <p:cNvPr id="9" name="Freeform: Shape 34">
                <a:extLst>
                  <a:ext uri="{FF2B5EF4-FFF2-40B4-BE49-F238E27FC236}">
                    <a16:creationId xmlns:a16="http://schemas.microsoft.com/office/drawing/2014/main" id="{D37221BC-FD92-EAB0-3F47-3269677838D0}"/>
                  </a:ext>
                </a:extLst>
              </p:cNvPr>
              <p:cNvSpPr/>
              <p:nvPr/>
            </p:nvSpPr>
            <p:spPr>
              <a:xfrm>
                <a:off x="1938635" y="784278"/>
                <a:ext cx="5385176" cy="116837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35">
                <a:extLst>
                  <a:ext uri="{FF2B5EF4-FFF2-40B4-BE49-F238E27FC236}">
                    <a16:creationId xmlns:a16="http://schemas.microsoft.com/office/drawing/2014/main" id="{721A305A-7B7E-BB86-F5B4-B73BBA8881BE}"/>
                  </a:ext>
                </a:extLst>
              </p:cNvPr>
              <p:cNvSpPr/>
              <p:nvPr/>
            </p:nvSpPr>
            <p:spPr>
              <a:xfrm>
                <a:off x="1922830" y="773002"/>
                <a:ext cx="5379733" cy="128297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274BB4-439D-DB9C-87A5-DA839E9B9E77}"/>
                </a:ext>
              </a:extLst>
            </p:cNvPr>
            <p:cNvSpPr txBox="1"/>
            <p:nvPr/>
          </p:nvSpPr>
          <p:spPr>
            <a:xfrm>
              <a:off x="6825132" y="3312575"/>
              <a:ext cx="3785744" cy="187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Sự việc 4: Ê -đi -xơn và bà cụ đang ngồi trên xe điện khuôn mặt bà cụ rất vui tươi</a:t>
              </a:r>
              <a:endPara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5AB5968-F661-547E-C871-4137EF95D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1685925"/>
            <a:ext cx="3845166" cy="37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211</Words>
  <Application>Microsoft Office PowerPoint</Application>
  <PresentationFormat>Widescreen</PresentationFormat>
  <Paragraphs>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Cambria</vt:lpstr>
      <vt:lpstr>等线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21</cp:revision>
  <dcterms:created xsi:type="dcterms:W3CDTF">2024-11-17T08:04:14Z</dcterms:created>
  <dcterms:modified xsi:type="dcterms:W3CDTF">2024-12-05T02:32:00Z</dcterms:modified>
</cp:coreProperties>
</file>