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4" r:id="rId2"/>
  </p:sldMasterIdLst>
  <p:notesMasterIdLst>
    <p:notesMasterId r:id="rId16"/>
  </p:notesMasterIdLst>
  <p:handoutMasterIdLst>
    <p:handoutMasterId r:id="rId17"/>
  </p:handoutMasterIdLst>
  <p:sldIdLst>
    <p:sldId id="263" r:id="rId3"/>
    <p:sldId id="271" r:id="rId4"/>
    <p:sldId id="272" r:id="rId5"/>
    <p:sldId id="273" r:id="rId6"/>
    <p:sldId id="274" r:id="rId7"/>
    <p:sldId id="262" r:id="rId8"/>
    <p:sldId id="264" r:id="rId9"/>
    <p:sldId id="277" r:id="rId10"/>
    <p:sldId id="275" r:id="rId11"/>
    <p:sldId id="265" r:id="rId12"/>
    <p:sldId id="268" r:id="rId13"/>
    <p:sldId id="276" r:id="rId14"/>
    <p:sldId id="270" r:id="rId15"/>
  </p:sldIdLst>
  <p:sldSz cx="12192000" cy="6858000"/>
  <p:notesSz cx="6858000" cy="9144000"/>
  <p:embeddedFontLst>
    <p:embeddedFont>
      <p:font typeface="等线" panose="02010600030101010101" pitchFamily="2" charset="-122"/>
      <p:regular r:id="rId18"/>
      <p:bold r:id="rId19"/>
    </p:embeddedFont>
    <p:embeddedFont>
      <p:font typeface="等线 Light" panose="02010600030101010101" pitchFamily="2" charset="-122"/>
      <p:regular r:id="rId20"/>
    </p:embeddedFont>
    <p:embeddedFont>
      <p:font typeface="#9Slide05 Aphrodite Pro" panose="02000000000000000000" pitchFamily="2" charset="0"/>
      <p:regular r:id="rId21"/>
    </p:embeddedFont>
    <p:embeddedFont>
      <p:font typeface="#9Slide05 ButterScotch" pitchFamily="2" charset="0"/>
      <p:regular r:id="rId22"/>
    </p:embeddedFont>
    <p:embeddedFont>
      <p:font typeface="#9Slide05 SVNShowcase Script" pitchFamily="2" charset="0"/>
      <p:regular r:id="rId23"/>
    </p:embeddedFont>
    <p:embeddedFont>
      <p:font typeface="#9Slide07 HoneyCream" pitchFamily="2" charset="0"/>
      <p:regular r:id="rId24"/>
    </p:embeddedFont>
    <p:embeddedFont>
      <p:font typeface="#9Slide07 SVNZiclets" panose="02000603000000000000" pitchFamily="2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SVN-Newton" panose="02040603050506020204" pitchFamily="18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1550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68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theme" Target="theme/theme1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480FCA-ADBA-4479-AA7B-ED48AF0D8336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9E4CC6-5AD5-41F5-8978-7015618C5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6051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2275C0-B46C-4D9D-8CBD-1C99A8B4EF9C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A9F9F2-4420-4DFE-AB46-57D79DBB1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998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https://yt1s.com/en340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057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220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633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342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390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380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720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82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6520D1-921D-4F9D-B6DB-96C422901C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CE3D051-3966-4C0A-B483-4194739D6F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B6E4D9-F142-4017-97F7-66E3B99E4A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C13060-9558-4CBD-9955-674929D24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019ED7-F697-4381-952D-EB5D76E78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77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C50EB6-B551-47A4-B166-DA199FEAF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E278D2-A5F7-4877-A5CF-70D69E40D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CC446B3-FFDB-403D-BF6E-9BBAFDBBD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6570845-DD31-42E3-B8B2-EC4A1A0AF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6DECE87-90A1-4C0A-BDD5-C094A5BAA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A7CEE85-BE17-4D29-844C-8E8C6C01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39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07CD18-BF87-4C10-9CFB-1F6F84FBE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B5E41DC-B8EF-4D37-9394-03560A58DC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21FC71-283C-48CB-91D8-3F44536319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88760B-C304-4A19-9D5F-5E5DF57D6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457A0C-BEED-4BC8-BE1C-5BDB5FD73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4F7030-4489-47BB-A712-7B5F5259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14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85B29-9812-4D11-9AEF-F5A35FF5E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528C18-A4AA-48AF-815A-9375C1BA0E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A09057-2092-42F3-AF15-26F15B320B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C419D-11F4-4DDE-B096-61B3EAFE1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B23AAC-7C31-47F6-A807-AD9C6787A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89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BF6D31-5921-4DA2-B54B-5DDCDECD1D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97254D-A304-461A-88E9-7F1BC20ED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343716-44EE-4BA1-91FA-6DBCDCA03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BC004A-1EE9-43EE-B474-BA11F8415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887A2C-AEAE-4CB9-8D1A-428304468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79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8EC42-CE99-452F-93DC-89BC85A257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42BA3-88F8-4157-B546-B097313A0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23283" y="-2039193"/>
            <a:ext cx="19091983" cy="974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64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0560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136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548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43506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33">
            <a:extLst>
              <a:ext uri="{FF2B5EF4-FFF2-40B4-BE49-F238E27FC236}">
                <a16:creationId xmlns:a16="http://schemas.microsoft.com/office/drawing/2014/main" id="{85237BD7-4051-4635-9843-F09952B3FC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95192"/>
            <a:ext cx="12192000" cy="216280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8EC42-CE99-452F-93DC-89BC85A257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42BA3-88F8-4157-B546-B097313A0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1"/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3C8E8-2AFA-4E27-BBD0-B93C7BA4E4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6BF59-1982-4B61-884C-5A727BE5BC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113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E7C873-B686-4238-9EAA-6BCEEA0DA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A7610C-C594-41C1-81BE-650585786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80A006-39C3-46BE-81DC-A44F4C5CC8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B51045-D438-4E89-A1B0-176F9A39A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9265BF3-C229-4DEB-AD07-A3EC48D42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25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8EC42-CE99-452F-93DC-89BC85A257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42BA3-88F8-4157-B546-B097313A0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921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8EC42-CE99-452F-93DC-89BC85A257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42BA3-88F8-4157-B546-B097313A0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6689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8EC42-CE99-452F-93DC-89BC85A257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42BA3-88F8-4157-B546-B097313A0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4441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8EC42-CE99-452F-93DC-89BC85A257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42BA3-88F8-4157-B546-B097313A0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9055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8EC42-CE99-452F-93DC-89BC85A257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42BA3-88F8-4157-B546-B097313A0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8986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8EC42-CE99-452F-93DC-89BC85A257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42BA3-88F8-4157-B546-B097313A0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4058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8EC42-CE99-452F-93DC-89BC85A257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42BA3-88F8-4157-B546-B097313A0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1390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8EC42-CE99-452F-93DC-89BC85A257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42BA3-88F8-4157-B546-B097313A0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615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C856E2-CF4C-4535-B483-0A61FEB83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4858DD-0E21-4922-B3D0-BE0847A44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8C9A48-5656-454E-8E7B-26DE252133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D9F0C5-2D51-4600-81CC-E35E380C2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3FE357-9504-4CE4-B5DB-3F9A99920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2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D04819-A14F-4A8F-BEBB-3F6D838C9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CB23F78-FC90-462F-A4C6-5A6F191BF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8AA4A1-17E2-4676-BF77-C05BC3E80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13CFBF-CB34-443B-A48D-FAF1833EE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289EA5-F6D7-4742-869D-6066F2F47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C03C02-33FF-46FD-AD59-7208ADA9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64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5D8E00-C7B2-4411-964D-D51157B4A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12E2710-3017-4411-B72A-56563DEDF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B1F52C2-D83E-46C8-899A-A5A67DDC7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1C6E07D-3008-4A44-94E3-947630139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D233A5-E9A2-4A9C-A25F-EBD8931D28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6999A59-6884-49E1-A7B8-E2D19B416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0A362EF-DA8B-4DF9-B354-15EB9298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4DAA920-F086-4213-BBDE-DD2F1F1AC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21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970BFF-76DB-4C96-9E9A-D4A8DAACC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7F65DDE-1A4D-4A9D-9177-DEE9C122F7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C83B109-8442-42CC-AB74-F24A67F5D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7613897-A054-4C8D-9282-CF07802B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01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74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7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34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855441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263398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0.png"/><Relationship Id="rId5" Type="http://schemas.openxmlformats.org/officeDocument/2006/relationships/image" Target="../media/image18.png"/><Relationship Id="rId15" Type="http://schemas.openxmlformats.org/officeDocument/2006/relationships/image" Target="../media/image25.gif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microsoft.com/office/2007/relationships/hdphoto" Target="../media/hdphoto3.wdp"/><Relationship Id="rId1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23.pn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18" Type="http://schemas.openxmlformats.org/officeDocument/2006/relationships/image" Target="../media/image26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0.png"/><Relationship Id="rId5" Type="http://schemas.openxmlformats.org/officeDocument/2006/relationships/image" Target="../media/image18.png"/><Relationship Id="rId15" Type="http://schemas.openxmlformats.org/officeDocument/2006/relationships/image" Target="../media/image25.gif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microsoft.com/office/2007/relationships/hdphoto" Target="../media/hdphoto3.wdp"/><Relationship Id="rId1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02DE68C-2BC2-494F-B66A-30EB54DA1B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21207"/>
            <a:ext cx="12191999" cy="243679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357" y="2268100"/>
            <a:ext cx="12968322" cy="714896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26569" y="142732"/>
            <a:ext cx="3883021" cy="582184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910245" y="978087"/>
            <a:ext cx="3580770" cy="1768111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3F4D0B7-7CD1-4605-8B2A-32B9EA115FD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46435">
            <a:off x="10025832" y="-5576"/>
            <a:ext cx="3580770" cy="1768111"/>
          </a:xfrm>
          <a:prstGeom prst="rect">
            <a:avLst/>
          </a:prstGeom>
        </p:spPr>
      </p:pic>
      <p:pic>
        <p:nvPicPr>
          <p:cNvPr id="13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106" y="5604294"/>
            <a:ext cx="751240" cy="127710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FA0B4EA-91F8-1C02-3952-FB6BA18251EA}"/>
              </a:ext>
            </a:extLst>
          </p:cNvPr>
          <p:cNvSpPr txBox="1"/>
          <p:nvPr/>
        </p:nvSpPr>
        <p:spPr>
          <a:xfrm rot="20430819">
            <a:off x="2616785" y="1912255"/>
            <a:ext cx="2990268" cy="96483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19900" b="0" i="0" u="none" strike="noStrike" kern="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Nói</a:t>
            </a:r>
            <a:r>
              <a:rPr kumimoji="0" lang="vi-VN" sz="19900" b="0" i="0" u="none" strike="noStrike" kern="0" cap="none" spc="0" normalizeH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và nghe</a:t>
            </a:r>
            <a:endParaRPr kumimoji="0" lang="id-ID" sz="19900" b="0" i="0" u="none" strike="noStrike" kern="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23" y="-503962"/>
            <a:ext cx="9392301" cy="52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accel="7000" decel="14000" autoRev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20" dur="1050" fill="hold"/>
                                        <p:tgtEl>
                                          <p:spTgt spid="2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25" name="Picture 6" descr="Bài tập bài 7: nói và nghe: kể chuyện: chú đỗ con tiếng việt 2 KNTTVCS có  lời giả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319" y="4012809"/>
            <a:ext cx="3380557" cy="20550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Lý thuyết bài 7: nói và nghe: kể chuyện: chú đỗ con KNTTVCS tiếng việt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990" y="4038008"/>
            <a:ext cx="3415408" cy="20096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Giải Bài 7: Nói và nghe: Kể chuyện Chú đỗ con SGK Tiếng Việt 2 tập 1 Kết  nối tri thức với cuộc sống | Tiếng Việt 2 - Kết nối tri thứ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25" t="1482" r="342" b="62285"/>
          <a:stretch/>
        </p:blipFill>
        <p:spPr bwMode="auto">
          <a:xfrm>
            <a:off x="6222401" y="1727171"/>
            <a:ext cx="3370476" cy="20628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Bài tập bài 7: nói và nghe: kể chuyện: chú đỗ con tiếng việt 2 KNTTVCS có  lời giải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989" y="1739029"/>
            <a:ext cx="3382054" cy="20509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0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6354287" y="-4183142"/>
            <a:ext cx="1538883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pattFill prst="pct80">
                  <a:fgClr>
                    <a:srgbClr val="ED7D31">
                      <a:lumMod val="5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thi</a:t>
            </a:r>
            <a:r>
              <a:rPr kumimoji="0" lang="en-US" altLang="zh-CN" sz="8800" b="1" i="0" u="none" strike="noStrike" kern="1200" cap="none" spc="0" normalizeH="0" baseline="0" noProof="0" dirty="0">
                <a:ln w="38100"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pattFill prst="pct80">
                  <a:fgClr>
                    <a:srgbClr val="ED7D31">
                      <a:lumMod val="5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pattFill prst="pct80">
                  <a:fgClr>
                    <a:srgbClr val="ED7D31">
                      <a:lumMod val="5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kể</a:t>
            </a:r>
            <a:r>
              <a:rPr kumimoji="0" lang="en-US" altLang="zh-CN" sz="8800" b="1" i="0" u="none" strike="noStrike" kern="1200" cap="none" spc="0" normalizeH="0" baseline="0" noProof="0" dirty="0">
                <a:ln w="38100"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pattFill prst="pct80">
                  <a:fgClr>
                    <a:srgbClr val="ED7D31">
                      <a:lumMod val="5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pattFill prst="pct80">
                  <a:fgClr>
                    <a:srgbClr val="ED7D31">
                      <a:lumMod val="5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chuyện</a:t>
            </a:r>
            <a:endParaRPr kumimoji="0" lang="zh-CN" altLang="en-US" sz="8800" b="1" i="0" u="none" strike="noStrike" kern="1200" cap="none" spc="0" normalizeH="0" baseline="0" noProof="0" dirty="0">
              <a:ln w="38100">
                <a:solidFill>
                  <a:srgbClr val="FFC000">
                    <a:lumMod val="40000"/>
                    <a:lumOff val="60000"/>
                  </a:srgbClr>
                </a:solidFill>
              </a:ln>
              <a:pattFill prst="pct80">
                <a:fgClr>
                  <a:srgbClr val="ED7D31">
                    <a:lumMod val="50000"/>
                  </a:srgbClr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2417" y="3511151"/>
            <a:ext cx="2540197" cy="3563112"/>
            <a:chOff x="0" y="2916197"/>
            <a:chExt cx="3022613" cy="406691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5647" b="97294" l="68570" r="96508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78" t="72941"/>
            <a:stretch/>
          </p:blipFill>
          <p:spPr>
            <a:xfrm>
              <a:off x="259755" y="5127405"/>
              <a:ext cx="2394969" cy="185570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916197"/>
              <a:ext cx="3022613" cy="3010019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340" y="2351723"/>
            <a:ext cx="9392301" cy="52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47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73229" y="306449"/>
            <a:ext cx="3580770" cy="1768111"/>
          </a:xfrm>
          <a:prstGeom prst="rect">
            <a:avLst/>
          </a:prstGeom>
        </p:spPr>
      </p:pic>
      <p:sp>
        <p:nvSpPr>
          <p:cNvPr id="10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600223" y="-2097812"/>
            <a:ext cx="1538883" cy="600713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srgbClr val="ED7D31">
                      <a:lumMod val="75000"/>
                    </a:srgbClr>
                  </a:solidFill>
                </a:ln>
                <a:pattFill prst="pct80">
                  <a:fgClr>
                    <a:srgbClr val="FFC000">
                      <a:lumMod val="40000"/>
                      <a:lumOff val="6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Vận</a:t>
            </a:r>
            <a:r>
              <a:rPr kumimoji="0" lang="en-US" altLang="zh-CN" sz="8800" b="1" i="0" u="none" strike="noStrike" kern="1200" cap="none" spc="0" normalizeH="0" baseline="0" noProof="0" dirty="0">
                <a:ln w="38100">
                  <a:solidFill>
                    <a:srgbClr val="ED7D31">
                      <a:lumMod val="75000"/>
                    </a:srgbClr>
                  </a:solidFill>
                </a:ln>
                <a:pattFill prst="pct80">
                  <a:fgClr>
                    <a:srgbClr val="FFC000">
                      <a:lumMod val="40000"/>
                      <a:lumOff val="6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srgbClr val="ED7D31">
                      <a:lumMod val="75000"/>
                    </a:srgbClr>
                  </a:solidFill>
                </a:ln>
                <a:pattFill prst="pct80">
                  <a:fgClr>
                    <a:srgbClr val="FFC000">
                      <a:lumMod val="40000"/>
                      <a:lumOff val="6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dụng</a:t>
            </a:r>
            <a:endParaRPr kumimoji="0" lang="zh-CN" altLang="en-US" sz="8800" b="1" i="0" u="none" strike="noStrike" kern="1200" cap="none" spc="0" normalizeH="0" baseline="0" noProof="0" dirty="0">
              <a:ln w="38100">
                <a:solidFill>
                  <a:srgbClr val="ED7D31">
                    <a:lumMod val="75000"/>
                  </a:srgbClr>
                </a:solidFill>
              </a:ln>
              <a:pattFill prst="pct80">
                <a:fgClr>
                  <a:srgbClr val="FFC000">
                    <a:lumMod val="40000"/>
                    <a:lumOff val="60000"/>
                  </a:srgbClr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7840" y="1779165"/>
            <a:ext cx="9220200" cy="14465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nói với người thân hành trình hạt đỗ trở thành cây đỗ nhé!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001" y="2364751"/>
            <a:ext cx="9392301" cy="52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7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73229" y="306449"/>
            <a:ext cx="3580770" cy="17681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849" y="2074560"/>
            <a:ext cx="9392301" cy="5214830"/>
          </a:xfrm>
          <a:prstGeom prst="rect">
            <a:avLst/>
          </a:prstGeom>
        </p:spPr>
      </p:pic>
      <p:pic>
        <p:nvPicPr>
          <p:cNvPr id="13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0677" y="-111801"/>
            <a:ext cx="3580770" cy="1768111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484736" y="-2361977"/>
            <a:ext cx="1538883" cy="85959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Chào</a:t>
            </a:r>
            <a:r>
              <a:rPr kumimoji="0" lang="en-US" altLang="zh-CN" sz="88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tạm</a:t>
            </a:r>
            <a:r>
              <a:rPr kumimoji="0" lang="en-US" altLang="zh-CN" sz="88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biệt</a:t>
            </a:r>
            <a:endParaRPr kumimoji="0" lang="zh-CN" altLang="en-US" sz="8800" b="1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pattFill prst="pct80">
                <a:fgClr>
                  <a:srgbClr val="92D050"/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4062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8770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D02DE68C-2BC2-494F-B66A-30EB54DA1B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21207"/>
            <a:ext cx="12191999" cy="2436794"/>
          </a:xfrm>
          <a:prstGeom prst="rect">
            <a:avLst/>
          </a:prstGeom>
        </p:spPr>
      </p:pic>
      <p:pic>
        <p:nvPicPr>
          <p:cNvPr id="13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4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15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6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449179" y="306449"/>
            <a:ext cx="11341768" cy="6064650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EC8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6356959" y="-4189791"/>
            <a:ext cx="923330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ED7D31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01 -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ED7D31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Đoán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ED7D31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ED7D31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nội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ED7D31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dung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ED7D31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tranh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ED7D31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8" name="图片 10">
            <a:extLst>
              <a:ext uri="{FF2B5EF4-FFF2-40B4-BE49-F238E27FC236}">
                <a16:creationId xmlns:a16="http://schemas.microsoft.com/office/drawing/2014/main" id="{861E76E6-BF4A-478C-9A0F-1C22EAC991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29" y="88678"/>
            <a:ext cx="2527678" cy="2469731"/>
          </a:xfrm>
          <a:prstGeom prst="rect">
            <a:avLst/>
          </a:prstGeom>
        </p:spPr>
      </p:pic>
      <p:pic>
        <p:nvPicPr>
          <p:cNvPr id="19" name="图片 37">
            <a:extLst>
              <a:ext uri="{FF2B5EF4-FFF2-40B4-BE49-F238E27FC236}">
                <a16:creationId xmlns:a16="http://schemas.microsoft.com/office/drawing/2014/main" id="{13F4D0B7-7CD1-4605-8B2A-32B9EA115FD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46435">
            <a:off x="10096509" y="-219630"/>
            <a:ext cx="3580770" cy="1768111"/>
          </a:xfrm>
          <a:prstGeom prst="rect">
            <a:avLst/>
          </a:prstGeom>
        </p:spPr>
      </p:pic>
      <p:pic>
        <p:nvPicPr>
          <p:cNvPr id="20" name="图片 39">
            <a:extLst>
              <a:ext uri="{FF2B5EF4-FFF2-40B4-BE49-F238E27FC236}">
                <a16:creationId xmlns:a16="http://schemas.microsoft.com/office/drawing/2014/main" id="{E71F7531-AFB7-4F2E-8ED7-DBA6BA207F5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126" y="-938984"/>
            <a:ext cx="2527678" cy="24697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105" y="1450510"/>
            <a:ext cx="3240789" cy="511336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25468" y="2890461"/>
            <a:ext cx="85338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dựa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gợi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sp>
        <p:nvSpPr>
          <p:cNvPr id="23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6554732" y="-2557078"/>
            <a:ext cx="1661993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ButterScotch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Chú</a:t>
            </a:r>
            <a:r>
              <a:rPr kumimoji="0" lang="vi-VN" altLang="zh-CN" sz="9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ButterScotch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đỗ con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#9Slide05 ButterScotch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851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ài tập bài 7: nói và nghe: kể chuyện: chú đỗ con tiếng việt 2 KNTTVCS có  lời giả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846" y="3498367"/>
            <a:ext cx="5016554" cy="31431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ý thuyết bài 7: nói và nghe: kể chuyện: chú đỗ con KNTTVCS tiếng việt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80" y="3545504"/>
            <a:ext cx="5158101" cy="30960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Giải Bài 7: Nói và nghe: Kể chuyện Chú đỗ con SGK Tiếng Việt 2 tập 1 Kết  nối tri thức với cuộc sống | Tiếng Việt 2 - Kết nối tri thứ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25" t="1482" r="342" b="62285"/>
          <a:stretch/>
        </p:blipFill>
        <p:spPr bwMode="auto">
          <a:xfrm>
            <a:off x="6565846" y="322084"/>
            <a:ext cx="5016554" cy="29897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ài tập bài 7: nói và nghe: kể chuyện: chú đỗ con tiếng việt 2 KNTTVCS có  lời giải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58" y="341335"/>
            <a:ext cx="5171323" cy="30082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682254" y="106800"/>
            <a:ext cx="792480" cy="73152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6311612" y="106800"/>
            <a:ext cx="792480" cy="73152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527143" y="3349589"/>
            <a:ext cx="792480" cy="73152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9" name="Oval 8"/>
          <p:cNvSpPr/>
          <p:nvPr/>
        </p:nvSpPr>
        <p:spPr>
          <a:xfrm>
            <a:off x="6131106" y="3352800"/>
            <a:ext cx="792480" cy="73152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8847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Giải Bài 7: Nói và nghe: Kể chuyện Chú đỗ con SGK Tiếng Việt 2 tập 1 Kết  nối tri thức với cuộc sống | Tiếng Việt 2 - Kết nối tri thứ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25" t="1482" r="342" b="62285"/>
          <a:stretch/>
        </p:blipFill>
        <p:spPr bwMode="auto">
          <a:xfrm>
            <a:off x="7132158" y="307415"/>
            <a:ext cx="4359766" cy="29452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Bài tập bài 7: nói và nghe: kể chuyện: chú đỗ con tiếng việt 2 KNTTVCS có  lời giải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95" y="2890959"/>
            <a:ext cx="4538300" cy="30950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322292" y="2615996"/>
            <a:ext cx="792480" cy="73152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6788695" y="175477"/>
            <a:ext cx="792480" cy="73152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466" y="5957861"/>
            <a:ext cx="5775158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Cuộc</a:t>
            </a:r>
            <a:r>
              <a:rPr kumimoji="0" lang="vi-VN" sz="2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gặp gỡ của đỗ con và cô mưa xuân diễn ra thế nào?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44347" y="3365349"/>
            <a:ext cx="577370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Cuộc</a:t>
            </a:r>
            <a:r>
              <a:rPr kumimoji="0" lang="vi-VN" sz="28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gặp gỡ giữa đỗ con và chị gió xuân diễn ra thế nào?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2292" y="329417"/>
            <a:ext cx="5773708" cy="181588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1: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mưa xuân đến khi đỗ con nằm giữa những hạt đất li ti xôm xốp, cô đem nước đến cho đỗ con được tắm mát.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44347" y="4662650"/>
            <a:ext cx="5773708" cy="181588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Tranh 2: Chị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gió xuân bay đến, thì thầm dịu dàng gọi đỗ con dậy. 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Đỗ con cựa mình lớn phổng lên làm nứt cả chiếc áo ngoài.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67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ài tập bài 7: nói và nghe: kể chuyện: chú đỗ con tiếng việt 2 KNTTVCS có  lời giả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904" y="3252392"/>
            <a:ext cx="5167542" cy="34906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ý thuyết bài 7: nói và nghe: kể chuyện: chú đỗ con KNTTVCS tiếng việt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20" y="244730"/>
            <a:ext cx="5011710" cy="34944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121920" y="131883"/>
            <a:ext cx="792480" cy="73152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5" name="Oval 4"/>
          <p:cNvSpPr/>
          <p:nvPr/>
        </p:nvSpPr>
        <p:spPr>
          <a:xfrm>
            <a:off x="6507480" y="3063240"/>
            <a:ext cx="792480" cy="73152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89660" y="6063474"/>
            <a:ext cx="555498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Cuối</a:t>
            </a:r>
            <a:r>
              <a:rPr kumimoji="0" lang="vi-VN" sz="28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cùng, đỗ con làm gì?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30966" y="177603"/>
            <a:ext cx="6507480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Cuộc</a:t>
            </a:r>
            <a:r>
              <a:rPr kumimoji="0" lang="vi-VN" sz="28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gặp gỡ giữa đỗ con và bác mặt trời diễn ra thế nào?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42931" y="1284110"/>
            <a:ext cx="6495515" cy="181588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Tranh 3: Bác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mặt trời chiếu những tia nắng ấm áp lay đỗ con, bác đã động viên, khuyên đỗ con vùng dậy, bác hứa sẽ sưởi ấm cho đỗ con.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8640" y="3881541"/>
            <a:ext cx="6096000" cy="206210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Tranh 4: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Đỗ con đã vươn vai thật mạnh, trồi lên khỏi mặt đất, xòe hai cánh tay nhỏ xíu hướng về phía mặt trời ấm áp.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05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02DE68C-2BC2-494F-B66A-30EB54DA1B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21207"/>
            <a:ext cx="12191999" cy="24367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449179" y="306449"/>
            <a:ext cx="11341768" cy="6064650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7496837" y="-3756383"/>
            <a:ext cx="923330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02 –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Nghe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kể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chuyện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92D050"/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61E76E6-BF4A-478C-9A0F-1C22EAC9911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29" y="88678"/>
            <a:ext cx="2527678" cy="2469731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3F4D0B7-7CD1-4605-8B2A-32B9EA115FD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46435">
            <a:off x="10096509" y="-219630"/>
            <a:ext cx="3580770" cy="1768111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E71F7531-AFB7-4F2E-8ED7-DBA6BA207F5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126" y="-938984"/>
            <a:ext cx="2527678" cy="24697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71321" y="3468995"/>
            <a:ext cx="85338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</a:t>
            </a:r>
            <a:r>
              <a:rPr kumimoji="0" lang="vi-VN" sz="4800" b="0" i="1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đỗ con, cô mưa xuân, chị gió xuân, bác mặt trời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8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568800" y="-2622207"/>
            <a:ext cx="1538883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chuyện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trên</a:t>
            </a:r>
            <a:r>
              <a:rPr kumimoji="0" lang="vi-VN" altLang="zh-CN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có những nhân vật nào xuất hiện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129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4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02DE68C-2BC2-494F-B66A-30EB54DA1B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21207"/>
            <a:ext cx="12191999" cy="24367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304801" y="306449"/>
            <a:ext cx="11765280" cy="6064650"/>
          </a:xfrm>
          <a:prstGeom prst="roundRect">
            <a:avLst>
              <a:gd name="adj" fmla="val 10732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834019" y="-4712731"/>
            <a:ext cx="923330" cy="111824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03 –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kể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lại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từng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đoạn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câu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chuyện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FFC000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4" name="图片 26">
            <a:extLst>
              <a:ext uri="{FF2B5EF4-FFF2-40B4-BE49-F238E27FC236}">
                <a16:creationId xmlns:a16="http://schemas.microsoft.com/office/drawing/2014/main" id="{2E026B92-D451-0FCD-9DBA-43FAFA387F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447" y="2502440"/>
            <a:ext cx="4707552" cy="470755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10228" y="1459866"/>
            <a:ext cx="7498749" cy="1569660"/>
          </a:xfrm>
          <a:prstGeom prst="rect">
            <a:avLst/>
          </a:prstGeom>
          <a:ln>
            <a:prstDash val="dashDot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đôi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hành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nghe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7380" y="3338774"/>
            <a:ext cx="70007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cầu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18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25" name="Picture 6" descr="Bài tập bài 7: nói và nghe: kể chuyện: chú đỗ con tiếng việt 2 KNTTVCS có  lời giả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319" y="4012809"/>
            <a:ext cx="3380557" cy="20550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Lý thuyết bài 7: nói và nghe: kể chuyện: chú đỗ con KNTTVCS tiếng việt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990" y="4038008"/>
            <a:ext cx="3415408" cy="20096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Giải Bài 7: Nói và nghe: Kể chuyện Chú đỗ con SGK Tiếng Việt 2 tập 1 Kết  nối tri thức với cuộc sống | Tiếng Việt 2 - Kết nối tri thứ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25" t="1482" r="342" b="62285"/>
          <a:stretch/>
        </p:blipFill>
        <p:spPr bwMode="auto">
          <a:xfrm>
            <a:off x="6222401" y="1727171"/>
            <a:ext cx="3370476" cy="20628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Bài tập bài 7: nói và nghe: kể chuyện: chú đỗ con tiếng việt 2 KNTTVCS có  lời giải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989" y="1739029"/>
            <a:ext cx="3382054" cy="20509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9675" y="-150718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2417" y="3511151"/>
            <a:ext cx="2540197" cy="3563112"/>
            <a:chOff x="0" y="2916197"/>
            <a:chExt cx="3022613" cy="406691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5647" b="97294" l="68570" r="96508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78" t="72941"/>
            <a:stretch/>
          </p:blipFill>
          <p:spPr>
            <a:xfrm>
              <a:off x="259755" y="5127405"/>
              <a:ext cx="2394969" cy="185570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916197"/>
              <a:ext cx="3022613" cy="3010019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340" y="2351723"/>
            <a:ext cx="9392301" cy="52148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6D41A2-6F44-729C-65EB-9985D693F1C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2477" y="500741"/>
            <a:ext cx="12192000" cy="97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50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73229" y="306449"/>
            <a:ext cx="3580770" cy="1768111"/>
          </a:xfrm>
          <a:prstGeom prst="rect">
            <a:avLst/>
          </a:prstGeom>
        </p:spPr>
      </p:pic>
      <p:sp>
        <p:nvSpPr>
          <p:cNvPr id="10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600223" y="-2097812"/>
            <a:ext cx="1538883" cy="600713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srgbClr val="ED7D31">
                      <a:lumMod val="75000"/>
                    </a:srgbClr>
                  </a:solidFill>
                </a:ln>
                <a:pattFill prst="pct80">
                  <a:fgClr>
                    <a:srgbClr val="FFC000">
                      <a:lumMod val="40000"/>
                      <a:lumOff val="6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Vận</a:t>
            </a:r>
            <a:r>
              <a:rPr kumimoji="0" lang="en-US" altLang="zh-CN" sz="8800" b="1" i="0" u="none" strike="noStrike" kern="1200" cap="none" spc="0" normalizeH="0" baseline="0" noProof="0" dirty="0">
                <a:ln w="38100">
                  <a:solidFill>
                    <a:srgbClr val="ED7D31">
                      <a:lumMod val="75000"/>
                    </a:srgbClr>
                  </a:solidFill>
                </a:ln>
                <a:pattFill prst="pct80">
                  <a:fgClr>
                    <a:srgbClr val="FFC000">
                      <a:lumMod val="40000"/>
                      <a:lumOff val="6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srgbClr val="ED7D31">
                      <a:lumMod val="75000"/>
                    </a:srgbClr>
                  </a:solidFill>
                </a:ln>
                <a:pattFill prst="pct80">
                  <a:fgClr>
                    <a:srgbClr val="FFC000">
                      <a:lumMod val="40000"/>
                      <a:lumOff val="6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dụng</a:t>
            </a:r>
            <a:endParaRPr kumimoji="0" lang="zh-CN" altLang="en-US" sz="8800" b="1" i="0" u="none" strike="noStrike" kern="1200" cap="none" spc="0" normalizeH="0" baseline="0" noProof="0" dirty="0">
              <a:ln w="38100">
                <a:solidFill>
                  <a:srgbClr val="ED7D31">
                    <a:lumMod val="75000"/>
                  </a:srgbClr>
                </a:solidFill>
              </a:ln>
              <a:pattFill prst="pct80">
                <a:fgClr>
                  <a:srgbClr val="FFC000">
                    <a:lumMod val="40000"/>
                    <a:lumOff val="60000"/>
                  </a:srgbClr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7840" y="1779165"/>
            <a:ext cx="9220200" cy="14465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nói với người thân hành trình hạt đỗ trở thành cây đỗ nhé!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001" y="2364751"/>
            <a:ext cx="9392301" cy="52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1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359</Words>
  <Application>Microsoft Office PowerPoint</Application>
  <PresentationFormat>Widescreen</PresentationFormat>
  <Paragraphs>45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30" baseType="lpstr">
      <vt:lpstr>#9Slide07 HoneyCream</vt:lpstr>
      <vt:lpstr>Arial</vt:lpstr>
      <vt:lpstr>等线 Light</vt:lpstr>
      <vt:lpstr>Calibri</vt:lpstr>
      <vt:lpstr>Calibri Light</vt:lpstr>
      <vt:lpstr>#9Slide07 SVNZiclets</vt:lpstr>
      <vt:lpstr>SVN-Newton</vt:lpstr>
      <vt:lpstr>Times New Roman</vt:lpstr>
      <vt:lpstr>Cambria</vt:lpstr>
      <vt:lpstr>UTM Avo</vt:lpstr>
      <vt:lpstr>#9Slide05 ButterScotch</vt:lpstr>
      <vt:lpstr>等线</vt:lpstr>
      <vt:lpstr>#9Slide05 Aphrodite Pro</vt:lpstr>
      <vt:lpstr>Wingdings</vt:lpstr>
      <vt:lpstr>#9Slide05 SVNShowcase Script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Windows User</cp:lastModifiedBy>
  <cp:revision>9</cp:revision>
  <dcterms:created xsi:type="dcterms:W3CDTF">2022-08-19T03:58:19Z</dcterms:created>
  <dcterms:modified xsi:type="dcterms:W3CDTF">2022-09-03T07:21:32Z</dcterms:modified>
</cp:coreProperties>
</file>