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6" r:id="rId2"/>
  </p:sldMasterIdLst>
  <p:notesMasterIdLst>
    <p:notesMasterId r:id="rId21"/>
  </p:notesMasterIdLst>
  <p:sldIdLst>
    <p:sldId id="479" r:id="rId3"/>
    <p:sldId id="485" r:id="rId4"/>
    <p:sldId id="422" r:id="rId5"/>
    <p:sldId id="480" r:id="rId6"/>
    <p:sldId id="486" r:id="rId7"/>
    <p:sldId id="482" r:id="rId8"/>
    <p:sldId id="481" r:id="rId9"/>
    <p:sldId id="428" r:id="rId10"/>
    <p:sldId id="483" r:id="rId11"/>
    <p:sldId id="474" r:id="rId12"/>
    <p:sldId id="484" r:id="rId13"/>
    <p:sldId id="380" r:id="rId14"/>
    <p:sldId id="431" r:id="rId15"/>
    <p:sldId id="435" r:id="rId16"/>
    <p:sldId id="417" r:id="rId17"/>
    <p:sldId id="447" r:id="rId18"/>
    <p:sldId id="282" r:id="rId19"/>
    <p:sldId id="300" r:id="rId20"/>
  </p:sldIdLst>
  <p:sldSz cx="12192000" cy="6858000"/>
  <p:notesSz cx="6858000" cy="9144000"/>
  <p:custDataLst>
    <p:tags r:id="rId22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00"/>
    <a:srgbClr val="00FFFF"/>
    <a:srgbClr val="FFFFCC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86" d="100"/>
          <a:sy n="86" d="100"/>
        </p:scale>
        <p:origin x="595" y="-230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13AD7-FEB8-4FD7-A0FB-4F2EAA9D6503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5C5094-DF98-4F5E-87CA-65D5A514E256}" type="slidenum">
              <a:rPr lang="en-US" sz="1200" smtClean="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722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8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432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14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030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8953"/>
      </p:ext>
    </p:extLst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41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755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554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54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769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9306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3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35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9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00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0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26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61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058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9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75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156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20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10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7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wmf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67" y="0"/>
            <a:ext cx="13309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080933" y="1338264"/>
            <a:ext cx="3962400" cy="2974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>
            <a:spAutoFit/>
          </a:bodyPr>
          <a:lstStyle/>
          <a:p>
            <a:endParaRPr lang="vi-VN" sz="1890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1016000" y="2743200"/>
            <a:ext cx="12598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MÔN:  TIẾNG VIỆT 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1600" y="4114801"/>
            <a:ext cx="118872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Bài 9: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Ơ, ơ, ~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3600" b="1">
              <a:latin typeface=".VnAvant" pitchFamily="34" charset="0"/>
              <a:cs typeface="+mn-cs"/>
            </a:endParaRPr>
          </a:p>
          <a:p>
            <a:pPr lvl="1"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Giáo viên dạy: Phan Thị Thiệm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Lớp: 1A2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3078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352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30726"/>
            <a:ext cx="1016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85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50545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3352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3622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9530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600" y="533401"/>
            <a:ext cx="1219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TIỂU HỌC TIÊN MINH</a:t>
            </a:r>
          </a:p>
          <a:p>
            <a:pPr algn="ctr" eaLnBrk="1" hangingPunct="1">
              <a:lnSpc>
                <a:spcPct val="150000"/>
              </a:lnSpc>
            </a:pPr>
            <a:endParaRPr lang="en-GB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GB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LIỆT NHIỆT CHÀO ĐÓN CÁC THẦY CÔ GIÁO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 DỰ GIỜ</a:t>
            </a:r>
          </a:p>
        </p:txBody>
      </p:sp>
    </p:spTree>
    <p:extLst>
      <p:ext uri="{BB962C8B-B14F-4D97-AF65-F5344CB8AC3E}">
        <p14:creationId xmlns:p14="http://schemas.microsoft.com/office/powerpoint/2010/main" val="27463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7" grpId="0" build="allAtOnce"/>
      <p:bldP spid="8" grpId="0" build="allAtOnce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102" y="-195942"/>
            <a:ext cx="4365899" cy="1261768"/>
          </a:xfrm>
          <a:prstGeom prst="rect">
            <a:avLst/>
          </a:prstGeom>
        </p:spPr>
      </p:pic>
      <p:pic>
        <p:nvPicPr>
          <p:cNvPr id="4" name="Hướng dẫn viết chữ ơ (cỡ nhỏ) - -Kiến thức Tiểu 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914400"/>
            <a:ext cx="9296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0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0570535" y="5662019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87" y="5710489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502" y="56388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785" y="557690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25" y="56294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902" y="559602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464" y="5662864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676" y="5658618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0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325" y="642939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2213" y="3410045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6090614" y="458044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1524001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10475139" y="375072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28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Rectangle 28"/>
          <p:cNvSpPr/>
          <p:nvPr/>
        </p:nvSpPr>
        <p:spPr>
          <a:xfrm>
            <a:off x="5105400" y="1768016"/>
            <a:ext cx="2399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642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" y="-17929"/>
            <a:ext cx="11731374" cy="6875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830"/>
            <a:ext cx="2819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5647" y="5753771"/>
            <a:ext cx="7222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Bố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đỡ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62600" y="64008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4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42"/>
            <a:ext cx="2597649" cy="7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34184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tiện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500" t="51518" r="34166" b="5662"/>
          <a:stretch/>
        </p:blipFill>
        <p:spPr>
          <a:xfrm>
            <a:off x="674594" y="1132418"/>
            <a:ext cx="11212606" cy="53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218" t="3091" r="27116" b="56728"/>
          <a:stretch/>
        </p:blipFill>
        <p:spPr>
          <a:xfrm>
            <a:off x="365310" y="966153"/>
            <a:ext cx="11573436" cy="5496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8333" t="29355" b="24283"/>
          <a:stretch/>
        </p:blipFill>
        <p:spPr>
          <a:xfrm>
            <a:off x="387722" y="803626"/>
            <a:ext cx="11658600" cy="595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5940" r="66667" b="28515"/>
          <a:stretch/>
        </p:blipFill>
        <p:spPr>
          <a:xfrm>
            <a:off x="228600" y="1182735"/>
            <a:ext cx="11658600" cy="5158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2" y="866377"/>
            <a:ext cx="11430001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685800"/>
            <a:ext cx="4878388" cy="5334000"/>
          </a:xfrm>
        </p:spPr>
      </p:pic>
      <p:pic>
        <p:nvPicPr>
          <p:cNvPr id="3" name="Picture 2" descr="tu the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78" y="6858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3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530" y="1917907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9530" y="1118737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727570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4234" y="1909514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4234" y="1110344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104" y="2719177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6388" y="1543119"/>
            <a:ext cx="173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ơ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40" y="4353874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0240" y="3544211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6110" y="5174423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4944" y="4345481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4944" y="3535818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0814" y="5166030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2604" y="3181055"/>
            <a:ext cx="4500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</a:rPr>
              <a:t>đỡ</a:t>
            </a:r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</a:rPr>
              <a:t>bé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9661" y="5990329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4365" y="5981936"/>
            <a:ext cx="53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5611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4.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Vieát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23" name="Text Box 276"/>
          <p:cNvSpPr txBox="1">
            <a:spLocks noChangeArrowheads="1"/>
          </p:cNvSpPr>
          <p:nvPr/>
        </p:nvSpPr>
        <p:spPr bwMode="auto">
          <a:xfrm>
            <a:off x="2743200" y="230186"/>
            <a:ext cx="5257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Học</a:t>
            </a: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sinh</a:t>
            </a: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viết</a:t>
            </a: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vở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692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599"/>
            <a:ext cx="11125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0" y="19050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Cuûng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coá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242101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Vöøa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roài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caùc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con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hoïc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aâm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gì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?      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/>
          <p:nvPr/>
        </p:nvSpPr>
        <p:spPr>
          <a:xfrm>
            <a:off x="3641725" y="3052763"/>
            <a:ext cx="4033476" cy="193899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Nhận xét tiết học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Chuẩn bị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23556" name="Picture 6" descr="Day ho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8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1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489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876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Bo ho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4389438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j0398219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086726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670300" y="9144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Daën</a:t>
            </a:r>
            <a:r>
              <a:rPr lang="en-US" sz="7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doø</a:t>
            </a:r>
            <a:endParaRPr lang="en-US" sz="72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ào rừng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381000"/>
            <a:ext cx="1135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738"/>
            <a:ext cx="11811000" cy="5812662"/>
          </a:xfrm>
          <a:prstGeom prst="rect">
            <a:avLst/>
          </a:prstGeom>
        </p:spPr>
      </p:pic>
      <p:grpSp>
        <p:nvGrpSpPr>
          <p:cNvPr id="8194" name="Group 15"/>
          <p:cNvGrpSpPr>
            <a:grpSpLocks/>
          </p:cNvGrpSpPr>
          <p:nvPr/>
        </p:nvGrpSpPr>
        <p:grpSpPr bwMode="auto">
          <a:xfrm rot="-1927061">
            <a:off x="-315955" y="231109"/>
            <a:ext cx="1066800" cy="685800"/>
            <a:chOff x="4733" y="799"/>
            <a:chExt cx="388" cy="353"/>
          </a:xfrm>
        </p:grpSpPr>
        <p:sp>
          <p:nvSpPr>
            <p:cNvPr id="8210" name="Freeform 16"/>
            <p:cNvSpPr>
              <a:spLocks noChangeArrowheads="1"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7"/>
            <p:cNvSpPr>
              <a:spLocks noChangeArrowheads="1"/>
            </p:cNvSpPr>
            <p:nvPr/>
          </p:nvSpPr>
          <p:spPr bwMode="auto">
            <a:xfrm rot="4401636">
              <a:off x="4819" y="807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8"/>
            <p:cNvSpPr>
              <a:spLocks noChangeArrowheads="1"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4 w 409"/>
                <a:gd name="T1" fmla="*/ 13 h 658"/>
                <a:gd name="T2" fmla="*/ 17 w 409"/>
                <a:gd name="T3" fmla="*/ 86 h 658"/>
                <a:gd name="T4" fmla="*/ 88 w 409"/>
                <a:gd name="T5" fmla="*/ 195 h 658"/>
                <a:gd name="T6" fmla="*/ 98 w 409"/>
                <a:gd name="T7" fmla="*/ 204 h 658"/>
                <a:gd name="T8" fmla="*/ 43 w 409"/>
                <a:gd name="T9" fmla="*/ 32 h 658"/>
                <a:gd name="T10" fmla="*/ 4 w 409"/>
                <a:gd name="T11" fmla="*/ 13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5" name="Group 19"/>
          <p:cNvGrpSpPr>
            <a:grpSpLocks/>
          </p:cNvGrpSpPr>
          <p:nvPr/>
        </p:nvGrpSpPr>
        <p:grpSpPr bwMode="auto">
          <a:xfrm rot="-3800768">
            <a:off x="346133" y="1116053"/>
            <a:ext cx="1066800" cy="685800"/>
            <a:chOff x="4733" y="799"/>
            <a:chExt cx="388" cy="353"/>
          </a:xfrm>
        </p:grpSpPr>
        <p:sp>
          <p:nvSpPr>
            <p:cNvPr id="8207" name="Freeform 20"/>
            <p:cNvSpPr>
              <a:spLocks noChangeArrowheads="1"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21"/>
            <p:cNvSpPr>
              <a:spLocks noChangeArrowheads="1"/>
            </p:cNvSpPr>
            <p:nvPr/>
          </p:nvSpPr>
          <p:spPr bwMode="auto">
            <a:xfrm rot="4401636">
              <a:off x="4819" y="807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22"/>
            <p:cNvSpPr>
              <a:spLocks noChangeArrowheads="1"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4 w 409"/>
                <a:gd name="T1" fmla="*/ 13 h 658"/>
                <a:gd name="T2" fmla="*/ 17 w 409"/>
                <a:gd name="T3" fmla="*/ 86 h 658"/>
                <a:gd name="T4" fmla="*/ 88 w 409"/>
                <a:gd name="T5" fmla="*/ 195 h 658"/>
                <a:gd name="T6" fmla="*/ 98 w 409"/>
                <a:gd name="T7" fmla="*/ 204 h 658"/>
                <a:gd name="T8" fmla="*/ 43 w 409"/>
                <a:gd name="T9" fmla="*/ 32 h 658"/>
                <a:gd name="T10" fmla="*/ 4 w 409"/>
                <a:gd name="T11" fmla="*/ 13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6" name="Group 23"/>
          <p:cNvGrpSpPr>
            <a:grpSpLocks/>
          </p:cNvGrpSpPr>
          <p:nvPr/>
        </p:nvGrpSpPr>
        <p:grpSpPr bwMode="auto">
          <a:xfrm>
            <a:off x="103237" y="585921"/>
            <a:ext cx="838200" cy="1319079"/>
            <a:chOff x="336" y="144"/>
            <a:chExt cx="528" cy="899"/>
          </a:xfrm>
        </p:grpSpPr>
        <p:grpSp>
          <p:nvGrpSpPr>
            <p:cNvPr id="8202" name="Group 2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8204" name="Freeform 25"/>
              <p:cNvSpPr>
                <a:spLocks noChangeArrowheads="1"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7 w 409"/>
                  <a:gd name="T1" fmla="*/ 20 h 658"/>
                  <a:gd name="T2" fmla="*/ 29 w 409"/>
                  <a:gd name="T3" fmla="*/ 131 h 658"/>
                  <a:gd name="T4" fmla="*/ 151 w 409"/>
                  <a:gd name="T5" fmla="*/ 298 h 658"/>
                  <a:gd name="T6" fmla="*/ 166 w 409"/>
                  <a:gd name="T7" fmla="*/ 311 h 658"/>
                  <a:gd name="T8" fmla="*/ 73 w 409"/>
                  <a:gd name="T9" fmla="*/ 48 h 658"/>
                  <a:gd name="T10" fmla="*/ 7 w 409"/>
                  <a:gd name="T11" fmla="*/ 2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26"/>
              <p:cNvSpPr>
                <a:spLocks noChangeArrowheads="1"/>
              </p:cNvSpPr>
              <p:nvPr/>
            </p:nvSpPr>
            <p:spPr bwMode="auto">
              <a:xfrm rot="4401636">
                <a:off x="4819" y="807"/>
                <a:ext cx="179" cy="353"/>
              </a:xfrm>
              <a:custGeom>
                <a:avLst/>
                <a:gdLst>
                  <a:gd name="T0" fmla="*/ 7 w 409"/>
                  <a:gd name="T1" fmla="*/ 20 h 658"/>
                  <a:gd name="T2" fmla="*/ 29 w 409"/>
                  <a:gd name="T3" fmla="*/ 131 h 658"/>
                  <a:gd name="T4" fmla="*/ 151 w 409"/>
                  <a:gd name="T5" fmla="*/ 298 h 658"/>
                  <a:gd name="T6" fmla="*/ 166 w 409"/>
                  <a:gd name="T7" fmla="*/ 311 h 658"/>
                  <a:gd name="T8" fmla="*/ 73 w 409"/>
                  <a:gd name="T9" fmla="*/ 48 h 658"/>
                  <a:gd name="T10" fmla="*/ 7 w 409"/>
                  <a:gd name="T11" fmla="*/ 2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27"/>
              <p:cNvSpPr>
                <a:spLocks noChangeArrowheads="1"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4 w 409"/>
                  <a:gd name="T1" fmla="*/ 13 h 658"/>
                  <a:gd name="T2" fmla="*/ 17 w 409"/>
                  <a:gd name="T3" fmla="*/ 86 h 658"/>
                  <a:gd name="T4" fmla="*/ 88 w 409"/>
                  <a:gd name="T5" fmla="*/ 195 h 658"/>
                  <a:gd name="T6" fmla="*/ 98 w 409"/>
                  <a:gd name="T7" fmla="*/ 204 h 658"/>
                  <a:gd name="T8" fmla="*/ 43 w 409"/>
                  <a:gd name="T9" fmla="*/ 32 h 658"/>
                  <a:gd name="T10" fmla="*/ 4 w 409"/>
                  <a:gd name="T11" fmla="*/ 13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Freeform 28"/>
            <p:cNvSpPr>
              <a:spLocks noChangeArrowheads="1"/>
            </p:cNvSpPr>
            <p:nvPr/>
          </p:nvSpPr>
          <p:spPr bwMode="auto">
            <a:xfrm rot="4401636">
              <a:off x="422" y="776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7" name="Picture 30" descr="Fr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81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2" descr="Fr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3" descr="Fr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15871" y="54738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6096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Tàu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dỡ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cảng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576" y="6096000"/>
            <a:ext cx="66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5358" y="6096000"/>
            <a:ext cx="66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900" y="722093"/>
            <a:ext cx="8343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8000" b="1" dirty="0" err="1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Bài</a:t>
            </a:r>
            <a:r>
              <a:rPr lang="en-US" sz="8000" b="1" dirty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 9: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7582" y="560097"/>
            <a:ext cx="702894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5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Ô </a:t>
            </a:r>
            <a:r>
              <a:rPr lang="en-US" sz="115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ô</a:t>
            </a:r>
            <a:r>
              <a:rPr lang="en-US" sz="115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t="55834" r="27000" b="37000"/>
          <a:stretch/>
        </p:blipFill>
        <p:spPr>
          <a:xfrm>
            <a:off x="6967236" y="838200"/>
            <a:ext cx="1490963" cy="8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3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03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85800" y="2209800"/>
            <a:ext cx="5029200" cy="3429000"/>
            <a:chOff x="384" y="1680"/>
            <a:chExt cx="1680" cy="960"/>
          </a:xfrm>
        </p:grpSpPr>
        <p:sp>
          <p:nvSpPr>
            <p:cNvPr id="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8800"/>
            </a:p>
          </p:txBody>
        </p:sp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88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690612" y="2358305"/>
            <a:ext cx="15490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cs typeface="Times New Roman" pitchFamily="18" charset="0"/>
              </a:rPr>
              <a:t>b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281956" y="2214166"/>
            <a:ext cx="5071844" cy="3424634"/>
            <a:chOff x="384" y="1680"/>
            <a:chExt cx="1680" cy="960"/>
          </a:xfrm>
        </p:grpSpPr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8800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880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017763" y="2323946"/>
            <a:ext cx="11614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cs typeface="Times New Roman" pitchFamily="18" charset="0"/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5609" y="3776752"/>
            <a:ext cx="23965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err="1">
                <a:cs typeface="Times New Roman" pitchFamily="18" charset="0"/>
              </a:rPr>
              <a:t>d</a:t>
            </a:r>
            <a:r>
              <a:rPr lang="en-US" sz="11500" b="1" dirty="0" err="1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en-US" sz="115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-50980"/>
            <a:ext cx="13350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b="1">
                <a:solidFill>
                  <a:srgbClr val="FF0000"/>
                </a:solidFill>
                <a:cs typeface="Times New Roman" pitchFamily="18" charset="0"/>
              </a:rPr>
              <a:t>ơ</a:t>
            </a:r>
            <a:endParaRPr lang="en-US" sz="13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9253" y="3776752"/>
            <a:ext cx="31805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cs typeface="Times New Roman" pitchFamily="18" charset="0"/>
              </a:rPr>
              <a:t>bờ</a:t>
            </a:r>
            <a:endParaRPr lang="en-US" sz="11500" b="1" dirty="0"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3776752"/>
            <a:ext cx="13350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01558" y="2321353"/>
            <a:ext cx="13350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95240" y="2282105"/>
            <a:ext cx="13350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3744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1208528" y="1662563"/>
            <a:ext cx="4297466" cy="2319338"/>
            <a:chOff x="384" y="1680"/>
            <a:chExt cx="1680" cy="960"/>
          </a:xfrm>
        </p:grpSpPr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690612" y="1811068"/>
            <a:ext cx="15490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cs typeface="Times New Roman" pitchFamily="18" charset="0"/>
              </a:rPr>
              <a:t>b</a:t>
            </a:r>
          </a:p>
        </p:txBody>
      </p:sp>
      <p:grpSp>
        <p:nvGrpSpPr>
          <p:cNvPr id="42" name="Group 30"/>
          <p:cNvGrpSpPr>
            <a:grpSpLocks/>
          </p:cNvGrpSpPr>
          <p:nvPr/>
        </p:nvGrpSpPr>
        <p:grpSpPr bwMode="auto">
          <a:xfrm>
            <a:off x="6281956" y="1666929"/>
            <a:ext cx="4297466" cy="2319338"/>
            <a:chOff x="384" y="1680"/>
            <a:chExt cx="1680" cy="960"/>
          </a:xfrm>
        </p:grpSpPr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7017763" y="1776709"/>
            <a:ext cx="1161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cs typeface="Times New Roman" pitchFamily="18" charset="0"/>
              </a:rPr>
              <a:t>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32394" y="2904359"/>
            <a:ext cx="2396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cs typeface="Times New Roman" pitchFamily="18" charset="0"/>
              </a:rPr>
              <a:t>d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en-US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81600" y="152400"/>
            <a:ext cx="1335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>
                <a:solidFill>
                  <a:srgbClr val="FF0000"/>
                </a:solidFill>
                <a:cs typeface="Times New Roman" pitchFamily="18" charset="0"/>
              </a:rPr>
              <a:t>ơ</a:t>
            </a:r>
            <a:endParaRPr lang="en-US" sz="8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69253" y="2917329"/>
            <a:ext cx="3180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cs typeface="Times New Roman" pitchFamily="18" charset="0"/>
              </a:rPr>
              <a:t>bờ</a:t>
            </a:r>
            <a:endParaRPr lang="en-US" sz="6600" b="1" dirty="0"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08390" y="2904359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01558" y="1774116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695240" y="1734868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" y="4605516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cs typeface="Times New Roman" pitchFamily="18" charset="0"/>
              </a:rPr>
              <a:t>bờ</a:t>
            </a:r>
            <a:endParaRPr lang="vi-VN" sz="6600" b="1" dirty="0"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42861" y="461358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dirty="0" err="1"/>
              <a:t>bở</a:t>
            </a:r>
            <a:endParaRPr lang="vi-VN" dirty="0"/>
          </a:p>
        </p:txBody>
      </p:sp>
      <p:sp>
        <p:nvSpPr>
          <p:cNvPr id="56" name="TextBox 55"/>
          <p:cNvSpPr txBox="1"/>
          <p:nvPr/>
        </p:nvSpPr>
        <p:spPr>
          <a:xfrm>
            <a:off x="4343400" y="46070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dirty="0" err="1"/>
              <a:t>cờ</a:t>
            </a:r>
            <a:endParaRPr lang="vi-VN" dirty="0"/>
          </a:p>
        </p:txBody>
      </p:sp>
      <p:sp>
        <p:nvSpPr>
          <p:cNvPr id="57" name="TextBox 56"/>
          <p:cNvSpPr txBox="1"/>
          <p:nvPr/>
        </p:nvSpPr>
        <p:spPr>
          <a:xfrm>
            <a:off x="2671461" y="4631066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ơ</a:t>
            </a:r>
            <a:endParaRPr lang="vi-VN" dirty="0"/>
          </a:p>
        </p:txBody>
      </p:sp>
      <p:sp>
        <p:nvSpPr>
          <p:cNvPr id="58" name="TextBox 57"/>
          <p:cNvSpPr txBox="1"/>
          <p:nvPr/>
        </p:nvSpPr>
        <p:spPr>
          <a:xfrm>
            <a:off x="685800" y="46070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ơ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95800" y="46070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ơ</a:t>
            </a:r>
            <a:endParaRPr lang="vi-VN" dirty="0"/>
          </a:p>
        </p:txBody>
      </p:sp>
      <p:sp>
        <p:nvSpPr>
          <p:cNvPr id="60" name="TextBox 59"/>
          <p:cNvSpPr txBox="1"/>
          <p:nvPr/>
        </p:nvSpPr>
        <p:spPr>
          <a:xfrm>
            <a:off x="6056371" y="459224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cỡ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66171" y="459224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cs typeface="Times New Roman" pitchFamily="18" charset="0"/>
              </a:rPr>
              <a:t>dỡ</a:t>
            </a:r>
            <a:endParaRPr lang="vi-VN" sz="6600" b="1" dirty="0"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94971" y="46070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đỡ</a:t>
            </a:r>
            <a:endParaRPr lang="vi-VN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89771" y="459224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vi-VN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23371" y="457313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vi-VN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52171" y="457566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vi-VN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1113"/>
            <a:ext cx="294322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2" y="1066802"/>
            <a:ext cx="3397879" cy="28193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849312"/>
            <a:ext cx="3755255" cy="30368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60" y="1066801"/>
            <a:ext cx="3457540" cy="281940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flipV="1">
            <a:off x="1143000" y="5170489"/>
            <a:ext cx="8382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0762" y="388745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 err="1">
                <a:cs typeface="Times New Roman" pitchFamily="18" charset="0"/>
              </a:rPr>
              <a:t>bờ</a:t>
            </a:r>
            <a:r>
              <a:rPr lang="en-US" sz="8800" b="1" dirty="0">
                <a:cs typeface="Times New Roman" pitchFamily="18" charset="0"/>
              </a:rPr>
              <a:t> </a:t>
            </a:r>
            <a:r>
              <a:rPr lang="en-US" sz="8800" b="1" dirty="0" err="1">
                <a:cs typeface="Times New Roman" pitchFamily="18" charset="0"/>
              </a:rPr>
              <a:t>đê</a:t>
            </a:r>
            <a:endParaRPr lang="vi-VN" sz="8800" b="1" dirty="0"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545" y="3811250"/>
            <a:ext cx="2688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cs typeface="Times New Roman" pitchFamily="18" charset="0"/>
              </a:rPr>
              <a:t>cá</a:t>
            </a:r>
            <a:r>
              <a:rPr lang="en-US" sz="8800" b="1" dirty="0">
                <a:cs typeface="Times New Roman" pitchFamily="18" charset="0"/>
              </a:rPr>
              <a:t> </a:t>
            </a:r>
            <a:r>
              <a:rPr lang="en-US" sz="8800" b="1" dirty="0" err="1">
                <a:cs typeface="Times New Roman" pitchFamily="18" charset="0"/>
              </a:rPr>
              <a:t>cờ</a:t>
            </a:r>
            <a:endParaRPr lang="vi-VN" sz="8800" b="1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63000" y="37338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cs typeface="Times New Roman" pitchFamily="18" charset="0"/>
              </a:rPr>
              <a:t>đỡ</a:t>
            </a:r>
            <a:r>
              <a:rPr lang="en-US" sz="8800" b="1" dirty="0">
                <a:cs typeface="Times New Roman" pitchFamily="18" charset="0"/>
              </a:rPr>
              <a:t> </a:t>
            </a:r>
            <a:r>
              <a:rPr lang="en-US" sz="8800" b="1" dirty="0" err="1">
                <a:cs typeface="Times New Roman" pitchFamily="18" charset="0"/>
              </a:rPr>
              <a:t>bé</a:t>
            </a:r>
            <a:endParaRPr lang="vi-VN" sz="8800" b="1" dirty="0"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553200" y="5105400"/>
            <a:ext cx="733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67800" y="4953000"/>
            <a:ext cx="8170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200460" y="1029801"/>
            <a:ext cx="4297466" cy="2319338"/>
            <a:chOff x="384" y="1680"/>
            <a:chExt cx="1680" cy="960"/>
          </a:xfrm>
        </p:grpSpPr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82544" y="1178306"/>
            <a:ext cx="15490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cs typeface="Times New Roman" pitchFamily="18" charset="0"/>
              </a:rPr>
              <a:t>b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6273888" y="1034167"/>
            <a:ext cx="4297466" cy="2319338"/>
            <a:chOff x="384" y="1680"/>
            <a:chExt cx="1680" cy="960"/>
          </a:xfrm>
        </p:grpSpPr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009695" y="1143947"/>
            <a:ext cx="1161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cs typeface="Times New Roman" pitchFamily="18" charset="0"/>
              </a:rPr>
              <a:t>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24326" y="2271597"/>
            <a:ext cx="2396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cs typeface="Times New Roman" pitchFamily="18" charset="0"/>
              </a:rPr>
              <a:t>d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en-US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6602" y="-251762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cs typeface="Times New Roman" pitchFamily="18" charset="0"/>
              </a:rPr>
              <a:t>ơ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1185" y="2284567"/>
            <a:ext cx="3180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cs typeface="Times New Roman" pitchFamily="18" charset="0"/>
              </a:rPr>
              <a:t>bờ</a:t>
            </a:r>
            <a:endParaRPr lang="en-US" sz="6600" b="1" dirty="0"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0322" y="2271597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87172" y="1102106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00137" y="1178004"/>
            <a:ext cx="6527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cs typeface="Times New Roman" pitchFamily="18" charset="0"/>
              </a:rPr>
              <a:t>ơ</a:t>
            </a:r>
            <a:endParaRPr lang="en-US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551" y="3538716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>
                <a:cs typeface="Times New Roman" pitchFamily="18" charset="0"/>
              </a:rPr>
              <a:t>bờ</a:t>
            </a:r>
            <a:endParaRPr lang="vi-VN" sz="8000" b="1" dirty="0"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7212" y="3546784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sz="8000" dirty="0" err="1"/>
              <a:t>bở</a:t>
            </a:r>
            <a:endParaRPr lang="vi-VN" sz="8000" dirty="0"/>
          </a:p>
        </p:txBody>
      </p:sp>
      <p:sp>
        <p:nvSpPr>
          <p:cNvPr id="40" name="TextBox 39"/>
          <p:cNvSpPr txBox="1"/>
          <p:nvPr/>
        </p:nvSpPr>
        <p:spPr>
          <a:xfrm>
            <a:off x="6060722" y="3525449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sz="8000" dirty="0" err="1">
                <a:solidFill>
                  <a:schemeClr val="tx1"/>
                </a:solidFill>
              </a:rPr>
              <a:t>cỡ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70522" y="3525449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cs typeface="Times New Roman" pitchFamily="18" charset="0"/>
              </a:rPr>
              <a:t>dỡ</a:t>
            </a:r>
            <a:endParaRPr lang="vi-VN" sz="8000" b="1" dirty="0"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99322" y="3540204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đỡ</a:t>
            </a:r>
            <a:endParaRPr lang="vi-VN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55976" y="3581400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sz="8000" dirty="0" err="1"/>
              <a:t>cờ</a:t>
            </a:r>
            <a:endParaRPr lang="vi-VN" sz="8000" dirty="0"/>
          </a:p>
        </p:txBody>
      </p:sp>
      <p:sp>
        <p:nvSpPr>
          <p:cNvPr id="48" name="TextBox 47"/>
          <p:cNvSpPr txBox="1"/>
          <p:nvPr/>
        </p:nvSpPr>
        <p:spPr>
          <a:xfrm>
            <a:off x="618411" y="4800600"/>
            <a:ext cx="371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>
                <a:cs typeface="Times New Roman" pitchFamily="18" charset="0"/>
              </a:rPr>
              <a:t>bờ</a:t>
            </a:r>
            <a:r>
              <a:rPr lang="en-US" sz="8000" b="1" dirty="0">
                <a:cs typeface="Times New Roman" pitchFamily="18" charset="0"/>
              </a:rPr>
              <a:t> </a:t>
            </a:r>
            <a:r>
              <a:rPr lang="en-US" sz="8000" b="1" dirty="0" err="1">
                <a:cs typeface="Times New Roman" pitchFamily="18" charset="0"/>
              </a:rPr>
              <a:t>đê</a:t>
            </a:r>
            <a:endParaRPr lang="vi-VN" sz="8000" b="1" dirty="0"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6709" y="4817062"/>
            <a:ext cx="312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cs typeface="Times New Roman" pitchFamily="18" charset="0"/>
              </a:rPr>
              <a:t>cá</a:t>
            </a:r>
            <a:r>
              <a:rPr lang="en-US" sz="8000" b="1" dirty="0">
                <a:cs typeface="Times New Roman" pitchFamily="18" charset="0"/>
              </a:rPr>
              <a:t> </a:t>
            </a:r>
            <a:r>
              <a:rPr lang="en-US" sz="8000" b="1" dirty="0" err="1">
                <a:cs typeface="Times New Roman" pitchFamily="18" charset="0"/>
              </a:rPr>
              <a:t>cờ</a:t>
            </a:r>
            <a:endParaRPr lang="vi-VN" sz="8000" b="1" dirty="0"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03062" y="4858259"/>
            <a:ext cx="2831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cs typeface="Times New Roman" pitchFamily="18" charset="0"/>
              </a:rPr>
              <a:t>đỡ</a:t>
            </a:r>
            <a:r>
              <a:rPr lang="en-US" sz="8000" b="1" dirty="0">
                <a:cs typeface="Times New Roman" pitchFamily="18" charset="0"/>
              </a:rPr>
              <a:t> </a:t>
            </a:r>
            <a:r>
              <a:rPr lang="en-US" sz="8000" b="1" dirty="0" err="1">
                <a:cs typeface="Times New Roman" pitchFamily="18" charset="0"/>
              </a:rPr>
              <a:t>bé</a:t>
            </a:r>
            <a:endParaRPr lang="vi-VN" sz="8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02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182</Words>
  <Application>Microsoft Office PowerPoint</Application>
  <PresentationFormat>Widescreen</PresentationFormat>
  <Paragraphs>93</Paragraphs>
  <Slides>18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HP001 4 hàng</vt:lpstr>
      <vt:lpstr>HP001 5 hàng</vt:lpstr>
      <vt:lpstr>Times New Roman</vt:lpstr>
      <vt:lpstr>VNI-Avo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HP</cp:lastModifiedBy>
  <cp:revision>524</cp:revision>
  <dcterms:created xsi:type="dcterms:W3CDTF">2011-09-30T13:18:00Z</dcterms:created>
  <dcterms:modified xsi:type="dcterms:W3CDTF">2024-11-05T01:35:13Z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