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76" r:id="rId3"/>
    <p:sldId id="273" r:id="rId4"/>
    <p:sldId id="258" r:id="rId5"/>
    <p:sldId id="259" r:id="rId6"/>
    <p:sldId id="260" r:id="rId7"/>
    <p:sldId id="261" r:id="rId8"/>
    <p:sldId id="262" r:id="rId9"/>
    <p:sldId id="264" r:id="rId10"/>
    <p:sldId id="266" r:id="rId11"/>
    <p:sldId id="267" r:id="rId12"/>
    <p:sldId id="270" r:id="rId13"/>
    <p:sldId id="274" r:id="rId14"/>
    <p:sldId id="271" r:id="rId15"/>
    <p:sldId id="272" r:id="rId16"/>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B3EF"/>
    <a:srgbClr val="AD27B7"/>
    <a:srgbClr val="F95970"/>
    <a:srgbClr val="F452A7"/>
    <a:srgbClr val="FFEDB3"/>
    <a:srgbClr val="DF8AE6"/>
    <a:srgbClr val="F0C9F3"/>
    <a:srgbClr val="FFDF79"/>
    <a:srgbClr val="FFD03B"/>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75" autoAdjust="0"/>
  </p:normalViewPr>
  <p:slideViewPr>
    <p:cSldViewPr>
      <p:cViewPr>
        <p:scale>
          <a:sx n="66" d="100"/>
          <a:sy n="66" d="100"/>
        </p:scale>
        <p:origin x="-1506"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gọi từng cặp HS cầm sách lên. Một HS đọc, chỉ cho bạn và GV tiếng thứ nhất rồi đố bạn của mình tìm tiếng còn lại, hs  kia phải tìm ra tiếng thứ hai. GV lích chuột trên màn hình</a:t>
            </a:r>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Câu</a:t>
            </a:r>
            <a:r>
              <a:rPr lang="en-US" baseline="0" smtClean="0"/>
              <a:t> cuối, cho hs so sánh để thấy được các bạn nhỏ trong bài đi học cũng có nhiều khó khăn nhưng các bạn luôn vui vẻ, thích đến trường. Sau đó GV cho hs nhìn lại trường học của mình, có gì may mắn hơn không. Từ đó các em </a:t>
            </a:r>
            <a:r>
              <a:rPr lang="en-US" baseline="0" smtClean="0"/>
              <a:t>nền </a:t>
            </a:r>
            <a:r>
              <a:rPr lang="en-US" baseline="0" smtClean="0"/>
              <a: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75839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084293"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ĐI HỌC</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180459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ở cuối các dòng thơ những tiếng cùng vần với nhau</a:t>
            </a:r>
            <a:endParaRPr lang="en-US" sz="2400" b="1">
              <a:latin typeface="Arial-Rounded" pitchFamily="34" charset="0"/>
              <a:ea typeface="Arial-Rounded" pitchFamily="34" charset="0"/>
              <a:cs typeface="Arial-Rounded" pitchFamily="34" charset="0"/>
            </a:endParaRPr>
          </a:p>
        </p:txBody>
      </p:sp>
      <p:grpSp>
        <p:nvGrpSpPr>
          <p:cNvPr id="22" name="Group 21"/>
          <p:cNvGrpSpPr/>
          <p:nvPr/>
        </p:nvGrpSpPr>
        <p:grpSpPr>
          <a:xfrm>
            <a:off x="6619232" y="2970894"/>
            <a:ext cx="2597931" cy="2678458"/>
            <a:chOff x="6276785" y="2774940"/>
            <a:chExt cx="3001150" cy="309417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276785" y="2774940"/>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Oval 42"/>
            <p:cNvSpPr/>
            <p:nvPr/>
          </p:nvSpPr>
          <p:spPr>
            <a:xfrm rot="20875489">
              <a:off x="7126981" y="357960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1" name="Group 50"/>
          <p:cNvGrpSpPr/>
          <p:nvPr/>
        </p:nvGrpSpPr>
        <p:grpSpPr>
          <a:xfrm>
            <a:off x="4274667" y="2860300"/>
            <a:ext cx="2739034" cy="2823934"/>
            <a:chOff x="6059096" y="2612568"/>
            <a:chExt cx="3001150" cy="3094176"/>
          </a:xfrm>
        </p:grpSpPr>
        <p:pic>
          <p:nvPicPr>
            <p:cNvPr id="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8"/>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Oval 52"/>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4" name="Group 53"/>
          <p:cNvGrpSpPr/>
          <p:nvPr/>
        </p:nvGrpSpPr>
        <p:grpSpPr>
          <a:xfrm>
            <a:off x="1995783" y="2985408"/>
            <a:ext cx="2597931" cy="2678458"/>
            <a:chOff x="6059096" y="2612569"/>
            <a:chExt cx="3001150" cy="3094177"/>
          </a:xfrm>
        </p:grpSpPr>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Oval 55"/>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26" name="Title 25"/>
          <p:cNvSpPr>
            <a:spLocks noGrp="1"/>
          </p:cNvSpPr>
          <p:nvPr>
            <p:ph type="title"/>
          </p:nvPr>
        </p:nvSpPr>
        <p:spPr>
          <a:xfrm rot="20764561">
            <a:off x="2656007" y="3598580"/>
            <a:ext cx="1413001" cy="857250"/>
          </a:xfrm>
        </p:spPr>
        <p:txBody>
          <a:bodyPr>
            <a:normAutofit/>
          </a:bodyPr>
          <a:lstStyle/>
          <a:p>
            <a:r>
              <a:rPr lang="en-US" sz="3200" smtClean="0">
                <a:latin typeface="Arial-Rounded" pitchFamily="34" charset="0"/>
                <a:ea typeface="Arial-Rounded" pitchFamily="34" charset="0"/>
                <a:cs typeface="Arial-Rounded" pitchFamily="34" charset="0"/>
              </a:rPr>
              <a:t>nương</a:t>
            </a:r>
            <a:endParaRPr lang="en-US" sz="3200">
              <a:latin typeface="Arial-Rounded" pitchFamily="34" charset="0"/>
              <a:ea typeface="Arial-Rounded" pitchFamily="34" charset="0"/>
              <a:cs typeface="Arial-Rounded" pitchFamily="34" charset="0"/>
            </a:endParaRPr>
          </a:p>
        </p:txBody>
      </p:sp>
      <p:sp>
        <p:nvSpPr>
          <p:cNvPr id="57" name="Title 25"/>
          <p:cNvSpPr txBox="1">
            <a:spLocks/>
          </p:cNvSpPr>
          <p:nvPr/>
        </p:nvSpPr>
        <p:spPr>
          <a:xfrm rot="20764561">
            <a:off x="5011562" y="3559018"/>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trẻ</a:t>
            </a:r>
            <a:endParaRPr lang="en-US" sz="3600">
              <a:latin typeface="Arial-Rounded" pitchFamily="34" charset="0"/>
              <a:ea typeface="Arial-Rounded" pitchFamily="34" charset="0"/>
              <a:cs typeface="Arial-Rounded" pitchFamily="34" charset="0"/>
            </a:endParaRPr>
          </a:p>
        </p:txBody>
      </p:sp>
      <p:sp>
        <p:nvSpPr>
          <p:cNvPr id="58" name="Title 25"/>
          <p:cNvSpPr txBox="1">
            <a:spLocks/>
          </p:cNvSpPr>
          <p:nvPr/>
        </p:nvSpPr>
        <p:spPr>
          <a:xfrm rot="20764561">
            <a:off x="7263326" y="3621867"/>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đi</a:t>
            </a:r>
            <a:endParaRPr lang="en-US" sz="3600">
              <a:latin typeface="Arial-Rounded" pitchFamily="34" charset="0"/>
              <a:ea typeface="Arial-Rounded" pitchFamily="34" charset="0"/>
              <a:cs typeface="Arial-Rounded" pitchFamily="34" charset="0"/>
            </a:endParaRPr>
          </a:p>
        </p:txBody>
      </p:sp>
      <p:grpSp>
        <p:nvGrpSpPr>
          <p:cNvPr id="59" name="Group 58"/>
          <p:cNvGrpSpPr/>
          <p:nvPr/>
        </p:nvGrpSpPr>
        <p:grpSpPr>
          <a:xfrm>
            <a:off x="-247274" y="2985408"/>
            <a:ext cx="2597931" cy="2678458"/>
            <a:chOff x="6059096" y="2612569"/>
            <a:chExt cx="3001150" cy="3094177"/>
          </a:xfrm>
        </p:grpSpPr>
        <p:pic>
          <p:nvPicPr>
            <p:cNvPr id="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Oval 60"/>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62" name="Title 25"/>
          <p:cNvSpPr txBox="1">
            <a:spLocks/>
          </p:cNvSpPr>
          <p:nvPr/>
        </p:nvSpPr>
        <p:spPr>
          <a:xfrm rot="20764561">
            <a:off x="412950" y="3598580"/>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nắng</a:t>
            </a:r>
            <a:endParaRPr lang="en-US" sz="3200">
              <a:latin typeface="Arial-Rounded" pitchFamily="34" charset="0"/>
              <a:ea typeface="Arial-Rounded" pitchFamily="34" charset="0"/>
              <a:cs typeface="Arial-Rounded" pitchFamily="34" charset="0"/>
            </a:endParaRPr>
          </a:p>
        </p:txBody>
      </p:sp>
      <p:grpSp>
        <p:nvGrpSpPr>
          <p:cNvPr id="27" name="Group 26"/>
          <p:cNvGrpSpPr/>
          <p:nvPr/>
        </p:nvGrpSpPr>
        <p:grpSpPr>
          <a:xfrm>
            <a:off x="166295" y="715378"/>
            <a:ext cx="1905000" cy="1558783"/>
            <a:chOff x="324101" y="584168"/>
            <a:chExt cx="1905000" cy="1558783"/>
          </a:xfrm>
        </p:grpSpPr>
        <p:sp>
          <p:nvSpPr>
            <p:cNvPr id="8" name="Oval 7"/>
            <p:cNvSpPr/>
            <p:nvPr/>
          </p:nvSpPr>
          <p:spPr>
            <a:xfrm>
              <a:off x="324101" y="58416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t</a:t>
              </a:r>
              <a:r>
                <a:rPr lang="en-US" sz="3200" b="1" smtClean="0">
                  <a:solidFill>
                    <a:srgbClr val="AD27B7"/>
                  </a:solidFill>
                  <a:latin typeface="Arial-Rounded" pitchFamily="34" charset="0"/>
                  <a:ea typeface="Arial-Rounded" pitchFamily="34" charset="0"/>
                  <a:cs typeface="Arial-Rounded" pitchFamily="34" charset="0"/>
                </a:rPr>
                <a:t>rường</a:t>
              </a:r>
              <a:endParaRPr lang="en-US" sz="3200" b="1">
                <a:solidFill>
                  <a:srgbClr val="AD27B7"/>
                </a:solidFill>
                <a:latin typeface="Arial-Rounded" pitchFamily="34" charset="0"/>
                <a:ea typeface="Arial-Rounded" pitchFamily="34" charset="0"/>
                <a:cs typeface="Arial-Rounded" pitchFamily="34" charset="0"/>
              </a:endParaRPr>
            </a:p>
          </p:txBody>
        </p:sp>
        <p:pic>
          <p:nvPicPr>
            <p:cNvPr id="4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778948" y="889047"/>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4" name="Group 1023"/>
          <p:cNvGrpSpPr/>
          <p:nvPr/>
        </p:nvGrpSpPr>
        <p:grpSpPr>
          <a:xfrm>
            <a:off x="2485572" y="702946"/>
            <a:ext cx="1905000" cy="1552440"/>
            <a:chOff x="2362200" y="883446"/>
            <a:chExt cx="1905000" cy="155244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2826988" y="1181982"/>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Oval 35"/>
            <p:cNvSpPr/>
            <p:nvPr/>
          </p:nvSpPr>
          <p:spPr>
            <a:xfrm>
              <a:off x="2362200" y="88344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bé</a:t>
              </a:r>
              <a:endParaRPr lang="en-US" sz="3200" b="1">
                <a:solidFill>
                  <a:srgbClr val="AD27B7"/>
                </a:solidFill>
                <a:latin typeface="Arial-Rounded" pitchFamily="34" charset="0"/>
                <a:ea typeface="Arial-Rounded" pitchFamily="34" charset="0"/>
                <a:cs typeface="Arial-Rounded" pitchFamily="34" charset="0"/>
              </a:endParaRPr>
            </a:p>
          </p:txBody>
        </p:sp>
      </p:grpSp>
      <p:grpSp>
        <p:nvGrpSpPr>
          <p:cNvPr id="63" name="Group 62"/>
          <p:cNvGrpSpPr/>
          <p:nvPr/>
        </p:nvGrpSpPr>
        <p:grpSpPr>
          <a:xfrm>
            <a:off x="4788234" y="723622"/>
            <a:ext cx="1905000" cy="1562557"/>
            <a:chOff x="4450052" y="858838"/>
            <a:chExt cx="1905000" cy="1562557"/>
          </a:xfrm>
        </p:grpSpPr>
        <p:sp>
          <p:nvSpPr>
            <p:cNvPr id="39" name="Oval 38"/>
            <p:cNvSpPr/>
            <p:nvPr/>
          </p:nvSpPr>
          <p:spPr>
            <a:xfrm>
              <a:off x="4450052" y="85883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v</a:t>
              </a:r>
              <a:r>
                <a:rPr lang="en-US" sz="3200" b="1" smtClean="0">
                  <a:solidFill>
                    <a:srgbClr val="AD27B7"/>
                  </a:solidFill>
                  <a:latin typeface="Arial-Rounded" pitchFamily="34" charset="0"/>
                  <a:ea typeface="Arial-Rounded" pitchFamily="34" charset="0"/>
                  <a:cs typeface="Arial-Rounded" pitchFamily="34" charset="0"/>
                </a:rPr>
                <a:t>ắng</a:t>
              </a:r>
              <a:endParaRPr lang="en-US" sz="3200" b="1">
                <a:solidFill>
                  <a:srgbClr val="AD27B7"/>
                </a:solidFill>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4648200" y="1167491"/>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7079998" y="708250"/>
            <a:ext cx="1905000" cy="1565911"/>
            <a:chOff x="6853709" y="835886"/>
            <a:chExt cx="1905000" cy="1565911"/>
          </a:xfrm>
        </p:grpSpPr>
        <p:sp>
          <p:nvSpPr>
            <p:cNvPr id="42" name="Oval 41"/>
            <p:cNvSpPr/>
            <p:nvPr/>
          </p:nvSpPr>
          <p:spPr>
            <a:xfrm>
              <a:off x="6853709" y="83588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thì</a:t>
              </a:r>
              <a:endParaRPr lang="en-US" sz="3200" b="1">
                <a:solidFill>
                  <a:srgbClr val="AD27B7"/>
                </a:solidFill>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7079998" y="1147893"/>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1.94625E-7 L 0.23593 0.34291 " pathEditMode="relative" rAng="0" ptsTypes="AA">
                                      <p:cBhvr>
                                        <p:cTn id="6" dur="3000" fill="hold"/>
                                        <p:tgtEl>
                                          <p:spTgt spid="27"/>
                                        </p:tgtEl>
                                        <p:attrNameLst>
                                          <p:attrName>ppt_x</p:attrName>
                                          <p:attrName>ppt_y</p:attrName>
                                        </p:attrNameLst>
                                      </p:cBhvr>
                                      <p:rCtr x="11788" y="17146"/>
                                    </p:animMotion>
                                  </p:childTnLst>
                                </p:cTn>
                              </p:par>
                            </p:childTnLst>
                          </p:cTn>
                        </p:par>
                      </p:childTnLst>
                    </p:cTn>
                  </p:par>
                </p:childTnLst>
              </p:cTn>
              <p:nextCondLst>
                <p:cond evt="onClick" delay="0">
                  <p:tgtEl>
                    <p:spTgt spid="27"/>
                  </p:tgtEl>
                </p:cond>
              </p:nextCondLst>
            </p:seq>
            <p:seq concurrent="1" nextAc="seek">
              <p:cTn id="7" restart="whenNotActive" fill="hold" evtFilter="cancelBubble" nodeType="interactiveSeq">
                <p:stCondLst>
                  <p:cond evt="onClick" delay="0">
                    <p:tgtEl>
                      <p:spTgt spid="102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3.37349E-6 L 0.24063 0.3151 " pathEditMode="relative" rAng="0" ptsTypes="AA">
                                      <p:cBhvr>
                                        <p:cTn id="11" dur="2000" fill="hold"/>
                                        <p:tgtEl>
                                          <p:spTgt spid="1024"/>
                                        </p:tgtEl>
                                        <p:attrNameLst>
                                          <p:attrName>ppt_x</p:attrName>
                                          <p:attrName>ppt_y</p:attrName>
                                        </p:attrNameLst>
                                      </p:cBhvr>
                                      <p:rCtr x="12031" y="15755"/>
                                    </p:animMotion>
                                  </p:childTnLst>
                                </p:cTn>
                              </p:par>
                            </p:childTnLst>
                          </p:cTn>
                        </p:par>
                      </p:childTnLst>
                    </p:cTn>
                  </p:par>
                </p:childTnLst>
              </p:cTn>
              <p:nextCondLst>
                <p:cond evt="onClick" delay="0">
                  <p:tgtEl>
                    <p:spTgt spid="1024"/>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2222E-6 -3.41057E-6 L -0.00347 0.31418 " pathEditMode="relative" rAng="0" ptsTypes="AA">
                                      <p:cBhvr>
                                        <p:cTn id="16" dur="2250" fill="hold"/>
                                        <p:tgtEl>
                                          <p:spTgt spid="28"/>
                                        </p:tgtEl>
                                        <p:attrNameLst>
                                          <p:attrName>ppt_x</p:attrName>
                                          <p:attrName>ppt_y</p:attrName>
                                        </p:attrNameLst>
                                      </p:cBhvr>
                                      <p:rCtr x="-174" y="15694"/>
                                    </p:animMotion>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6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2222E-6 -3.76274E-6 L -0.49445 0.32623 " pathEditMode="relative" rAng="0" ptsTypes="AA">
                                      <p:cBhvr>
                                        <p:cTn id="21" dur="3750" fill="hold"/>
                                        <p:tgtEl>
                                          <p:spTgt spid="63"/>
                                        </p:tgtEl>
                                        <p:attrNameLst>
                                          <p:attrName>ppt_x</p:attrName>
                                          <p:attrName>ppt_y</p:attrName>
                                        </p:attrNameLst>
                                      </p:cBhvr>
                                      <p:rCtr x="-24722" y="16311"/>
                                    </p:animMotion>
                                  </p:childTnLst>
                                </p:cTn>
                              </p:par>
                            </p:childTnLst>
                          </p:cTn>
                        </p:par>
                      </p:childTnLst>
                    </p:cTn>
                  </p:par>
                </p:childTnLst>
              </p:cTn>
              <p:nextCondLst>
                <p:cond evt="onClick" delay="0">
                  <p:tgtEl>
                    <p:spTgt spid="6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0399" y="4410797"/>
            <a:ext cx="7453746"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Vì sao hôm nay bạn nhỏ đi học một mình?</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930399" y="4410797"/>
            <a:ext cx="7453746"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Trường học của bạn nhỏ có đặc điểm gì? </a:t>
            </a:r>
            <a:endParaRPr lang="en-US" sz="3200">
              <a:latin typeface="Arial-Rounded" pitchFamily="34" charset="0"/>
              <a:ea typeface="Arial-Rounded" pitchFamily="34" charset="0"/>
              <a:cs typeface="Arial-Rounded" pitchFamily="34" charset="0"/>
            </a:endParaRPr>
          </a:p>
        </p:txBody>
      </p:sp>
      <p:sp>
        <p:nvSpPr>
          <p:cNvPr id="23" name="TextBox 22"/>
          <p:cNvSpPr txBox="1"/>
          <p:nvPr/>
        </p:nvSpPr>
        <p:spPr>
          <a:xfrm>
            <a:off x="930399" y="4410797"/>
            <a:ext cx="7453746"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Cảnh trên đường đến trường có gì?</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99572" y="4441574"/>
            <a:ext cx="8915400" cy="523184"/>
          </a:xfrm>
          <a:prstGeom prst="rect">
            <a:avLst/>
          </a:prstGeom>
          <a:solidFill>
            <a:srgbClr val="EBB3EF"/>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So sánh trường học của em với trường học của bạn nhỏ</a:t>
            </a:r>
            <a:endParaRPr lang="en-US" sz="2800">
              <a:latin typeface="Arial-Rounded" pitchFamily="34" charset="0"/>
              <a:ea typeface="Arial-Rounded" pitchFamily="34" charset="0"/>
              <a:cs typeface="Arial-Rounded" pitchFamily="34" charset="0"/>
            </a:endParaRPr>
          </a:p>
        </p:txBody>
      </p:sp>
      <p:sp>
        <p:nvSpPr>
          <p:cNvPr id="12" name="TextBox 11"/>
          <p:cNvSpPr txBox="1"/>
          <p:nvPr/>
        </p:nvSpPr>
        <p:spPr>
          <a:xfrm>
            <a:off x="1390059" y="9978"/>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13" name="TextBox 12"/>
          <p:cNvSpPr txBox="1"/>
          <p:nvPr/>
        </p:nvSpPr>
        <p:spPr>
          <a:xfrm>
            <a:off x="243616" y="551739"/>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Hôm qua em tới trường</a:t>
            </a:r>
          </a:p>
          <a:p>
            <a:pPr algn="just"/>
            <a:r>
              <a:rPr lang="en-US" sz="2800" smtClean="0">
                <a:latin typeface="Arial-Rounded" pitchFamily="34" charset="0"/>
                <a:ea typeface="Arial-Rounded" pitchFamily="34" charset="0"/>
                <a:cs typeface="Arial-Rounded" pitchFamily="34" charset="0"/>
              </a:rPr>
              <a:t>Mẹ dắt tay từng bước</a:t>
            </a:r>
          </a:p>
          <a:p>
            <a:pPr algn="just"/>
            <a:r>
              <a:rPr lang="en-US" sz="2800" smtClean="0">
                <a:latin typeface="Arial-Rounded" pitchFamily="34" charset="0"/>
                <a:ea typeface="Arial-Rounded" pitchFamily="34" charset="0"/>
                <a:cs typeface="Arial-Rounded" pitchFamily="34" charset="0"/>
              </a:rPr>
              <a:t>Hôm nay mẹ lên nương</a:t>
            </a:r>
          </a:p>
          <a:p>
            <a:pPr algn="just"/>
            <a:r>
              <a:rPr lang="en-US" sz="2800" smtClean="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Trường của em be bé</a:t>
            </a:r>
          </a:p>
          <a:p>
            <a:pPr algn="just"/>
            <a:r>
              <a:rPr lang="en-US" sz="2800" smtClean="0">
                <a:latin typeface="Arial-Rounded" pitchFamily="34" charset="0"/>
                <a:ea typeface="Arial-Rounded" pitchFamily="34" charset="0"/>
                <a:cs typeface="Arial-Rounded" pitchFamily="34" charset="0"/>
              </a:rPr>
              <a:t>Nằm lặng giữa rừng cây</a:t>
            </a:r>
          </a:p>
          <a:p>
            <a:pPr algn="just"/>
            <a:r>
              <a:rPr lang="en-US" sz="2800" smtClean="0">
                <a:latin typeface="Arial-Rounded" pitchFamily="34" charset="0"/>
                <a:ea typeface="Arial-Rounded" pitchFamily="34" charset="0"/>
                <a:cs typeface="Arial-Rounded" pitchFamily="34" charset="0"/>
              </a:rPr>
              <a:t>Cô giáo em tre trẻ</a:t>
            </a:r>
          </a:p>
          <a:p>
            <a:pPr algn="just"/>
            <a:r>
              <a:rPr lang="en-US" sz="2800" smtClean="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15" name="TextBox 14"/>
          <p:cNvSpPr txBox="1"/>
          <p:nvPr/>
        </p:nvSpPr>
        <p:spPr>
          <a:xfrm>
            <a:off x="4363591" y="1413513"/>
            <a:ext cx="5486400" cy="2246720"/>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Hương rừng thơm đồi vắng</a:t>
            </a:r>
          </a:p>
          <a:p>
            <a:pPr algn="just"/>
            <a:r>
              <a:rPr lang="en-US" sz="2800" smtClean="0">
                <a:latin typeface="Arial-Rounded" pitchFamily="34" charset="0"/>
                <a:ea typeface="Arial-Rounded" pitchFamily="34" charset="0"/>
                <a:cs typeface="Arial-Rounded" pitchFamily="34" charset="0"/>
              </a:rPr>
              <a:t>Nước suối trong thầm </a:t>
            </a:r>
            <a:r>
              <a:rPr lang="en-US" sz="2800" smtClean="0">
                <a:latin typeface="Arial-Rounded" pitchFamily="34" charset="0"/>
                <a:ea typeface="Arial-Rounded" pitchFamily="34" charset="0"/>
                <a:cs typeface="Arial-Rounded" pitchFamily="34" charset="0"/>
              </a:rPr>
              <a:t>thì…</a:t>
            </a:r>
            <a:endParaRPr lang="en-US" sz="2800" smtClean="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Cọ xòe ô che nắng</a:t>
            </a:r>
          </a:p>
          <a:p>
            <a:pPr algn="just"/>
            <a:r>
              <a:rPr lang="en-US" sz="2800" smtClean="0">
                <a:latin typeface="Arial-Rounded" pitchFamily="34" charset="0"/>
                <a:ea typeface="Arial-Rounded" pitchFamily="34" charset="0"/>
                <a:cs typeface="Arial-Rounded" pitchFamily="34" charset="0"/>
              </a:rPr>
              <a:t>Râm mát đường em đi.</a:t>
            </a:r>
          </a:p>
          <a:p>
            <a:pPr algn="just"/>
            <a:r>
              <a:rPr lang="en-US" sz="2800" smtClean="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cuối</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Hôm qua em tới trường</a:t>
            </a:r>
          </a:p>
          <a:p>
            <a:pPr algn="just"/>
            <a:r>
              <a:rPr lang="en-US" sz="2400">
                <a:latin typeface="Arial-Rounded" pitchFamily="34" charset="0"/>
                <a:ea typeface="Arial-Rounded" pitchFamily="34" charset="0"/>
                <a:cs typeface="Arial-Rounded" pitchFamily="34" charset="0"/>
              </a:rPr>
              <a:t>Mẹ dắt tay từng bước</a:t>
            </a:r>
          </a:p>
          <a:p>
            <a:pPr algn="just"/>
            <a:r>
              <a:rPr lang="en-US" sz="2400">
                <a:latin typeface="Arial-Rounded" pitchFamily="34" charset="0"/>
                <a:ea typeface="Arial-Rounded" pitchFamily="34" charset="0"/>
                <a:cs typeface="Arial-Rounded" pitchFamily="34" charset="0"/>
              </a:rPr>
              <a:t>Hôm nay mẹ lên nương</a:t>
            </a:r>
          </a:p>
          <a:p>
            <a:pPr algn="just"/>
            <a:r>
              <a:rPr lang="en-US" sz="2400">
                <a:latin typeface="Arial-Rounded" pitchFamily="34" charset="0"/>
                <a:ea typeface="Arial-Rounded" pitchFamily="34" charset="0"/>
                <a:cs typeface="Arial-Rounded" pitchFamily="34" charset="0"/>
              </a:rPr>
              <a:t>Một mình em tới lớp.</a:t>
            </a: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Trường của em be bé</a:t>
            </a:r>
          </a:p>
          <a:p>
            <a:pPr algn="just"/>
            <a:r>
              <a:rPr lang="en-US" sz="2400">
                <a:latin typeface="Arial-Rounded" pitchFamily="34" charset="0"/>
                <a:ea typeface="Arial-Rounded" pitchFamily="34" charset="0"/>
                <a:cs typeface="Arial-Rounded" pitchFamily="34" charset="0"/>
              </a:rPr>
              <a:t>Nằm lặng giữa rừng cây</a:t>
            </a:r>
          </a:p>
          <a:p>
            <a:pPr algn="just"/>
            <a:r>
              <a:rPr lang="en-US" sz="2400">
                <a:latin typeface="Arial-Rounded" pitchFamily="34" charset="0"/>
                <a:ea typeface="Arial-Rounded" pitchFamily="34" charset="0"/>
                <a:cs typeface="Arial-Rounded" pitchFamily="34" charset="0"/>
              </a:rPr>
              <a:t>Cô giáo em tre trẻ</a:t>
            </a:r>
          </a:p>
          <a:p>
            <a:pPr algn="just"/>
            <a:r>
              <a:rPr lang="en-US" sz="2400">
                <a:latin typeface="Arial-Rounded" pitchFamily="34" charset="0"/>
                <a:ea typeface="Arial-Rounded" pitchFamily="34" charset="0"/>
                <a:cs typeface="Arial-Rounded" pitchFamily="34" charset="0"/>
              </a:rPr>
              <a:t>Dạy em hát rất hay</a:t>
            </a:r>
            <a:r>
              <a:rPr lang="en-US" sz="2400" smtClean="0">
                <a:latin typeface="Arial-Rounded" pitchFamily="34" charset="0"/>
                <a:ea typeface="Arial-Rounded" pitchFamily="34" charset="0"/>
                <a:cs typeface="Arial-Rounded" pitchFamily="34" charset="0"/>
              </a:rPr>
              <a:t>.</a:t>
            </a:r>
            <a:endParaRPr lang="en-US" sz="2400" smtClean="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682" y="129352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746"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415"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946"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151" y="3113513"/>
            <a:ext cx="2743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099"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164"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29000"/>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9" y="445960"/>
            <a:ext cx="4793672" cy="461616"/>
          </a:xfrm>
          <a:prstGeom prst="rect">
            <a:avLst/>
          </a:prstGeom>
          <a:solidFill>
            <a:srgbClr val="EBB3EF"/>
          </a:solid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Hát một bài hát về thầy cô</a:t>
            </a:r>
            <a:endParaRPr lang="en-US" sz="2400" b="1">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2000" r="12000" b="-22000"/>
          </a:stretch>
        </a:blipFill>
        <a:effectLst/>
      </p:bgPr>
    </p:bg>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52750"/>
            <a:ext cx="8229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1357086" y="608694"/>
            <a:ext cx="6172200" cy="1815845"/>
          </a:xfrm>
          <a:prstGeom prst="rect">
            <a:avLst/>
          </a:prstGeom>
          <a:no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a:t>
            </a:r>
            <a:endParaRPr lang="en-US" sz="2800" b="1" smtClean="0">
              <a:latin typeface="Arial-Rounded" pitchFamily="34" charset="0"/>
              <a:ea typeface="Arial-Rounded" pitchFamily="34" charset="0"/>
              <a:cs typeface="Arial-Rounded" pitchFamily="34" charset="0"/>
            </a:endParaRPr>
          </a:p>
          <a:p>
            <a:pPr algn="just"/>
            <a:r>
              <a:rPr lang="en-US" sz="2800" b="1" smtClean="0">
                <a:latin typeface="Arial-Rounded" pitchFamily="34" charset="0"/>
                <a:ea typeface="Arial-Rounded" pitchFamily="34" charset="0"/>
                <a:cs typeface="Arial-Rounded" pitchFamily="34" charset="0"/>
              </a:rPr>
              <a:t>+ Học thuộc hai khổ thơ đầu bài </a:t>
            </a:r>
            <a:r>
              <a:rPr lang="en-US" sz="2800" b="1" i="1" smtClean="0">
                <a:latin typeface="Arial-Rounded" pitchFamily="34" charset="0"/>
                <a:ea typeface="Arial-Rounded" pitchFamily="34" charset="0"/>
                <a:cs typeface="Arial-Rounded" pitchFamily="34" charset="0"/>
              </a:rPr>
              <a:t>Đi học</a:t>
            </a:r>
          </a:p>
          <a:p>
            <a:pPr algn="just"/>
            <a:r>
              <a:rPr lang="en-US" sz="2800" b="1" smtClean="0">
                <a:latin typeface="Arial-Rounded" pitchFamily="34" charset="0"/>
                <a:ea typeface="Arial-Rounded" pitchFamily="34" charset="0"/>
                <a:cs typeface="Arial-Rounded" pitchFamily="34" charset="0"/>
              </a:rPr>
              <a:t>+ Xem bài </a:t>
            </a:r>
            <a:r>
              <a:rPr lang="en-US" sz="2800" b="1" i="1" smtClean="0">
                <a:latin typeface="Arial-Rounded" pitchFamily="34" charset="0"/>
                <a:ea typeface="Arial-Rounded" pitchFamily="34" charset="0"/>
                <a:cs typeface="Arial-Rounded" pitchFamily="34" charset="0"/>
              </a:rPr>
              <a:t>Hoa yêu thương trang </a:t>
            </a:r>
            <a:r>
              <a:rPr lang="en-US" sz="2800" b="1" smtClean="0">
                <a:latin typeface="Arial-Rounded" pitchFamily="34" charset="0"/>
                <a:ea typeface="Arial-Rounded" pitchFamily="34" charset="0"/>
                <a:cs typeface="Arial-Rounded" pitchFamily="34" charset="0"/>
              </a:rPr>
              <a:t>50, trang 51</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24664"/>
            <a:ext cx="9144000" cy="133350"/>
          </a:xfrm>
          <a:prstGeom prst="rect">
            <a:avLst/>
          </a:prstGeom>
          <a:solidFill>
            <a:srgbClr val="DF8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14514"/>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68965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 các bạn nhỏ đang trên đường tới trường</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19150" y="74031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smtClean="0">
                <a:latin typeface="Arial-Rounded" pitchFamily="34" charset="0"/>
                <a:ea typeface="Arial-Rounded" pitchFamily="34" charset="0"/>
                <a:cs typeface="Arial-Rounded" pitchFamily="34" charset="0"/>
              </a:rPr>
              <a:t>Các bạn trông như thế nào khi đi học?</a:t>
            </a:r>
          </a:p>
          <a:p>
            <a:pPr marL="457200" indent="-457200" algn="just">
              <a:buAutoNum type="alphaLcPeriod"/>
            </a:pPr>
            <a:r>
              <a:rPr lang="en-US" sz="2400" smtClean="0">
                <a:latin typeface="Arial-Rounded" pitchFamily="34" charset="0"/>
                <a:ea typeface="Arial-Rounded" pitchFamily="34" charset="0"/>
                <a:cs typeface="Arial-Rounded" pitchFamily="34" charset="0"/>
              </a:rPr>
              <a:t>Nói về cảm xúc của em sau mỗi ngày đi học</a:t>
            </a:r>
          </a:p>
        </p:txBody>
      </p:sp>
      <p:grpSp>
        <p:nvGrpSpPr>
          <p:cNvPr id="3" name="Group 2"/>
          <p:cNvGrpSpPr/>
          <p:nvPr/>
        </p:nvGrpSpPr>
        <p:grpSpPr>
          <a:xfrm>
            <a:off x="1091519" y="1623929"/>
            <a:ext cx="6846661" cy="3385105"/>
            <a:chOff x="685800" y="1961243"/>
            <a:chExt cx="7311572" cy="3614964"/>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36" t="34295" r="36993" b="26770"/>
            <a:stretch/>
          </p:blipFill>
          <p:spPr bwMode="auto">
            <a:xfrm>
              <a:off x="685800" y="2728686"/>
              <a:ext cx="5265057" cy="284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007" t="23814" r="21011" b="26770"/>
            <a:stretch/>
          </p:blipFill>
          <p:spPr bwMode="auto">
            <a:xfrm>
              <a:off x="5918200" y="1961243"/>
              <a:ext cx="2079172" cy="361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390059" y="237531"/>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243616" y="779292"/>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Hôm qua em tới trường</a:t>
            </a:r>
          </a:p>
          <a:p>
            <a:pPr algn="just"/>
            <a:r>
              <a:rPr lang="en-US" sz="2800" smtClean="0">
                <a:latin typeface="Arial-Rounded" pitchFamily="34" charset="0"/>
                <a:ea typeface="Arial-Rounded" pitchFamily="34" charset="0"/>
                <a:cs typeface="Arial-Rounded" pitchFamily="34" charset="0"/>
              </a:rPr>
              <a:t>Mẹ dắt tay từng bước</a:t>
            </a:r>
          </a:p>
          <a:p>
            <a:pPr algn="just"/>
            <a:r>
              <a:rPr lang="en-US" sz="2800" smtClean="0">
                <a:latin typeface="Arial-Rounded" pitchFamily="34" charset="0"/>
                <a:ea typeface="Arial-Rounded" pitchFamily="34" charset="0"/>
                <a:cs typeface="Arial-Rounded" pitchFamily="34" charset="0"/>
              </a:rPr>
              <a:t>Hôm nay mẹ lên nương</a:t>
            </a:r>
          </a:p>
          <a:p>
            <a:pPr algn="just"/>
            <a:r>
              <a:rPr lang="en-US" sz="2800" smtClean="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Trường của em be bé</a:t>
            </a:r>
          </a:p>
          <a:p>
            <a:pPr algn="just"/>
            <a:r>
              <a:rPr lang="en-US" sz="2800" smtClean="0">
                <a:latin typeface="Arial-Rounded" pitchFamily="34" charset="0"/>
                <a:ea typeface="Arial-Rounded" pitchFamily="34" charset="0"/>
                <a:cs typeface="Arial-Rounded" pitchFamily="34" charset="0"/>
              </a:rPr>
              <a:t>Nằm lặng giữa rừng cây</a:t>
            </a:r>
          </a:p>
          <a:p>
            <a:pPr algn="just"/>
            <a:r>
              <a:rPr lang="en-US" sz="2800" smtClean="0">
                <a:latin typeface="Arial-Rounded" pitchFamily="34" charset="0"/>
                <a:ea typeface="Arial-Rounded" pitchFamily="34" charset="0"/>
                <a:cs typeface="Arial-Rounded" pitchFamily="34" charset="0"/>
              </a:rPr>
              <a:t>Cô giáo em tre trẻ</a:t>
            </a:r>
          </a:p>
          <a:p>
            <a:pPr algn="just"/>
            <a:r>
              <a:rPr lang="en-US" sz="2800" smtClean="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
        <p:nvSpPr>
          <p:cNvPr id="7" name="TextBox 6"/>
          <p:cNvSpPr txBox="1"/>
          <p:nvPr/>
        </p:nvSpPr>
        <p:spPr>
          <a:xfrm>
            <a:off x="4363591" y="1641066"/>
            <a:ext cx="5486400" cy="2246720"/>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Hương rừng thơm đồi vắng</a:t>
            </a:r>
          </a:p>
          <a:p>
            <a:pPr algn="just"/>
            <a:r>
              <a:rPr lang="en-US" sz="2800" smtClean="0">
                <a:latin typeface="Arial-Rounded" pitchFamily="34" charset="0"/>
                <a:ea typeface="Arial-Rounded" pitchFamily="34" charset="0"/>
                <a:cs typeface="Arial-Rounded" pitchFamily="34" charset="0"/>
              </a:rPr>
              <a:t>Nước suối trong thầm </a:t>
            </a:r>
            <a:r>
              <a:rPr lang="en-US" sz="2800" smtClean="0">
                <a:latin typeface="Arial-Rounded" pitchFamily="34" charset="0"/>
                <a:ea typeface="Arial-Rounded" pitchFamily="34" charset="0"/>
                <a:cs typeface="Arial-Rounded" pitchFamily="34" charset="0"/>
              </a:rPr>
              <a:t>thì…</a:t>
            </a:r>
            <a:endParaRPr lang="en-US" sz="2800" smtClean="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Cọ xòe ô che nắng</a:t>
            </a:r>
          </a:p>
          <a:p>
            <a:pPr algn="just"/>
            <a:r>
              <a:rPr lang="en-US" sz="2800" smtClean="0">
                <a:latin typeface="Arial-Rounded" pitchFamily="34" charset="0"/>
                <a:ea typeface="Arial-Rounded" pitchFamily="34" charset="0"/>
                <a:cs typeface="Arial-Rounded" pitchFamily="34" charset="0"/>
              </a:rPr>
              <a:t>Râm mát đường em đi.</a:t>
            </a:r>
          </a:p>
          <a:p>
            <a:pPr algn="just"/>
            <a:r>
              <a:rPr lang="en-US" sz="2800" smtClean="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4295479"/>
            <a:ext cx="7773005"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thơ có mấy khổ thơ?</a:t>
            </a:r>
            <a:endParaRPr lang="en-US" sz="3200">
              <a:latin typeface="Arial-Rounded" pitchFamily="34" charset="0"/>
              <a:ea typeface="Arial-Rounded" pitchFamily="34" charset="0"/>
              <a:cs typeface="Arial-Rounded" pitchFamily="34" charset="0"/>
            </a:endParaRPr>
          </a:p>
        </p:txBody>
      </p:sp>
      <p:sp>
        <p:nvSpPr>
          <p:cNvPr id="4" name="TextBox 3"/>
          <p:cNvSpPr txBox="1"/>
          <p:nvPr/>
        </p:nvSpPr>
        <p:spPr>
          <a:xfrm>
            <a:off x="1404573" y="-13563"/>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258130" y="412086"/>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Hôm qua em tới trường</a:t>
            </a:r>
          </a:p>
          <a:p>
            <a:pPr algn="just"/>
            <a:r>
              <a:rPr lang="en-US" sz="2800" smtClean="0">
                <a:latin typeface="Arial-Rounded" pitchFamily="34" charset="0"/>
                <a:ea typeface="Arial-Rounded" pitchFamily="34" charset="0"/>
                <a:cs typeface="Arial-Rounded" pitchFamily="34" charset="0"/>
              </a:rPr>
              <a:t>Mẹ dắt tay từng bước</a:t>
            </a:r>
          </a:p>
          <a:p>
            <a:pPr algn="just"/>
            <a:r>
              <a:rPr lang="en-US" sz="2800" smtClean="0">
                <a:latin typeface="Arial-Rounded" pitchFamily="34" charset="0"/>
                <a:ea typeface="Arial-Rounded" pitchFamily="34" charset="0"/>
                <a:cs typeface="Arial-Rounded" pitchFamily="34" charset="0"/>
              </a:rPr>
              <a:t>Hôm nay mẹ lên nương</a:t>
            </a:r>
          </a:p>
          <a:p>
            <a:pPr algn="just"/>
            <a:r>
              <a:rPr lang="en-US" sz="2800" smtClean="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Trường của em be bé</a:t>
            </a:r>
          </a:p>
          <a:p>
            <a:pPr algn="just"/>
            <a:r>
              <a:rPr lang="en-US" sz="2800" smtClean="0">
                <a:latin typeface="Arial-Rounded" pitchFamily="34" charset="0"/>
                <a:ea typeface="Arial-Rounded" pitchFamily="34" charset="0"/>
                <a:cs typeface="Arial-Rounded" pitchFamily="34" charset="0"/>
              </a:rPr>
              <a:t>Nằm lặng giữa rừng cây</a:t>
            </a:r>
          </a:p>
          <a:p>
            <a:pPr algn="just"/>
            <a:r>
              <a:rPr lang="en-US" sz="2800" smtClean="0">
                <a:latin typeface="Arial-Rounded" pitchFamily="34" charset="0"/>
                <a:ea typeface="Arial-Rounded" pitchFamily="34" charset="0"/>
                <a:cs typeface="Arial-Rounded" pitchFamily="34" charset="0"/>
              </a:rPr>
              <a:t>Cô giáo em tre trẻ</a:t>
            </a:r>
          </a:p>
          <a:p>
            <a:pPr algn="just"/>
            <a:r>
              <a:rPr lang="en-US" sz="2800" smtClean="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6" name="TextBox 5"/>
          <p:cNvSpPr txBox="1"/>
          <p:nvPr/>
        </p:nvSpPr>
        <p:spPr>
          <a:xfrm>
            <a:off x="4378105" y="1273860"/>
            <a:ext cx="5486400" cy="2246720"/>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Hương rừng thơm đồi vắng</a:t>
            </a:r>
          </a:p>
          <a:p>
            <a:pPr algn="just"/>
            <a:r>
              <a:rPr lang="en-US" sz="2800" smtClean="0">
                <a:latin typeface="Arial-Rounded" pitchFamily="34" charset="0"/>
                <a:ea typeface="Arial-Rounded" pitchFamily="34" charset="0"/>
                <a:cs typeface="Arial-Rounded" pitchFamily="34" charset="0"/>
              </a:rPr>
              <a:t>Nước suối trong thầm </a:t>
            </a:r>
            <a:r>
              <a:rPr lang="en-US" sz="2800" smtClean="0">
                <a:latin typeface="Arial-Rounded" pitchFamily="34" charset="0"/>
                <a:ea typeface="Arial-Rounded" pitchFamily="34" charset="0"/>
                <a:cs typeface="Arial-Rounded" pitchFamily="34" charset="0"/>
              </a:rPr>
              <a:t>thì…</a:t>
            </a:r>
            <a:endParaRPr lang="en-US" sz="2800" smtClean="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Cọ xòe ô che nắng</a:t>
            </a:r>
          </a:p>
          <a:p>
            <a:pPr algn="just"/>
            <a:r>
              <a:rPr lang="en-US" sz="2800" smtClean="0">
                <a:latin typeface="Arial-Rounded" pitchFamily="34" charset="0"/>
                <a:ea typeface="Arial-Rounded" pitchFamily="34" charset="0"/>
                <a:cs typeface="Arial-Rounded" pitchFamily="34" charset="0"/>
              </a:rPr>
              <a:t>Râm mát đường em đi.</a:t>
            </a:r>
          </a:p>
          <a:p>
            <a:pPr algn="just"/>
            <a:r>
              <a:rPr lang="en-US" sz="2800" smtClean="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63591" y="1292055"/>
            <a:ext cx="5486400" cy="2246720"/>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Hương rừng thơm đồi vắng</a:t>
            </a:r>
          </a:p>
          <a:p>
            <a:pPr algn="just"/>
            <a:r>
              <a:rPr lang="en-US" sz="2800" smtClean="0">
                <a:latin typeface="Arial-Rounded" pitchFamily="34" charset="0"/>
                <a:ea typeface="Arial-Rounded" pitchFamily="34" charset="0"/>
                <a:cs typeface="Arial-Rounded" pitchFamily="34" charset="0"/>
              </a:rPr>
              <a:t>Nước suối trong thầm </a:t>
            </a:r>
            <a:r>
              <a:rPr lang="en-US" sz="2800" smtClean="0">
                <a:latin typeface="Arial-Rounded" pitchFamily="34" charset="0"/>
                <a:ea typeface="Arial-Rounded" pitchFamily="34" charset="0"/>
                <a:cs typeface="Arial-Rounded" pitchFamily="34" charset="0"/>
              </a:rPr>
              <a:t>thì…</a:t>
            </a:r>
            <a:endParaRPr lang="en-US" sz="2800" smtClean="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Cọ xòe ô che nắng</a:t>
            </a:r>
          </a:p>
          <a:p>
            <a:pPr algn="just"/>
            <a:r>
              <a:rPr lang="en-US" sz="2800" smtClean="0">
                <a:latin typeface="Arial-Rounded" pitchFamily="34" charset="0"/>
                <a:ea typeface="Arial-Rounded" pitchFamily="34" charset="0"/>
                <a:cs typeface="Arial-Rounded" pitchFamily="34" charset="0"/>
              </a:rPr>
              <a:t>Râm mát đường em đi.</a:t>
            </a:r>
          </a:p>
          <a:p>
            <a:pPr algn="just"/>
            <a:r>
              <a:rPr lang="en-US" sz="2800" smtClean="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
        <p:nvSpPr>
          <p:cNvPr id="7" name="TextBox 6"/>
          <p:cNvSpPr txBox="1"/>
          <p:nvPr/>
        </p:nvSpPr>
        <p:spPr>
          <a:xfrm>
            <a:off x="243616" y="430281"/>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Hôm qua em tới trường</a:t>
            </a:r>
          </a:p>
          <a:p>
            <a:pPr algn="just"/>
            <a:r>
              <a:rPr lang="en-US" sz="2800" smtClean="0">
                <a:latin typeface="Arial-Rounded" pitchFamily="34" charset="0"/>
                <a:ea typeface="Arial-Rounded" pitchFamily="34" charset="0"/>
                <a:cs typeface="Arial-Rounded" pitchFamily="34" charset="0"/>
              </a:rPr>
              <a:t>Mẹ dắt tay từng bước</a:t>
            </a:r>
          </a:p>
          <a:p>
            <a:pPr algn="just"/>
            <a:r>
              <a:rPr lang="en-US" sz="2800" smtClean="0">
                <a:latin typeface="Arial-Rounded" pitchFamily="34" charset="0"/>
                <a:ea typeface="Arial-Rounded" pitchFamily="34" charset="0"/>
                <a:cs typeface="Arial-Rounded" pitchFamily="34" charset="0"/>
              </a:rPr>
              <a:t>Hôm nay mẹ lên nương</a:t>
            </a:r>
          </a:p>
          <a:p>
            <a:pPr algn="just"/>
            <a:r>
              <a:rPr lang="en-US" sz="2800" smtClean="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Trường của em be bé</a:t>
            </a:r>
          </a:p>
          <a:p>
            <a:pPr algn="just"/>
            <a:r>
              <a:rPr lang="en-US" sz="2800" smtClean="0">
                <a:latin typeface="Arial-Rounded" pitchFamily="34" charset="0"/>
                <a:ea typeface="Arial-Rounded" pitchFamily="34" charset="0"/>
                <a:cs typeface="Arial-Rounded" pitchFamily="34" charset="0"/>
              </a:rPr>
              <a:t>Nằm lặng giữa rừng cây</a:t>
            </a:r>
          </a:p>
          <a:p>
            <a:pPr algn="just"/>
            <a:r>
              <a:rPr lang="en-US" sz="2800" smtClean="0">
                <a:latin typeface="Arial-Rounded" pitchFamily="34" charset="0"/>
                <a:ea typeface="Arial-Rounded" pitchFamily="34" charset="0"/>
                <a:cs typeface="Arial-Rounded" pitchFamily="34" charset="0"/>
              </a:rPr>
              <a:t>Cô giáo em tre trẻ</a:t>
            </a:r>
          </a:p>
          <a:p>
            <a:pPr algn="just"/>
            <a:r>
              <a:rPr lang="en-US" sz="2800" smtClean="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4" name="TextBox 3"/>
          <p:cNvSpPr txBox="1"/>
          <p:nvPr/>
        </p:nvSpPr>
        <p:spPr>
          <a:xfrm>
            <a:off x="666231" y="4357483"/>
            <a:ext cx="7773005" cy="584739"/>
          </a:xfrm>
          <a:prstGeom prst="rect">
            <a:avLst/>
          </a:prstGeom>
          <a:solidFill>
            <a:srgbClr val="EBB3EF"/>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2881097" y="1762578"/>
            <a:ext cx="896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28757" y="2190750"/>
            <a:ext cx="11429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90059" y="57150"/>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8" y="4396122"/>
            <a:ext cx="3642531"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sp>
        <p:nvSpPr>
          <p:cNvPr id="5" name="TextBox 4"/>
          <p:cNvSpPr txBox="1"/>
          <p:nvPr/>
        </p:nvSpPr>
        <p:spPr>
          <a:xfrm>
            <a:off x="1390059" y="237531"/>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7" name="TextBox 6"/>
          <p:cNvSpPr txBox="1"/>
          <p:nvPr/>
        </p:nvSpPr>
        <p:spPr>
          <a:xfrm>
            <a:off x="243616" y="779292"/>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Hôm qua em tới trường</a:t>
            </a:r>
          </a:p>
          <a:p>
            <a:pPr algn="just"/>
            <a:r>
              <a:rPr lang="en-US" sz="2800" smtClean="0">
                <a:latin typeface="Arial-Rounded" pitchFamily="34" charset="0"/>
                <a:ea typeface="Arial-Rounded" pitchFamily="34" charset="0"/>
                <a:cs typeface="Arial-Rounded" pitchFamily="34" charset="0"/>
              </a:rPr>
              <a:t>Mẹ dắt tay từng bước</a:t>
            </a:r>
          </a:p>
          <a:p>
            <a:pPr algn="just"/>
            <a:r>
              <a:rPr lang="en-US" sz="2800" smtClean="0">
                <a:latin typeface="Arial-Rounded" pitchFamily="34" charset="0"/>
                <a:ea typeface="Arial-Rounded" pitchFamily="34" charset="0"/>
                <a:cs typeface="Arial-Rounded" pitchFamily="34" charset="0"/>
              </a:rPr>
              <a:t>Hôm nay mẹ lên nương</a:t>
            </a:r>
          </a:p>
          <a:p>
            <a:pPr algn="just"/>
            <a:r>
              <a:rPr lang="en-US" sz="2800" smtClean="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Trường của em be bé</a:t>
            </a:r>
          </a:p>
          <a:p>
            <a:pPr algn="just"/>
            <a:r>
              <a:rPr lang="en-US" sz="2800" smtClean="0">
                <a:latin typeface="Arial-Rounded" pitchFamily="34" charset="0"/>
                <a:ea typeface="Arial-Rounded" pitchFamily="34" charset="0"/>
                <a:cs typeface="Arial-Rounded" pitchFamily="34" charset="0"/>
              </a:rPr>
              <a:t>Nằm lặng giữa rừng cây</a:t>
            </a:r>
          </a:p>
          <a:p>
            <a:pPr algn="just"/>
            <a:r>
              <a:rPr lang="en-US" sz="2800" smtClean="0">
                <a:latin typeface="Arial-Rounded" pitchFamily="34" charset="0"/>
                <a:ea typeface="Arial-Rounded" pitchFamily="34" charset="0"/>
                <a:cs typeface="Arial-Rounded" pitchFamily="34" charset="0"/>
              </a:rPr>
              <a:t>Cô giáo em tre trẻ</a:t>
            </a:r>
          </a:p>
          <a:p>
            <a:pPr algn="just"/>
            <a:r>
              <a:rPr lang="en-US" sz="2800" smtClean="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8" name="TextBox 7"/>
          <p:cNvSpPr txBox="1"/>
          <p:nvPr/>
        </p:nvSpPr>
        <p:spPr>
          <a:xfrm>
            <a:off x="4363591" y="1641066"/>
            <a:ext cx="5486400" cy="2246720"/>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Hương rừng thơm đồi vắng</a:t>
            </a:r>
          </a:p>
          <a:p>
            <a:pPr algn="just"/>
            <a:r>
              <a:rPr lang="en-US" sz="2800" smtClean="0">
                <a:latin typeface="Arial-Rounded" pitchFamily="34" charset="0"/>
                <a:ea typeface="Arial-Rounded" pitchFamily="34" charset="0"/>
                <a:cs typeface="Arial-Rounded" pitchFamily="34" charset="0"/>
              </a:rPr>
              <a:t>Nước suối trong thầm </a:t>
            </a:r>
            <a:r>
              <a:rPr lang="en-US" sz="2800" smtClean="0">
                <a:latin typeface="Arial-Rounded" pitchFamily="34" charset="0"/>
                <a:ea typeface="Arial-Rounded" pitchFamily="34" charset="0"/>
                <a:cs typeface="Arial-Rounded" pitchFamily="34" charset="0"/>
              </a:rPr>
              <a:t>thì…</a:t>
            </a:r>
            <a:endParaRPr lang="en-US" sz="2800" smtClean="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Cọ xòe ô che nắng</a:t>
            </a:r>
          </a:p>
          <a:p>
            <a:pPr algn="just"/>
            <a:r>
              <a:rPr lang="en-US" sz="2800" smtClean="0">
                <a:latin typeface="Arial-Rounded" pitchFamily="34" charset="0"/>
                <a:ea typeface="Arial-Rounded" pitchFamily="34" charset="0"/>
                <a:cs typeface="Arial-Rounded" pitchFamily="34" charset="0"/>
              </a:rPr>
              <a:t>Râm mát đường em đi.</a:t>
            </a:r>
          </a:p>
          <a:p>
            <a:pPr algn="just"/>
            <a:r>
              <a:rPr lang="en-US" sz="2800" smtClean="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2730" y="4373326"/>
            <a:ext cx="6096000"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a:t>
            </a:r>
            <a:r>
              <a:rPr lang="en-US" sz="3200" smtClean="0">
                <a:latin typeface="Arial-Rounded" pitchFamily="34" charset="0"/>
                <a:ea typeface="Arial-Rounded" pitchFamily="34" charset="0"/>
                <a:cs typeface="Arial-Rounded" pitchFamily="34" charset="0"/>
              </a:rPr>
              <a:t>khổ</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398484" y="4389536"/>
            <a:ext cx="6096000"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sp>
        <p:nvSpPr>
          <p:cNvPr id="7" name="TextBox 6"/>
          <p:cNvSpPr txBox="1"/>
          <p:nvPr/>
        </p:nvSpPr>
        <p:spPr>
          <a:xfrm>
            <a:off x="1390059" y="9978"/>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11" name="TextBox 10"/>
          <p:cNvSpPr txBox="1"/>
          <p:nvPr/>
        </p:nvSpPr>
        <p:spPr>
          <a:xfrm>
            <a:off x="243616" y="551739"/>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Hôm qua em tới trường</a:t>
            </a:r>
          </a:p>
          <a:p>
            <a:pPr algn="just"/>
            <a:r>
              <a:rPr lang="en-US" sz="2800" smtClean="0">
                <a:latin typeface="Arial-Rounded" pitchFamily="34" charset="0"/>
                <a:ea typeface="Arial-Rounded" pitchFamily="34" charset="0"/>
                <a:cs typeface="Arial-Rounded" pitchFamily="34" charset="0"/>
              </a:rPr>
              <a:t>Mẹ dắt tay từng bước</a:t>
            </a:r>
          </a:p>
          <a:p>
            <a:pPr algn="just"/>
            <a:r>
              <a:rPr lang="en-US" sz="2800" smtClean="0">
                <a:latin typeface="Arial-Rounded" pitchFamily="34" charset="0"/>
                <a:ea typeface="Arial-Rounded" pitchFamily="34" charset="0"/>
                <a:cs typeface="Arial-Rounded" pitchFamily="34" charset="0"/>
              </a:rPr>
              <a:t>Hôm nay mẹ lên nương</a:t>
            </a:r>
          </a:p>
          <a:p>
            <a:pPr algn="just"/>
            <a:r>
              <a:rPr lang="en-US" sz="2800" smtClean="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Trường của em be bé</a:t>
            </a:r>
          </a:p>
          <a:p>
            <a:pPr algn="just"/>
            <a:r>
              <a:rPr lang="en-US" sz="2800" smtClean="0">
                <a:latin typeface="Arial-Rounded" pitchFamily="34" charset="0"/>
                <a:ea typeface="Arial-Rounded" pitchFamily="34" charset="0"/>
                <a:cs typeface="Arial-Rounded" pitchFamily="34" charset="0"/>
              </a:rPr>
              <a:t>Nằm lặng giữa rừng cây</a:t>
            </a:r>
          </a:p>
          <a:p>
            <a:pPr algn="just"/>
            <a:r>
              <a:rPr lang="en-US" sz="2800" smtClean="0">
                <a:latin typeface="Arial-Rounded" pitchFamily="34" charset="0"/>
                <a:ea typeface="Arial-Rounded" pitchFamily="34" charset="0"/>
                <a:cs typeface="Arial-Rounded" pitchFamily="34" charset="0"/>
              </a:rPr>
              <a:t>Cô giáo em tre trẻ</a:t>
            </a:r>
          </a:p>
          <a:p>
            <a:pPr algn="just"/>
            <a:r>
              <a:rPr lang="en-US" sz="2800" smtClean="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12" name="TextBox 11"/>
          <p:cNvSpPr txBox="1"/>
          <p:nvPr/>
        </p:nvSpPr>
        <p:spPr>
          <a:xfrm>
            <a:off x="4363591" y="1413513"/>
            <a:ext cx="5486400" cy="2246720"/>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Hương rừng thơm đồi vắng</a:t>
            </a:r>
          </a:p>
          <a:p>
            <a:pPr algn="just"/>
            <a:r>
              <a:rPr lang="en-US" sz="2800" smtClean="0">
                <a:latin typeface="Arial-Rounded" pitchFamily="34" charset="0"/>
                <a:ea typeface="Arial-Rounded" pitchFamily="34" charset="0"/>
                <a:cs typeface="Arial-Rounded" pitchFamily="34" charset="0"/>
              </a:rPr>
              <a:t>Nước suối trong thầm </a:t>
            </a:r>
            <a:r>
              <a:rPr lang="en-US" sz="2800" smtClean="0">
                <a:latin typeface="Arial-Rounded" pitchFamily="34" charset="0"/>
                <a:ea typeface="Arial-Rounded" pitchFamily="34" charset="0"/>
                <a:cs typeface="Arial-Rounded" pitchFamily="34" charset="0"/>
              </a:rPr>
              <a:t>thì…</a:t>
            </a:r>
            <a:endParaRPr lang="en-US" sz="2800" smtClean="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Cọ xòe ô che nắng</a:t>
            </a:r>
          </a:p>
          <a:p>
            <a:pPr algn="just"/>
            <a:r>
              <a:rPr lang="en-US" sz="2800" smtClean="0">
                <a:latin typeface="Arial-Rounded" pitchFamily="34" charset="0"/>
                <a:ea typeface="Arial-Rounded" pitchFamily="34" charset="0"/>
                <a:cs typeface="Arial-Rounded" pitchFamily="34" charset="0"/>
              </a:rPr>
              <a:t>Râm mát đường em đi.</a:t>
            </a:r>
          </a:p>
          <a:p>
            <a:pPr algn="just"/>
            <a:r>
              <a:rPr lang="en-US" sz="2800" smtClean="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5208814" y="3608890"/>
            <a:ext cx="1854200" cy="715460"/>
          </a:xfrm>
          <a:prstGeom prst="rect">
            <a:avLst/>
          </a:prstGeom>
        </p:spPr>
      </p:pic>
      <p:sp>
        <p:nvSpPr>
          <p:cNvPr id="4" name="TextBox 3"/>
          <p:cNvSpPr txBox="1"/>
          <p:nvPr/>
        </p:nvSpPr>
        <p:spPr>
          <a:xfrm>
            <a:off x="4343400" y="4324350"/>
            <a:ext cx="3642531" cy="584739"/>
          </a:xfrm>
          <a:prstGeom prst="rect">
            <a:avLst/>
          </a:prstGeom>
          <a:solidFill>
            <a:srgbClr val="EBB3EF"/>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sp>
        <p:nvSpPr>
          <p:cNvPr id="6" name="TextBox 5"/>
          <p:cNvSpPr txBox="1"/>
          <p:nvPr/>
        </p:nvSpPr>
        <p:spPr>
          <a:xfrm>
            <a:off x="1390059" y="9978"/>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7" name="TextBox 6"/>
          <p:cNvSpPr txBox="1"/>
          <p:nvPr/>
        </p:nvSpPr>
        <p:spPr>
          <a:xfrm>
            <a:off x="243616" y="551739"/>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Hôm qua em tới trường</a:t>
            </a:r>
          </a:p>
          <a:p>
            <a:pPr algn="just"/>
            <a:r>
              <a:rPr lang="en-US" sz="2800" smtClean="0">
                <a:latin typeface="Arial-Rounded" pitchFamily="34" charset="0"/>
                <a:ea typeface="Arial-Rounded" pitchFamily="34" charset="0"/>
                <a:cs typeface="Arial-Rounded" pitchFamily="34" charset="0"/>
              </a:rPr>
              <a:t>Mẹ dắt tay từng bước</a:t>
            </a:r>
          </a:p>
          <a:p>
            <a:pPr algn="just"/>
            <a:r>
              <a:rPr lang="en-US" sz="2800" smtClean="0">
                <a:latin typeface="Arial-Rounded" pitchFamily="34" charset="0"/>
                <a:ea typeface="Arial-Rounded" pitchFamily="34" charset="0"/>
                <a:cs typeface="Arial-Rounded" pitchFamily="34" charset="0"/>
              </a:rPr>
              <a:t>Hôm nay mẹ lên nương</a:t>
            </a:r>
          </a:p>
          <a:p>
            <a:pPr algn="just"/>
            <a:r>
              <a:rPr lang="en-US" sz="2800" smtClean="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Trường của em be bé</a:t>
            </a:r>
          </a:p>
          <a:p>
            <a:pPr algn="just"/>
            <a:r>
              <a:rPr lang="en-US" sz="2800" smtClean="0">
                <a:latin typeface="Arial-Rounded" pitchFamily="34" charset="0"/>
                <a:ea typeface="Arial-Rounded" pitchFamily="34" charset="0"/>
                <a:cs typeface="Arial-Rounded" pitchFamily="34" charset="0"/>
              </a:rPr>
              <a:t>Nằm lặng giữa rừng cây</a:t>
            </a:r>
          </a:p>
          <a:p>
            <a:pPr algn="just"/>
            <a:r>
              <a:rPr lang="en-US" sz="2800" smtClean="0">
                <a:latin typeface="Arial-Rounded" pitchFamily="34" charset="0"/>
                <a:ea typeface="Arial-Rounded" pitchFamily="34" charset="0"/>
                <a:cs typeface="Arial-Rounded" pitchFamily="34" charset="0"/>
              </a:rPr>
              <a:t>Cô giáo em tre trẻ</a:t>
            </a:r>
          </a:p>
          <a:p>
            <a:pPr algn="just"/>
            <a:r>
              <a:rPr lang="en-US" sz="2800" smtClean="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8" name="TextBox 7"/>
          <p:cNvSpPr txBox="1"/>
          <p:nvPr/>
        </p:nvSpPr>
        <p:spPr>
          <a:xfrm>
            <a:off x="4363591" y="1413513"/>
            <a:ext cx="5486400" cy="2246720"/>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Hương rừng thơm đồi vắng</a:t>
            </a:r>
          </a:p>
          <a:p>
            <a:pPr algn="just"/>
            <a:r>
              <a:rPr lang="en-US" sz="2800" smtClean="0">
                <a:latin typeface="Arial-Rounded" pitchFamily="34" charset="0"/>
                <a:ea typeface="Arial-Rounded" pitchFamily="34" charset="0"/>
                <a:cs typeface="Arial-Rounded" pitchFamily="34" charset="0"/>
              </a:rPr>
              <a:t>Nước suối trong thầm </a:t>
            </a:r>
            <a:r>
              <a:rPr lang="en-US" sz="2800" smtClean="0">
                <a:latin typeface="Arial-Rounded" pitchFamily="34" charset="0"/>
                <a:ea typeface="Arial-Rounded" pitchFamily="34" charset="0"/>
                <a:cs typeface="Arial-Rounded" pitchFamily="34" charset="0"/>
              </a:rPr>
              <a:t>thì…</a:t>
            </a:r>
            <a:endParaRPr lang="en-US" sz="2800" smtClean="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Cọ xòe ô che nắng</a:t>
            </a:r>
          </a:p>
          <a:p>
            <a:pPr algn="just"/>
            <a:r>
              <a:rPr lang="en-US" sz="2800" smtClean="0">
                <a:latin typeface="Arial-Rounded" pitchFamily="34" charset="0"/>
                <a:ea typeface="Arial-Rounded" pitchFamily="34" charset="0"/>
                <a:cs typeface="Arial-Rounded" pitchFamily="34" charset="0"/>
              </a:rPr>
              <a:t>Râm mát đường em đi.</a:t>
            </a:r>
          </a:p>
          <a:p>
            <a:pPr algn="just"/>
            <a:r>
              <a:rPr lang="en-US" sz="2800" smtClean="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893</Words>
  <Application>Microsoft Office PowerPoint</Application>
  <PresentationFormat>On-screen Show (16:9)</PresentationFormat>
  <Paragraphs>166</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nương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130</cp:revision>
  <dcterms:created xsi:type="dcterms:W3CDTF">2020-12-08T15:48:47Z</dcterms:created>
  <dcterms:modified xsi:type="dcterms:W3CDTF">2021-02-18T08:34:58Z</dcterms:modified>
</cp:coreProperties>
</file>