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91" r:id="rId3"/>
    <p:sldId id="292" r:id="rId4"/>
    <p:sldId id="293" r:id="rId5"/>
    <p:sldId id="256" r:id="rId6"/>
    <p:sldId id="273" r:id="rId7"/>
    <p:sldId id="258" r:id="rId8"/>
    <p:sldId id="285" r:id="rId9"/>
    <p:sldId id="286" r:id="rId10"/>
    <p:sldId id="288" r:id="rId11"/>
    <p:sldId id="260" r:id="rId12"/>
    <p:sldId id="287" r:id="rId14"/>
    <p:sldId id="277" r:id="rId15"/>
    <p:sldId id="261" r:id="rId16"/>
    <p:sldId id="263" r:id="rId17"/>
    <p:sldId id="262" r:id="rId18"/>
    <p:sldId id="279" r:id="rId19"/>
    <p:sldId id="278" r:id="rId20"/>
    <p:sldId id="264" r:id="rId21"/>
    <p:sldId id="266" r:id="rId22"/>
    <p:sldId id="267" r:id="rId23"/>
    <p:sldId id="282" r:id="rId24"/>
    <p:sldId id="289" r:id="rId25"/>
    <p:sldId id="284" r:id="rId26"/>
    <p:sldId id="270" r:id="rId27"/>
    <p:sldId id="271" r:id="rId28"/>
    <p:sldId id="272" r:id="rId29"/>
  </p:sldIdLst>
  <p:sldSz cx="9144000" cy="5143500" type="screen16x9"/>
  <p:notesSz cx="6858000" cy="9144000"/>
  <p:defaultText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p:scale>
          <a:sx n="66" d="100"/>
          <a:sy n="66" d="100"/>
        </p:scale>
        <p:origin x="-966"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6565" algn="l" defTabSz="913130" rtl="0" eaLnBrk="1" latinLnBrk="0" hangingPunct="1">
      <a:defRPr sz="1200" kern="1200">
        <a:solidFill>
          <a:schemeClr val="tx1"/>
        </a:solidFill>
        <a:latin typeface="+mn-lt"/>
        <a:ea typeface="+mn-ea"/>
        <a:cs typeface="+mn-cs"/>
      </a:defRPr>
    </a:lvl2pPr>
    <a:lvl3pPr marL="913130" algn="l" defTabSz="913130" rtl="0" eaLnBrk="1" latinLnBrk="0" hangingPunct="1">
      <a:defRPr sz="1200" kern="1200">
        <a:solidFill>
          <a:schemeClr val="tx1"/>
        </a:solidFill>
        <a:latin typeface="+mn-lt"/>
        <a:ea typeface="+mn-ea"/>
        <a:cs typeface="+mn-cs"/>
      </a:defRPr>
    </a:lvl3pPr>
    <a:lvl4pPr marL="1369695" algn="l" defTabSz="913130" rtl="0" eaLnBrk="1" latinLnBrk="0" hangingPunct="1">
      <a:defRPr sz="1200" kern="1200">
        <a:solidFill>
          <a:schemeClr val="tx1"/>
        </a:solidFill>
        <a:latin typeface="+mn-lt"/>
        <a:ea typeface="+mn-ea"/>
        <a:cs typeface="+mn-cs"/>
      </a:defRPr>
    </a:lvl4pPr>
    <a:lvl5pPr marL="1826895" algn="l" defTabSz="913130" rtl="0" eaLnBrk="1" latinLnBrk="0" hangingPunct="1">
      <a:defRPr sz="1200" kern="1200">
        <a:solidFill>
          <a:schemeClr val="tx1"/>
        </a:solidFill>
        <a:latin typeface="+mn-lt"/>
        <a:ea typeface="+mn-ea"/>
        <a:cs typeface="+mn-cs"/>
      </a:defRPr>
    </a:lvl5pPr>
    <a:lvl6pPr marL="2283460" algn="l" defTabSz="913130" rtl="0" eaLnBrk="1" latinLnBrk="0" hangingPunct="1">
      <a:defRPr sz="1200" kern="1200">
        <a:solidFill>
          <a:schemeClr val="tx1"/>
        </a:solidFill>
        <a:latin typeface="+mn-lt"/>
        <a:ea typeface="+mn-ea"/>
        <a:cs typeface="+mn-cs"/>
      </a:defRPr>
    </a:lvl6pPr>
    <a:lvl7pPr marL="2740025" algn="l" defTabSz="913130" rtl="0" eaLnBrk="1" latinLnBrk="0" hangingPunct="1">
      <a:defRPr sz="1200" kern="1200">
        <a:solidFill>
          <a:schemeClr val="tx1"/>
        </a:solidFill>
        <a:latin typeface="+mn-lt"/>
        <a:ea typeface="+mn-ea"/>
        <a:cs typeface="+mn-cs"/>
      </a:defRPr>
    </a:lvl7pPr>
    <a:lvl8pPr marL="3196590" algn="l" defTabSz="913130" rtl="0" eaLnBrk="1" latinLnBrk="0" hangingPunct="1">
      <a:defRPr sz="1200" kern="1200">
        <a:solidFill>
          <a:schemeClr val="tx1"/>
        </a:solidFill>
        <a:latin typeface="+mn-lt"/>
        <a:ea typeface="+mn-ea"/>
        <a:cs typeface="+mn-cs"/>
      </a:defRPr>
    </a:lvl8pPr>
    <a:lvl9pPr marL="3653155"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endParaRPr lang="en-US" baseline="0" smtClean="0"/>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69695" indent="0" algn="ctr">
              <a:buNone/>
              <a:defRPr>
                <a:solidFill>
                  <a:schemeClr val="tx1">
                    <a:tint val="75000"/>
                  </a:schemeClr>
                </a:solidFill>
              </a:defRPr>
            </a:lvl4pPr>
            <a:lvl5pPr marL="1826260" indent="0" algn="ctr">
              <a:buNone/>
              <a:defRPr>
                <a:solidFill>
                  <a:schemeClr val="tx1">
                    <a:tint val="75000"/>
                  </a:schemeClr>
                </a:solidFill>
              </a:defRPr>
            </a:lvl5pPr>
            <a:lvl6pPr marL="2282825" indent="0" algn="ctr">
              <a:buNone/>
              <a:defRPr>
                <a:solidFill>
                  <a:schemeClr val="tx1">
                    <a:tint val="75000"/>
                  </a:schemeClr>
                </a:solidFill>
              </a:defRPr>
            </a:lvl6pPr>
            <a:lvl7pPr marL="2739390" indent="0" algn="ctr">
              <a:buNone/>
              <a:defRPr>
                <a:solidFill>
                  <a:schemeClr val="tx1">
                    <a:tint val="75000"/>
                  </a:schemeClr>
                </a:solidFill>
              </a:defRPr>
            </a:lvl7pPr>
            <a:lvl8pPr marL="3195955" indent="0" algn="ctr">
              <a:buNone/>
              <a:defRPr>
                <a:solidFill>
                  <a:schemeClr val="tx1">
                    <a:tint val="75000"/>
                  </a:schemeClr>
                </a:solidFill>
              </a:defRPr>
            </a:lvl8pPr>
            <a:lvl9pPr marL="36525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69695" indent="0">
              <a:buNone/>
              <a:defRPr sz="1400">
                <a:solidFill>
                  <a:schemeClr val="tx1">
                    <a:tint val="75000"/>
                  </a:schemeClr>
                </a:solidFill>
              </a:defRPr>
            </a:lvl4pPr>
            <a:lvl5pPr marL="1826260" indent="0">
              <a:buNone/>
              <a:defRPr sz="1400">
                <a:solidFill>
                  <a:schemeClr val="tx1">
                    <a:tint val="75000"/>
                  </a:schemeClr>
                </a:solidFill>
              </a:defRPr>
            </a:lvl5pPr>
            <a:lvl6pPr marL="2282825" indent="0">
              <a:buNone/>
              <a:defRPr sz="1400">
                <a:solidFill>
                  <a:schemeClr val="tx1">
                    <a:tint val="75000"/>
                  </a:schemeClr>
                </a:solidFill>
              </a:defRPr>
            </a:lvl6pPr>
            <a:lvl7pPr marL="2739390" indent="0">
              <a:buNone/>
              <a:defRPr sz="1400">
                <a:solidFill>
                  <a:schemeClr val="tx1">
                    <a:tint val="75000"/>
                  </a:schemeClr>
                </a:solidFill>
              </a:defRPr>
            </a:lvl7pPr>
            <a:lvl8pPr marL="3195955" indent="0">
              <a:buNone/>
              <a:defRPr sz="1400">
                <a:solidFill>
                  <a:schemeClr val="tx1">
                    <a:tint val="75000"/>
                  </a:schemeClr>
                </a:solidFill>
              </a:defRPr>
            </a:lvl8pPr>
            <a:lvl9pPr marL="365252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65" indent="0">
              <a:buNone/>
              <a:defRPr sz="2800"/>
            </a:lvl2pPr>
            <a:lvl3pPr marL="913130" indent="0">
              <a:buNone/>
              <a:defRPr sz="2400"/>
            </a:lvl3pPr>
            <a:lvl4pPr marL="1369695" indent="0">
              <a:buNone/>
              <a:defRPr sz="2000"/>
            </a:lvl4pPr>
            <a:lvl5pPr marL="1826260" indent="0">
              <a:buNone/>
              <a:defRPr sz="2000"/>
            </a:lvl5pPr>
            <a:lvl6pPr marL="2282825" indent="0">
              <a:buNone/>
              <a:defRPr sz="2000"/>
            </a:lvl6pPr>
            <a:lvl7pPr marL="2739390" indent="0">
              <a:buNone/>
              <a:defRPr sz="2000"/>
            </a:lvl7pPr>
            <a:lvl8pPr marL="3195955" indent="0">
              <a:buNone/>
              <a:defRPr sz="2000"/>
            </a:lvl8pPr>
            <a:lvl9pPr marL="365252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265" indent="-342265" algn="l" defTabSz="913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80" indent="-285115" algn="l" defTabSz="913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730" indent="-228600" algn="l" defTabSz="913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29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86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142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99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455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112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png"/><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cstate="print">
            <a:extLst>
              <a:ext uri="{28A0092B-C50C-407E-A947-70E740481C1C}">
                <a14:useLocalDpi xmlns:a14="http://schemas.microsoft.com/office/drawing/2010/main" val="0"/>
              </a:ext>
            </a:extLst>
          </a:blip>
          <a:srcRect l="63139" t="50000" b="10982"/>
          <a:stretch>
            <a:fillRect/>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1" cstate="print">
            <a:extLst>
              <a:ext uri="{28A0092B-C50C-407E-A947-70E740481C1C}">
                <a14:useLocalDpi xmlns:a14="http://schemas.microsoft.com/office/drawing/2010/main" val="0"/>
              </a:ext>
            </a:extLst>
          </a:blip>
          <a:srcRect l="34364" t="30154" r="36413" b="28451"/>
          <a:stretch>
            <a:fillRect/>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ea typeface="Arial-Rounded" pitchFamily="34" charset="0"/>
                <a:cs typeface="Arial" panose="020B0604020202020204" pitchFamily="34" charset="0"/>
              </a:rPr>
              <a:t>Ôn và khởi động</a:t>
            </a:r>
            <a:endParaRPr lang="en-US" sz="400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 y="470814"/>
            <a:ext cx="8991600" cy="3970196"/>
          </a:xfrm>
          <a:prstGeom prst="rect">
            <a:avLst/>
          </a:prstGeom>
          <a:noFill/>
        </p:spPr>
        <p:txBody>
          <a:bodyPr wrap="square" lIns="91317" tIns="45660" rIns="91317" bIns="45660" rtlCol="0">
            <a:spAutoFit/>
          </a:bodyPr>
          <a:lstStyle/>
          <a:p>
            <a:pPr algn="just"/>
            <a:r>
              <a:rPr lang="en-US" sz="2800">
                <a:latin typeface="Arial" panose="020B0604020202020204" pitchFamily="34" charset="0"/>
                <a:ea typeface="Arial-Rounded" pitchFamily="34" charset="0"/>
                <a:cs typeface="Arial" panose="020B0604020202020204" pitchFamily="34" charset="0"/>
              </a:rPr>
              <a:t>	</a:t>
            </a:r>
            <a:r>
              <a:rPr lang="en-US" sz="2800" smtClean="0">
                <a:latin typeface="Arial" panose="020B0604020202020204" pitchFamily="34" charset="0"/>
                <a:ea typeface="Arial-Rounded" pitchFamily="34" charset="0"/>
                <a:cs typeface="Arial" panose="020B0604020202020204" pitchFamily="34" charset="0"/>
              </a:rPr>
              <a:t>Trong khu rừng nọ có một đàn dê con sống cùng mẹ. Một hôm, trước khi đi kiếm cỏ, dê mẹ dặn con:</a:t>
            </a:r>
            <a:endParaRPr lang="en-US" sz="2800" smtClean="0">
              <a:latin typeface="Arial" panose="020B0604020202020204" pitchFamily="34" charset="0"/>
              <a:ea typeface="Arial-Rounded" pitchFamily="34" charset="0"/>
              <a:cs typeface="Arial" panose="020B0604020202020204" pitchFamily="34" charset="0"/>
            </a:endParaRPr>
          </a:p>
          <a:p>
            <a:pPr algn="just"/>
            <a:r>
              <a:rPr lang="en-US" sz="2800">
                <a:latin typeface="Arial" panose="020B0604020202020204" pitchFamily="34" charset="0"/>
                <a:ea typeface="Arial-Rounded" pitchFamily="34" charset="0"/>
                <a:cs typeface="Arial" panose="020B0604020202020204" pitchFamily="34" charset="0"/>
              </a:rPr>
              <a:t>	</a:t>
            </a:r>
            <a:r>
              <a:rPr lang="en-US" sz="2800" smtClean="0">
                <a:latin typeface="Arial" panose="020B0604020202020204" pitchFamily="34" charset="0"/>
                <a:ea typeface="Arial-Rounded" pitchFamily="34" charset="0"/>
                <a:cs typeface="Arial" panose="020B0604020202020204" pitchFamily="34" charset="0"/>
              </a:rPr>
              <a:t>- Ai đến gọi cửa, các con đừng mở nhé! Chỉ mở cửa khi nghe tiếng mẹ.</a:t>
            </a:r>
            <a:endParaRPr lang="en-US" sz="2800" smtClean="0">
              <a:latin typeface="Arial" panose="020B0604020202020204" pitchFamily="34" charset="0"/>
              <a:ea typeface="Arial-Rounded" pitchFamily="34" charset="0"/>
              <a:cs typeface="Arial" panose="020B0604020202020204" pitchFamily="34" charset="0"/>
            </a:endParaRPr>
          </a:p>
          <a:p>
            <a:pPr algn="just"/>
            <a:r>
              <a:rPr lang="en-US" sz="2800">
                <a:latin typeface="Arial" panose="020B0604020202020204" pitchFamily="34" charset="0"/>
                <a:ea typeface="Arial-Rounded" pitchFamily="34" charset="0"/>
                <a:cs typeface="Arial" panose="020B0604020202020204" pitchFamily="34" charset="0"/>
              </a:rPr>
              <a:t>	</a:t>
            </a:r>
            <a:r>
              <a:rPr lang="en-US" sz="2800" smtClean="0">
                <a:latin typeface="Arial" panose="020B0604020202020204" pitchFamily="34" charset="0"/>
                <a:ea typeface="Arial-Rounded" pitchFamily="34" charset="0"/>
                <a:cs typeface="Arial" panose="020B0604020202020204" pitchFamily="34" charset="0"/>
              </a:rPr>
              <a:t>Một con sói nấp gần đó. Đợi dê mẹ đi xa, nó gõ cửa và giả giọng dê mẹ.</a:t>
            </a:r>
            <a:endParaRPr lang="en-US" sz="2800" smtClean="0">
              <a:latin typeface="Arial" panose="020B0604020202020204" pitchFamily="34" charset="0"/>
              <a:ea typeface="Arial-Rounded" pitchFamily="34" charset="0"/>
              <a:cs typeface="Arial" panose="020B0604020202020204" pitchFamily="34" charset="0"/>
            </a:endParaRPr>
          </a:p>
          <a:p>
            <a:pPr algn="just"/>
            <a:r>
              <a:rPr lang="en-US" sz="2800">
                <a:latin typeface="Arial" panose="020B0604020202020204" pitchFamily="34" charset="0"/>
                <a:ea typeface="Arial-Rounded" pitchFamily="34" charset="0"/>
                <a:cs typeface="Arial" panose="020B0604020202020204" pitchFamily="34" charset="0"/>
              </a:rPr>
              <a:t>	</a:t>
            </a:r>
            <a:r>
              <a:rPr lang="en-US" sz="2800" smtClean="0">
                <a:latin typeface="Arial" panose="020B0604020202020204" pitchFamily="34" charset="0"/>
                <a:ea typeface="Arial-Rounded" pitchFamily="34" charset="0"/>
                <a:cs typeface="Arial" panose="020B0604020202020204" pitchFamily="34" charset="0"/>
              </a:rPr>
              <a:t>Nhớ lời mẹ, đàn dê con nói: </a:t>
            </a:r>
            <a:endParaRPr lang="en-US" sz="2800" smtClean="0">
              <a:latin typeface="Arial" panose="020B0604020202020204" pitchFamily="34" charset="0"/>
              <a:ea typeface="Arial-Rounded" pitchFamily="34" charset="0"/>
              <a:cs typeface="Arial" panose="020B0604020202020204" pitchFamily="34" charset="0"/>
            </a:endParaRPr>
          </a:p>
          <a:p>
            <a:pPr algn="just"/>
            <a:r>
              <a:rPr lang="en-US" sz="2800">
                <a:latin typeface="Arial" panose="020B0604020202020204" pitchFamily="34" charset="0"/>
                <a:ea typeface="Arial-Rounded" pitchFamily="34" charset="0"/>
                <a:cs typeface="Arial" panose="020B0604020202020204" pitchFamily="34" charset="0"/>
              </a:rPr>
              <a:t>	</a:t>
            </a:r>
            <a:r>
              <a:rPr lang="en-US" sz="2800" smtClean="0">
                <a:latin typeface="Arial" panose="020B0604020202020204" pitchFamily="34" charset="0"/>
                <a:ea typeface="Arial-Rounded" pitchFamily="34" charset="0"/>
                <a:cs typeface="Arial" panose="020B0604020202020204" pitchFamily="34" charset="0"/>
              </a:rPr>
              <a:t>- Không phải giọng mẹ. Không mở.</a:t>
            </a:r>
            <a:endParaRPr lang="en-US" sz="2800" smtClean="0">
              <a:latin typeface="Arial" panose="020B0604020202020204" pitchFamily="34" charset="0"/>
              <a:ea typeface="Arial-Rounded" pitchFamily="34" charset="0"/>
              <a:cs typeface="Arial" panose="020B0604020202020204" pitchFamily="34" charset="0"/>
            </a:endParaRPr>
          </a:p>
          <a:p>
            <a:pPr algn="just"/>
            <a:r>
              <a:rPr lang="en-US" sz="2800">
                <a:latin typeface="Arial" panose="020B0604020202020204" pitchFamily="34" charset="0"/>
                <a:ea typeface="Arial-Rounded" pitchFamily="34" charset="0"/>
                <a:cs typeface="Arial" panose="020B0604020202020204" pitchFamily="34" charset="0"/>
              </a:rPr>
              <a:t>	</a:t>
            </a:r>
            <a:r>
              <a:rPr lang="en-US" sz="2800" smtClean="0">
                <a:latin typeface="Arial" panose="020B0604020202020204" pitchFamily="34" charset="0"/>
                <a:ea typeface="Arial-Rounded" pitchFamily="34" charset="0"/>
                <a:cs typeface="Arial" panose="020B0604020202020204" pitchFamily="34" charset="0"/>
              </a:rPr>
              <a:t>Sói đành bỏ đi.</a:t>
            </a:r>
            <a:r>
              <a:rPr lang="en-US" sz="2800">
                <a:latin typeface="Arial" panose="020B0604020202020204" pitchFamily="34" charset="0"/>
                <a:ea typeface="Arial-Rounded" pitchFamily="34" charset="0"/>
                <a:cs typeface="Arial" panose="020B0604020202020204" pitchFamily="34" charset="0"/>
              </a:rPr>
              <a:t>			</a:t>
            </a:r>
            <a:r>
              <a:rPr lang="en-US" sz="2800" smtClean="0">
                <a:latin typeface="Arial" panose="020B0604020202020204" pitchFamily="34" charset="0"/>
                <a:ea typeface="Arial-Rounded" pitchFamily="34" charset="0"/>
                <a:cs typeface="Arial" panose="020B0604020202020204" pitchFamily="34" charset="0"/>
              </a:rPr>
              <a:t> </a:t>
            </a:r>
            <a:endParaRPr lang="en-US" sz="2800" smtClean="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805435" y="4448198"/>
            <a:ext cx="5629625" cy="584666"/>
          </a:xfrm>
          <a:prstGeom prst="rect">
            <a:avLst/>
          </a:prstGeom>
          <a:solidFill>
            <a:srgbClr val="B9EDFF"/>
          </a:solidFill>
        </p:spPr>
        <p:txBody>
          <a:bodyPr wrap="square" lIns="91330" tIns="45666" rIns="91330" bIns="45666" rtlCol="0">
            <a:spAutoFit/>
          </a:bodyPr>
          <a:lstStyle/>
          <a:p>
            <a:pPr algn="ctr"/>
            <a:r>
              <a:rPr lang="en-US" sz="3200" smtClean="0">
                <a:latin typeface="Arial" panose="020B0604020202020204" pitchFamily="34" charset="0"/>
                <a:ea typeface="Arial-Rounded" pitchFamily="34" charset="0"/>
                <a:cs typeface="Arial" panose="020B0604020202020204" pitchFamily="34" charset="0"/>
              </a:rPr>
              <a:t>Em hãy t</a:t>
            </a:r>
            <a:r>
              <a:rPr lang="en-US" sz="3200" smtClean="0">
                <a:latin typeface="Arial" panose="020B0604020202020204" pitchFamily="34" charset="0"/>
                <a:ea typeface="Arial-Rounded" pitchFamily="34" charset="0"/>
                <a:cs typeface="Arial" panose="020B0604020202020204" pitchFamily="34" charset="0"/>
              </a:rPr>
              <a:t>ìm </a:t>
            </a:r>
            <a:r>
              <a:rPr lang="en-US" sz="3200" smtClean="0">
                <a:latin typeface="Arial" panose="020B0604020202020204" pitchFamily="34" charset="0"/>
                <a:ea typeface="Arial-Rounded" pitchFamily="34" charset="0"/>
                <a:cs typeface="Arial" panose="020B0604020202020204" pitchFamily="34" charset="0"/>
              </a:rPr>
              <a:t>từ khó trong bài</a:t>
            </a:r>
            <a:endParaRPr lang="en-US" sz="3200">
              <a:latin typeface="Arial" panose="020B0604020202020204" pitchFamily="34" charset="0"/>
              <a:ea typeface="Arial-Rounded" pitchFamily="34" charset="0"/>
              <a:cs typeface="Arial" panose="020B0604020202020204" pitchFamily="34" charset="0"/>
            </a:endParaRPr>
          </a:p>
        </p:txBody>
      </p:sp>
      <p:cxnSp>
        <p:nvCxnSpPr>
          <p:cNvPr id="5" name="Straight Connector 4"/>
          <p:cNvCxnSpPr/>
          <p:nvPr/>
        </p:nvCxnSpPr>
        <p:spPr>
          <a:xfrm flipH="1">
            <a:off x="1099680" y="971550"/>
            <a:ext cx="881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44287" y="13525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560076" y="2610757"/>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51398" y="2610757"/>
            <a:ext cx="397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1" y="2208894"/>
            <a:ext cx="7298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7800" y="9270"/>
            <a:ext cx="5947064" cy="523099"/>
          </a:xfrm>
          <a:prstGeom prst="rect">
            <a:avLst/>
          </a:prstGeom>
          <a:noFill/>
        </p:spPr>
        <p:txBody>
          <a:bodyPr wrap="square" lIns="91317" tIns="45660" rIns="91317" bIns="45660" rtlCol="0">
            <a:spAutoFit/>
          </a:bodyPr>
          <a:lstStyle/>
          <a:p>
            <a:pPr algn="ctr"/>
            <a:r>
              <a:rPr lang="en-US" sz="2800" b="1" smtClean="0">
                <a:latin typeface="Arial" panose="020B0604020202020204" pitchFamily="34" charset="0"/>
                <a:ea typeface="Arial-Rounded" pitchFamily="34" charset="0"/>
                <a:cs typeface="Arial" panose="020B0604020202020204" pitchFamily="34" charset="0"/>
              </a:rPr>
              <a:t>Khi mẹ vắng nhà</a:t>
            </a:r>
            <a:endParaRPr lang="en-US" sz="2800" b="1">
              <a:latin typeface="Arial" panose="020B0604020202020204" pitchFamily="34" charset="0"/>
              <a:ea typeface="Arial-Rounded" pitchFamily="34" charset="0"/>
              <a:cs typeface="Arial" panose="020B0604020202020204" pitchFamily="34" charset="0"/>
            </a:endParaRPr>
          </a:p>
        </p:txBody>
      </p:sp>
      <p:cxnSp>
        <p:nvCxnSpPr>
          <p:cNvPr id="22" name="Straight Connector 21"/>
          <p:cNvCxnSpPr/>
          <p:nvPr/>
        </p:nvCxnSpPr>
        <p:spPr>
          <a:xfrm flipH="1">
            <a:off x="7205061" y="9525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1910" y="438150"/>
            <a:ext cx="8977746" cy="4031752"/>
          </a:xfrm>
          <a:prstGeom prst="rect">
            <a:avLst/>
          </a:prstGeom>
          <a:noFill/>
        </p:spPr>
        <p:txBody>
          <a:bodyPr wrap="square" lIns="91317" tIns="45660" rIns="91317" bIns="45660" rtlCol="0">
            <a:spAutoFit/>
          </a:bodyPr>
          <a:lstStyle/>
          <a:p>
            <a:pPr algn="just"/>
            <a:r>
              <a:rPr lang="en-US" sz="3200" smtClean="0">
                <a:latin typeface="Arial" panose="020B0604020202020204" pitchFamily="34" charset="0"/>
                <a:ea typeface="Arial-Rounded" pitchFamily="34" charset="0"/>
                <a:cs typeface="Arial" panose="020B0604020202020204" pitchFamily="34" charset="0"/>
              </a:rPr>
              <a:t>	Một lúc sau, dê mẹ về. Nghe đúng tiếng mẹ, đàn dê con ra mở cửa và tíu tít khoe:</a:t>
            </a:r>
            <a:endParaRPr lang="en-US" sz="3200" smtClean="0">
              <a:latin typeface="Arial" panose="020B0604020202020204" pitchFamily="34" charset="0"/>
              <a:ea typeface="Arial-Rounded" pitchFamily="34" charset="0"/>
              <a:cs typeface="Arial" panose="020B0604020202020204" pitchFamily="34" charset="0"/>
            </a:endParaRPr>
          </a:p>
          <a:p>
            <a:pPr algn="just"/>
            <a:r>
              <a:rPr lang="en-US" sz="3200">
                <a:latin typeface="Arial" panose="020B0604020202020204" pitchFamily="34" charset="0"/>
                <a:ea typeface="Arial-Rounded" pitchFamily="34" charset="0"/>
                <a:cs typeface="Arial" panose="020B0604020202020204" pitchFamily="34" charset="0"/>
              </a:rPr>
              <a:t>	</a:t>
            </a:r>
            <a:r>
              <a:rPr lang="en-US" sz="3200" smtClean="0">
                <a:latin typeface="Arial" panose="020B0604020202020204" pitchFamily="34" charset="0"/>
                <a:ea typeface="Arial-Rounded" pitchFamily="34" charset="0"/>
                <a:cs typeface="Arial" panose="020B0604020202020204" pitchFamily="34" charset="0"/>
              </a:rPr>
              <a:t>- Lúc mẹ đi vắng, có tiếng gọi cửa, nhưng không phải giọng của mẹ nên chúng con không mở.</a:t>
            </a:r>
            <a:endParaRPr lang="en-US" sz="3200" smtClean="0">
              <a:latin typeface="Arial" panose="020B0604020202020204" pitchFamily="34" charset="0"/>
              <a:ea typeface="Arial-Rounded" pitchFamily="34" charset="0"/>
              <a:cs typeface="Arial" panose="020B0604020202020204" pitchFamily="34" charset="0"/>
            </a:endParaRPr>
          </a:p>
          <a:p>
            <a:pPr algn="just"/>
            <a:r>
              <a:rPr lang="en-US" sz="3200">
                <a:latin typeface="Arial" panose="020B0604020202020204" pitchFamily="34" charset="0"/>
                <a:ea typeface="Arial-Rounded" pitchFamily="34" charset="0"/>
                <a:cs typeface="Arial" panose="020B0604020202020204" pitchFamily="34" charset="0"/>
              </a:rPr>
              <a:t>	</a:t>
            </a:r>
            <a:r>
              <a:rPr lang="en-US" sz="3200" smtClean="0">
                <a:latin typeface="Arial" panose="020B0604020202020204" pitchFamily="34" charset="0"/>
                <a:ea typeface="Arial-Rounded" pitchFamily="34" charset="0"/>
                <a:cs typeface="Arial" panose="020B0604020202020204" pitchFamily="34" charset="0"/>
              </a:rPr>
              <a:t>Dê mẹ xoa đầu con:</a:t>
            </a:r>
            <a:endParaRPr lang="en-US" sz="3200" smtClean="0">
              <a:latin typeface="Arial" panose="020B0604020202020204" pitchFamily="34" charset="0"/>
              <a:ea typeface="Arial-Rounded" pitchFamily="34" charset="0"/>
              <a:cs typeface="Arial" panose="020B0604020202020204" pitchFamily="34" charset="0"/>
            </a:endParaRPr>
          </a:p>
          <a:p>
            <a:pPr algn="just"/>
            <a:r>
              <a:rPr lang="en-US" sz="3200">
                <a:latin typeface="Arial" panose="020B0604020202020204" pitchFamily="34" charset="0"/>
                <a:ea typeface="Arial-Rounded" pitchFamily="34" charset="0"/>
                <a:cs typeface="Arial" panose="020B0604020202020204" pitchFamily="34" charset="0"/>
              </a:rPr>
              <a:t>	</a:t>
            </a:r>
            <a:r>
              <a:rPr lang="en-US" sz="3200" smtClean="0">
                <a:latin typeface="Arial" panose="020B0604020202020204" pitchFamily="34" charset="0"/>
                <a:ea typeface="Arial-Rounded" pitchFamily="34" charset="0"/>
                <a:cs typeface="Arial" panose="020B0604020202020204" pitchFamily="34" charset="0"/>
              </a:rPr>
              <a:t>- Các con ngoan lắm!</a:t>
            </a:r>
            <a:endParaRPr lang="en-US" sz="3200">
              <a:latin typeface="Arial" panose="020B0604020202020204" pitchFamily="34" charset="0"/>
              <a:ea typeface="Arial-Rounded" pitchFamily="34" charset="0"/>
              <a:cs typeface="Arial" panose="020B0604020202020204" pitchFamily="34" charset="0"/>
            </a:endParaRPr>
          </a:p>
          <a:p>
            <a:pPr algn="r"/>
            <a:r>
              <a:rPr lang="en-US" sz="3200">
                <a:latin typeface="Arial" panose="020B0604020202020204" pitchFamily="34" charset="0"/>
                <a:ea typeface="Arial-Rounded" pitchFamily="34" charset="0"/>
                <a:cs typeface="Arial" panose="020B0604020202020204" pitchFamily="34" charset="0"/>
              </a:rPr>
              <a:t>				</a:t>
            </a:r>
            <a:r>
              <a:rPr lang="en-US" sz="3200" smtClean="0">
                <a:latin typeface="Arial" panose="020B0604020202020204" pitchFamily="34" charset="0"/>
                <a:ea typeface="Arial-Rounded" pitchFamily="34" charset="0"/>
                <a:cs typeface="Arial" panose="020B0604020202020204" pitchFamily="34" charset="0"/>
              </a:rPr>
              <a:t> (Theo </a:t>
            </a:r>
            <a:r>
              <a:rPr lang="en-US" sz="3200" i="1" smtClean="0">
                <a:latin typeface="Arial" panose="020B0604020202020204" pitchFamily="34" charset="0"/>
                <a:ea typeface="Arial-Rounded" pitchFamily="34" charset="0"/>
                <a:cs typeface="Arial" panose="020B0604020202020204" pitchFamily="34" charset="0"/>
              </a:rPr>
              <a:t>Truyện cổ Grim</a:t>
            </a:r>
            <a:r>
              <a:rPr lang="en-US" sz="3200" smtClean="0">
                <a:latin typeface="Arial" panose="020B0604020202020204" pitchFamily="34" charset="0"/>
                <a:ea typeface="Arial-Rounded" pitchFamily="34" charset="0"/>
                <a:cs typeface="Arial" panose="020B0604020202020204" pitchFamily="34" charset="0"/>
              </a:rPr>
              <a:t>)</a:t>
            </a:r>
            <a:endParaRPr lang="en-US" sz="320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805435" y="4448198"/>
            <a:ext cx="5629625" cy="584666"/>
          </a:xfrm>
          <a:prstGeom prst="rect">
            <a:avLst/>
          </a:prstGeom>
          <a:solidFill>
            <a:srgbClr val="B9EDFF"/>
          </a:solidFill>
        </p:spPr>
        <p:txBody>
          <a:bodyPr wrap="square" lIns="91330" tIns="45666" rIns="91330" bIns="45666" rtlCol="0">
            <a:spAutoFit/>
          </a:bodyPr>
          <a:lstStyle/>
          <a:p>
            <a:pPr algn="ctr"/>
            <a:r>
              <a:rPr lang="en-US" sz="3200">
                <a:latin typeface="Arial" panose="020B0604020202020204" pitchFamily="34" charset="0"/>
                <a:ea typeface="Arial-Rounded" pitchFamily="34" charset="0"/>
                <a:cs typeface="Arial" panose="020B0604020202020204" pitchFamily="34" charset="0"/>
              </a:rPr>
              <a:t>Em hãy tìm từ </a:t>
            </a:r>
            <a:r>
              <a:rPr lang="en-US" sz="3200" smtClean="0">
                <a:latin typeface="Arial" panose="020B0604020202020204" pitchFamily="34" charset="0"/>
                <a:ea typeface="Arial-Rounded" pitchFamily="34" charset="0"/>
                <a:cs typeface="Arial" panose="020B0604020202020204" pitchFamily="34" charset="0"/>
              </a:rPr>
              <a:t>khó </a:t>
            </a:r>
            <a:r>
              <a:rPr lang="en-US" sz="3200">
                <a:latin typeface="Arial" panose="020B0604020202020204" pitchFamily="34" charset="0"/>
                <a:ea typeface="Arial-Rounded" pitchFamily="34" charset="0"/>
                <a:cs typeface="Arial" panose="020B0604020202020204" pitchFamily="34" charset="0"/>
              </a:rPr>
              <a:t>trong bài.</a:t>
            </a:r>
            <a:endParaRPr lang="en-US" sz="3200">
              <a:latin typeface="Arial" panose="020B0604020202020204" pitchFamily="34" charset="0"/>
              <a:ea typeface="Arial-Rounded" pitchFamily="34" charset="0"/>
              <a:cs typeface="Arial" panose="020B0604020202020204" pitchFamily="34" charset="0"/>
            </a:endParaRPr>
          </a:p>
        </p:txBody>
      </p:sp>
      <p:cxnSp>
        <p:nvCxnSpPr>
          <p:cNvPr id="5" name="Straight Connector 4"/>
          <p:cNvCxnSpPr/>
          <p:nvPr/>
        </p:nvCxnSpPr>
        <p:spPr>
          <a:xfrm flipH="1">
            <a:off x="2622990" y="971550"/>
            <a:ext cx="806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09900" y="38671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47893" y="3409950"/>
            <a:ext cx="759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6350"/>
            <a:ext cx="5943600" cy="3886200"/>
          </a:xfrm>
        </p:spPr>
        <p:txBody>
          <a:bodyPr>
            <a:normAutofit/>
          </a:bodyPr>
          <a:lstStyle/>
          <a:p>
            <a:pPr algn="l"/>
            <a:r>
              <a:rPr lang="en-US" smtClean="0">
                <a:latin typeface="Arial" panose="020B0604020202020204" pitchFamily="34" charset="0"/>
                <a:cs typeface="Arial" panose="020B0604020202020204" pitchFamily="34" charset="0"/>
              </a:rPr>
              <a:t>trong			sói</a:t>
            </a:r>
            <a:br>
              <a:rPr lang="en-US" smtClean="0">
                <a:latin typeface="Arial" panose="020B0604020202020204" pitchFamily="34" charset="0"/>
                <a:cs typeface="Arial" panose="020B0604020202020204" pitchFamily="34" charset="0"/>
              </a:rPr>
            </a:br>
            <a:r>
              <a:rPr lang="en-US" smtClean="0">
                <a:latin typeface="Arial" panose="020B0604020202020204" pitchFamily="34" charset="0"/>
                <a:cs typeface="Arial" panose="020B0604020202020204" pitchFamily="34" charset="0"/>
              </a:rPr>
              <a:t>sống			xa</a:t>
            </a:r>
            <a:br>
              <a:rPr lang="en-US" smtClean="0">
                <a:latin typeface="Arial" panose="020B0604020202020204" pitchFamily="34" charset="0"/>
                <a:cs typeface="Arial" panose="020B0604020202020204" pitchFamily="34" charset="0"/>
              </a:rPr>
            </a:br>
            <a:r>
              <a:rPr lang="en-US" smtClean="0">
                <a:latin typeface="Arial" panose="020B0604020202020204" pitchFamily="34" charset="0"/>
                <a:cs typeface="Arial" panose="020B0604020202020204" pitchFamily="34" charset="0"/>
              </a:rPr>
              <a:t>trước			sau</a:t>
            </a:r>
            <a:br>
              <a:rPr lang="en-US" smtClean="0">
                <a:latin typeface="Arial" panose="020B0604020202020204" pitchFamily="34" charset="0"/>
                <a:cs typeface="Arial" panose="020B0604020202020204" pitchFamily="34" charset="0"/>
              </a:rPr>
            </a:br>
            <a:r>
              <a:rPr lang="en-US" smtClean="0">
                <a:latin typeface="Arial" panose="020B0604020202020204" pitchFamily="34" charset="0"/>
                <a:cs typeface="Arial" panose="020B0604020202020204" pitchFamily="34" charset="0"/>
              </a:rPr>
              <a:t>tiếng			xoa</a:t>
            </a:r>
            <a:br>
              <a:rPr lang="en-US" smtClean="0">
                <a:latin typeface="Arial" panose="020B0604020202020204" pitchFamily="34" charset="0"/>
                <a:cs typeface="Arial" panose="020B0604020202020204" pitchFamily="34" charset="0"/>
              </a:rPr>
            </a:br>
            <a:r>
              <a:rPr lang="en-US" smtClean="0">
                <a:latin typeface="Arial" panose="020B0604020202020204" pitchFamily="34" charset="0"/>
                <a:cs typeface="Arial" panose="020B0604020202020204" pitchFamily="34" charset="0"/>
              </a:rPr>
              <a:t>ngoan</a:t>
            </a:r>
            <a:endParaRPr lang="en-US">
              <a:latin typeface="Arial" panose="020B0604020202020204" pitchFamily="34" charset="0"/>
              <a:cs typeface="Arial" panose="020B0604020202020204" pitchFamily="34" charset="0"/>
            </a:endParaRPr>
          </a:p>
        </p:txBody>
      </p:sp>
      <p:sp>
        <p:nvSpPr>
          <p:cNvPr id="3" name="Title 1"/>
          <p:cNvSpPr txBox="1"/>
          <p:nvPr/>
        </p:nvSpPr>
        <p:spPr>
          <a:xfrm>
            <a:off x="2021114" y="0"/>
            <a:ext cx="4419600" cy="1676400"/>
          </a:xfrm>
          <a:prstGeom prst="rect">
            <a:avLst/>
          </a:prstGeom>
        </p:spPr>
        <p:txBody>
          <a:bodyPr vert="horz" lIns="91317" tIns="45660" rIns="91317" bIns="45660" rtlCol="0" anchor="ctr">
            <a:norm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smtClean="0">
                <a:latin typeface="Arial" panose="020B0604020202020204" pitchFamily="34" charset="0"/>
                <a:cs typeface="Arial" panose="020B0604020202020204" pitchFamily="34" charset="0"/>
              </a:rPr>
              <a:t>Luyện đọc từ</a:t>
            </a:r>
            <a:endParaRPr lang="en-US"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anose="020B0604020202020204" pitchFamily="34" charset="0"/>
                <a:ea typeface="Arial-Rounded" pitchFamily="34" charset="0"/>
                <a:cs typeface="Arial" panose="020B0604020202020204" pitchFamily="34" charset="0"/>
              </a:rPr>
              <a:t>Em hãy tự ngắt câu vào SGK</a:t>
            </a:r>
            <a:endParaRPr lang="en-US" sz="3200">
              <a:latin typeface="Arial" panose="020B0604020202020204" pitchFamily="34" charset="0"/>
              <a:ea typeface="Arial-Rounded" pitchFamily="34" charset="0"/>
              <a:cs typeface="Arial" panose="020B0604020202020204" pitchFamily="34" charset="0"/>
            </a:endParaRP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anose="020B0604020202020204" pitchFamily="34" charset="0"/>
                <a:ea typeface="Arial-Rounded" pitchFamily="34" charset="0"/>
                <a:cs typeface="Arial" panose="020B0604020202020204" pitchFamily="34" charset="0"/>
              </a:rPr>
              <a:t>Đọc nối tiếp câu</a:t>
            </a:r>
            <a:endParaRPr lang="en-US" sz="3200">
              <a:latin typeface="Arial" panose="020B0604020202020204" pitchFamily="34" charset="0"/>
              <a:ea typeface="Arial-Rounded" pitchFamily="34" charset="0"/>
              <a:cs typeface="Arial" panose="020B0604020202020204" pitchFamily="34" charset="0"/>
            </a:endParaRPr>
          </a:p>
        </p:txBody>
      </p:sp>
      <p:sp>
        <p:nvSpPr>
          <p:cNvPr id="10" name="TextBox 9"/>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anose="020B0604020202020204" pitchFamily="34" charset="0"/>
                <a:ea typeface="Arial-Rounded" pitchFamily="34" charset="0"/>
                <a:cs typeface="Arial" panose="020B0604020202020204" pitchFamily="34" charset="0"/>
              </a:rPr>
              <a:t>Khi mẹ vắng nhà</a:t>
            </a:r>
            <a:endParaRPr lang="en-US" sz="2400" b="1">
              <a:latin typeface="Arial" panose="020B0604020202020204" pitchFamily="34" charset="0"/>
              <a:ea typeface="Arial-Rounded" pitchFamily="34" charset="0"/>
              <a:cs typeface="Arial" panose="020B0604020202020204" pitchFamily="34" charset="0"/>
            </a:endParaRPr>
          </a:p>
        </p:txBody>
      </p:sp>
      <p:sp>
        <p:nvSpPr>
          <p:cNvPr id="11" name="TextBox 10"/>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Trong khu rừng nọ có một đàn dê con sống cùng mẹ. Một hôm, trước khi đi kiếm cỏ, dê mẹ dặn con:</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Ai đến gọi cửa, các con đừng mở nhé! Chỉ mở cửa khi nghe tiếng mẹ.</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Một con sói nấp gần đó. Đợi dê mẹ đi xa, nó gõ cửa và giả giọng dê mẹ.</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Nhớ lời mẹ, đàn dê con nói: </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Không phải giọng mẹ. Không mở.</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Sói đành bỏ đi.</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smtClean="0">
                <a:latin typeface="Arial" panose="020B0604020202020204" pitchFamily="34" charset="0"/>
                <a:ea typeface="Arial-Rounded" pitchFamily="34" charset="0"/>
                <a:cs typeface="Arial" panose="020B0604020202020204" pitchFamily="34" charset="0"/>
              </a:rPr>
              <a:t>	Một lúc sau, dê mẹ về. Nghe đúng tiếng mẹ, đàn dê con ra mở cửa và tíu tít khoe:</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Lúc mẹ đi vắng, có tiếng gọi cửa, nhưng không phải giọng của mẹ nên chúng con không mở.</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Dê mẹ xoa đầu con:</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Các con ngoan lắm!</a:t>
            </a:r>
            <a:endParaRPr lang="en-US" sz="1900">
              <a:latin typeface="Arial" panose="020B0604020202020204" pitchFamily="34" charset="0"/>
              <a:ea typeface="Arial-Rounded" pitchFamily="34" charset="0"/>
              <a:cs typeface="Arial" panose="020B0604020202020204" pitchFamily="34" charset="0"/>
            </a:endParaRPr>
          </a:p>
          <a:p>
            <a:pPr algn="r"/>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(Theo </a:t>
            </a:r>
            <a:r>
              <a:rPr lang="en-US" sz="1900" i="1" smtClean="0">
                <a:latin typeface="Arial" panose="020B0604020202020204" pitchFamily="34" charset="0"/>
                <a:ea typeface="Arial-Rounded" pitchFamily="34" charset="0"/>
                <a:cs typeface="Arial" panose="020B0604020202020204" pitchFamily="34" charset="0"/>
              </a:rPr>
              <a:t>Truyện cổ Grim</a:t>
            </a:r>
            <a:r>
              <a:rPr lang="en-US" sz="1900" smtClean="0">
                <a:latin typeface="Arial" panose="020B0604020202020204" pitchFamily="34" charset="0"/>
                <a:ea typeface="Arial-Rounded" pitchFamily="34" charset="0"/>
                <a:cs typeface="Arial" panose="020B0604020202020204" pitchFamily="34" charset="0"/>
              </a:rPr>
              <a:t>)</a:t>
            </a:r>
            <a:endParaRPr lang="en-US" sz="1900">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anose="020B0604020202020204" pitchFamily="34" charset="0"/>
                <a:ea typeface="Arial-Rounded" pitchFamily="34" charset="0"/>
                <a:cs typeface="Arial" panose="020B0604020202020204" pitchFamily="34" charset="0"/>
              </a:rPr>
              <a:t>Luyện đọc câu dài:</a:t>
            </a:r>
            <a:endParaRPr lang="en-US" sz="3200" b="1">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anose="020B0604020202020204" pitchFamily="34" charset="0"/>
                <a:ea typeface="Arial-Rounded" pitchFamily="34" charset="0"/>
                <a:cs typeface="Arial" panose="020B0604020202020204" pitchFamily="34" charset="0"/>
              </a:rPr>
              <a:t>Trong khu rừng nọ có một đàn dê con sống cùng mẹ.</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114800" y="185902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anose="020B0604020202020204" pitchFamily="34" charset="0"/>
                <a:ea typeface="Arial-Rounded" pitchFamily="34" charset="0"/>
                <a:cs typeface="Arial" panose="020B0604020202020204" pitchFamily="34" charset="0"/>
              </a:rPr>
              <a:t>Đợi dê mẹ đi xa, nó gõ cửa và giả giọng dê mẹ.</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7338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954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09800" y="23406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7146" y="289380"/>
            <a:ext cx="8744856" cy="4801193"/>
          </a:xfrm>
          <a:prstGeom prst="rect">
            <a:avLst/>
          </a:prstGeom>
          <a:noFill/>
        </p:spPr>
        <p:txBody>
          <a:bodyPr wrap="square" lIns="91317" tIns="45660" rIns="91317" bIns="45660" rtlCol="0">
            <a:spAutoFit/>
          </a:bodyPr>
          <a:lstStyle/>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Trong </a:t>
            </a:r>
            <a:r>
              <a:rPr lang="en-US" sz="1900" smtClean="0">
                <a:latin typeface="Arial" panose="020B0604020202020204" pitchFamily="34" charset="0"/>
                <a:ea typeface="Arial-Rounded" pitchFamily="34" charset="0"/>
                <a:cs typeface="Arial" panose="020B0604020202020204" pitchFamily="34" charset="0"/>
              </a:rPr>
              <a:t>khu rừng nọ có một đàn dê con sống cùng mẹ. Một hôm, trước khi đi kiếm cỏ, dê mẹ dặn con:</a:t>
            </a:r>
            <a:endParaRPr lang="en-US" sz="1900" smtClean="0">
              <a:latin typeface="Arial" panose="020B0604020202020204" pitchFamily="34" charset="0"/>
              <a:ea typeface="Arial-Rounded" pitchFamily="34" charset="0"/>
              <a:cs typeface="Arial" panose="020B0604020202020204" pitchFamily="34" charset="0"/>
            </a:endParaRPr>
          </a:p>
          <a:p>
            <a:pPr algn="just">
              <a:spcAft>
                <a:spcPts val="600"/>
              </a:spcAft>
            </a:pPr>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Ai đến gọi cửa, các con đừng mở nhé! Chỉ mở cửa khi nghe tiếng mẹ.</a:t>
            </a:r>
            <a:endParaRPr lang="en-US" sz="1900" smtClean="0">
              <a:latin typeface="Arial" panose="020B0604020202020204" pitchFamily="34" charset="0"/>
              <a:ea typeface="Arial-Rounded" pitchFamily="34" charset="0"/>
              <a:cs typeface="Arial" panose="020B0604020202020204" pitchFamily="34" charset="0"/>
            </a:endParaRPr>
          </a:p>
          <a:p>
            <a:pPr algn="just">
              <a:spcBef>
                <a:spcPts val="1200"/>
              </a:spcBef>
            </a:pPr>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Một </a:t>
            </a:r>
            <a:r>
              <a:rPr lang="en-US" sz="1900" smtClean="0">
                <a:latin typeface="Arial" panose="020B0604020202020204" pitchFamily="34" charset="0"/>
                <a:ea typeface="Arial-Rounded" pitchFamily="34" charset="0"/>
                <a:cs typeface="Arial" panose="020B0604020202020204" pitchFamily="34" charset="0"/>
              </a:rPr>
              <a:t>con sói nấp gần đó. Đợi dê mẹ đi xa, nó gõ cửa và giả giọng dê mẹ.</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Nhớ </a:t>
            </a:r>
            <a:r>
              <a:rPr lang="en-US" sz="1900" smtClean="0">
                <a:latin typeface="Arial" panose="020B0604020202020204" pitchFamily="34" charset="0"/>
                <a:ea typeface="Arial-Rounded" pitchFamily="34" charset="0"/>
                <a:cs typeface="Arial" panose="020B0604020202020204" pitchFamily="34" charset="0"/>
              </a:rPr>
              <a:t>lời mẹ, đàn dê con nói: </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Không phải giọng mẹ. Không mở.</a:t>
            </a:r>
            <a:endParaRPr lang="en-US" sz="1900" smtClean="0">
              <a:latin typeface="Arial" panose="020B0604020202020204" pitchFamily="34" charset="0"/>
              <a:ea typeface="Arial-Rounded" pitchFamily="34" charset="0"/>
              <a:cs typeface="Arial" panose="020B0604020202020204" pitchFamily="34" charset="0"/>
            </a:endParaRPr>
          </a:p>
          <a:p>
            <a:pPr algn="just">
              <a:spcAft>
                <a:spcPts val="1200"/>
              </a:spcAft>
            </a:pPr>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Sói </a:t>
            </a:r>
            <a:r>
              <a:rPr lang="en-US" sz="1900" smtClean="0">
                <a:latin typeface="Arial" panose="020B0604020202020204" pitchFamily="34" charset="0"/>
                <a:ea typeface="Arial-Rounded" pitchFamily="34" charset="0"/>
                <a:cs typeface="Arial" panose="020B0604020202020204" pitchFamily="34" charset="0"/>
              </a:rPr>
              <a:t>đành bỏ </a:t>
            </a:r>
            <a:r>
              <a:rPr lang="en-US" sz="1900" smtClean="0">
                <a:latin typeface="Arial" panose="020B0604020202020204" pitchFamily="34" charset="0"/>
                <a:ea typeface="Arial-Rounded" pitchFamily="34" charset="0"/>
                <a:cs typeface="Arial" panose="020B0604020202020204" pitchFamily="34" charset="0"/>
              </a:rPr>
              <a:t>đi.</a:t>
            </a:r>
            <a:endParaRPr lang="en-US" sz="1900" smtClean="0">
              <a:latin typeface="Arial" panose="020B0604020202020204" pitchFamily="34" charset="0"/>
              <a:ea typeface="Arial-Rounded" pitchFamily="34" charset="0"/>
              <a:cs typeface="Arial" panose="020B0604020202020204" pitchFamily="34" charset="0"/>
            </a:endParaRPr>
          </a:p>
          <a:p>
            <a:pPr algn="just">
              <a:spcBef>
                <a:spcPts val="600"/>
              </a:spcBef>
              <a:spcAft>
                <a:spcPts val="1200"/>
              </a:spcAft>
            </a:pPr>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Một </a:t>
            </a:r>
            <a:r>
              <a:rPr lang="en-US" sz="1900" smtClean="0">
                <a:latin typeface="Arial" panose="020B0604020202020204" pitchFamily="34" charset="0"/>
                <a:ea typeface="Arial-Rounded" pitchFamily="34" charset="0"/>
                <a:cs typeface="Arial" panose="020B0604020202020204" pitchFamily="34" charset="0"/>
              </a:rPr>
              <a:t>lúc sau, dê mẹ về. Nghe đúng tiếng mẹ, đàn dê con ra mở cửa và tíu tít khoe:</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Lúc mẹ đi vắng, có tiếng gọi cửa, nhưng không phải giọng của mẹ nên chúng con không mở.</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Dê </a:t>
            </a:r>
            <a:r>
              <a:rPr lang="en-US" sz="1900" smtClean="0">
                <a:latin typeface="Arial" panose="020B0604020202020204" pitchFamily="34" charset="0"/>
                <a:ea typeface="Arial-Rounded" pitchFamily="34" charset="0"/>
                <a:cs typeface="Arial" panose="020B0604020202020204" pitchFamily="34" charset="0"/>
              </a:rPr>
              <a:t>mẹ xoa đầu con:</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Các con ngoan lắm!</a:t>
            </a:r>
            <a:endParaRPr lang="en-US" sz="1900">
              <a:latin typeface="Arial" panose="020B0604020202020204" pitchFamily="34" charset="0"/>
              <a:ea typeface="Arial-Rounded" pitchFamily="34" charset="0"/>
              <a:cs typeface="Arial" panose="020B0604020202020204" pitchFamily="34" charset="0"/>
            </a:endParaRPr>
          </a:p>
          <a:p>
            <a:pPr algn="r"/>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(Theo </a:t>
            </a:r>
            <a:r>
              <a:rPr lang="en-US" sz="1900" i="1" smtClean="0">
                <a:latin typeface="Arial" panose="020B0604020202020204" pitchFamily="34" charset="0"/>
                <a:ea typeface="Arial-Rounded" pitchFamily="34" charset="0"/>
                <a:cs typeface="Arial" panose="020B0604020202020204" pitchFamily="34" charset="0"/>
              </a:rPr>
              <a:t>Truyện cổ Grim</a:t>
            </a:r>
            <a:r>
              <a:rPr lang="en-US" sz="1900" smtClean="0">
                <a:latin typeface="Arial" panose="020B0604020202020204" pitchFamily="34" charset="0"/>
                <a:ea typeface="Arial-Rounded" pitchFamily="34" charset="0"/>
                <a:cs typeface="Arial" panose="020B0604020202020204" pitchFamily="34" charset="0"/>
              </a:rPr>
              <a:t>)</a:t>
            </a:r>
            <a:endParaRPr lang="en-US" sz="1900">
              <a:latin typeface="Arial" panose="020B0604020202020204" pitchFamily="34" charset="0"/>
              <a:ea typeface="Arial-Rounded" pitchFamily="34" charset="0"/>
              <a:cs typeface="Arial" panose="020B0604020202020204" pitchFamily="34" charset="0"/>
            </a:endParaRP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anose="020B0604020202020204" pitchFamily="34" charset="0"/>
                <a:ea typeface="Arial-Rounded" pitchFamily="34" charset="0"/>
                <a:cs typeface="Arial" panose="020B0604020202020204" pitchFamily="34" charset="0"/>
              </a:rPr>
              <a:t>Nên chia các đoạn trong bài như thế nào?</a:t>
            </a:r>
            <a:endParaRPr lang="en-US" sz="2400">
              <a:latin typeface="Arial" panose="020B0604020202020204" pitchFamily="34" charset="0"/>
              <a:ea typeface="Arial-Rounded" pitchFamily="34" charset="0"/>
              <a:cs typeface="Arial" panose="020B0604020202020204" pitchFamily="34" charset="0"/>
            </a:endParaRPr>
          </a:p>
        </p:txBody>
      </p:sp>
      <p:sp>
        <p:nvSpPr>
          <p:cNvPr id="8" name="TextBox 7"/>
          <p:cNvSpPr txBox="1"/>
          <p:nvPr/>
        </p:nvSpPr>
        <p:spPr>
          <a:xfrm>
            <a:off x="105889" y="4675720"/>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anose="020B0604020202020204" pitchFamily="34" charset="0"/>
                <a:ea typeface="Arial-Rounded" pitchFamily="34" charset="0"/>
                <a:cs typeface="Arial" panose="020B0604020202020204" pitchFamily="34" charset="0"/>
              </a:rPr>
              <a:t>Đọc nối tiếp đoạn</a:t>
            </a:r>
            <a:endParaRPr lang="en-US" sz="2400">
              <a:latin typeface="Arial" panose="020B0604020202020204" pitchFamily="34" charset="0"/>
              <a:ea typeface="Arial-Rounded" pitchFamily="34" charset="0"/>
              <a:cs typeface="Arial" panose="020B0604020202020204" pitchFamily="34" charset="0"/>
            </a:endParaRPr>
          </a:p>
        </p:txBody>
      </p:sp>
      <p:pic>
        <p:nvPicPr>
          <p:cNvPr id="17"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3621" y="16005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89" y="1197247"/>
            <a:ext cx="527050" cy="138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90273" y="-27012"/>
            <a:ext cx="5947064" cy="461544"/>
          </a:xfrm>
          <a:prstGeom prst="rect">
            <a:avLst/>
          </a:prstGeom>
          <a:noFill/>
        </p:spPr>
        <p:txBody>
          <a:bodyPr wrap="square" lIns="91317" tIns="45660" rIns="91317" bIns="45660" rtlCol="0">
            <a:spAutoFit/>
          </a:bodyPr>
          <a:lstStyle/>
          <a:p>
            <a:pPr algn="ctr"/>
            <a:r>
              <a:rPr lang="en-US" sz="2400" b="1" smtClean="0">
                <a:latin typeface="Arial" panose="020B0604020202020204" pitchFamily="34" charset="0"/>
                <a:ea typeface="Arial-Rounded" pitchFamily="34" charset="0"/>
                <a:cs typeface="Arial" panose="020B0604020202020204" pitchFamily="34" charset="0"/>
              </a:rPr>
              <a:t>Khi mẹ vắng nhà</a:t>
            </a:r>
            <a:endParaRPr lang="en-US" sz="2400" b="1">
              <a:latin typeface="Arial" panose="020B0604020202020204" pitchFamily="34" charset="0"/>
              <a:ea typeface="Arial-Rounded" pitchFamily="34" charset="0"/>
              <a:cs typeface="Arial" panose="020B0604020202020204" pitchFamily="34" charset="0"/>
            </a:endParaRPr>
          </a:p>
        </p:txBody>
      </p:sp>
      <p:grpSp>
        <p:nvGrpSpPr>
          <p:cNvPr id="13" name="Group 12"/>
          <p:cNvGrpSpPr/>
          <p:nvPr/>
        </p:nvGrpSpPr>
        <p:grpSpPr>
          <a:xfrm>
            <a:off x="3133728" y="586806"/>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512869" y="2286922"/>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74002" y="4285919"/>
            <a:ext cx="98712" cy="435617"/>
            <a:chOff x="2590800" y="2272159"/>
            <a:chExt cx="98712" cy="435617"/>
          </a:xfrm>
        </p:grpSpPr>
        <p:cxnSp>
          <p:nvCxnSpPr>
            <p:cNvPr id="22" name="Straight Connector 2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4" y="2446533"/>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570299"/>
            <a:ext cx="381000" cy="461544"/>
          </a:xfrm>
          <a:prstGeom prst="rect">
            <a:avLst/>
          </a:prstGeom>
          <a:noFill/>
        </p:spPr>
        <p:txBody>
          <a:bodyPr wrap="square" lIns="91317" tIns="45660" rIns="91317" bIns="45660" rtlCol="0">
            <a:spAutoFit/>
          </a:bodyPr>
          <a:lstStyle/>
          <a:p>
            <a:pPr algn="ctr"/>
            <a:r>
              <a:rPr lang="en-US" sz="2400" b="1" smtClean="0">
                <a:latin typeface="Arial" panose="020B0604020202020204" pitchFamily="34" charset="0"/>
                <a:ea typeface="Arial-Rounded" pitchFamily="34" charset="0"/>
                <a:cs typeface="Arial" panose="020B0604020202020204" pitchFamily="34" charset="0"/>
              </a:rPr>
              <a:t>1</a:t>
            </a:r>
            <a:endParaRPr lang="en-US" sz="2400" b="1">
              <a:latin typeface="Arial" panose="020B0604020202020204" pitchFamily="34" charset="0"/>
              <a:ea typeface="Arial-Rounded" pitchFamily="34" charset="0"/>
              <a:cs typeface="Arial" panose="020B0604020202020204" pitchFamily="34" charset="0"/>
            </a:endParaRPr>
          </a:p>
        </p:txBody>
      </p:sp>
      <p:sp>
        <p:nvSpPr>
          <p:cNvPr id="26" name="TextBox 25"/>
          <p:cNvSpPr txBox="1"/>
          <p:nvPr/>
        </p:nvSpPr>
        <p:spPr>
          <a:xfrm>
            <a:off x="-43047" y="1805406"/>
            <a:ext cx="381000" cy="461544"/>
          </a:xfrm>
          <a:prstGeom prst="rect">
            <a:avLst/>
          </a:prstGeom>
          <a:noFill/>
        </p:spPr>
        <p:txBody>
          <a:bodyPr wrap="square" lIns="91317" tIns="45660" rIns="91317" bIns="45660" rtlCol="0">
            <a:spAutoFit/>
          </a:bodyPr>
          <a:lstStyle/>
          <a:p>
            <a:pPr algn="ctr"/>
            <a:r>
              <a:rPr lang="en-US" sz="2400" b="1" smtClean="0">
                <a:latin typeface="Arial" panose="020B0604020202020204" pitchFamily="34" charset="0"/>
                <a:ea typeface="Arial-Rounded" pitchFamily="34" charset="0"/>
                <a:cs typeface="Arial" panose="020B0604020202020204" pitchFamily="34" charset="0"/>
              </a:rPr>
              <a:t>2</a:t>
            </a:r>
            <a:endParaRPr lang="en-US" sz="2400" b="1">
              <a:latin typeface="Arial" panose="020B0604020202020204" pitchFamily="34" charset="0"/>
              <a:ea typeface="Arial-Rounded" pitchFamily="34" charset="0"/>
              <a:cs typeface="Arial" panose="020B0604020202020204" pitchFamily="34" charset="0"/>
            </a:endParaRPr>
          </a:p>
        </p:txBody>
      </p:sp>
      <p:sp>
        <p:nvSpPr>
          <p:cNvPr id="27" name="TextBox 26"/>
          <p:cNvSpPr txBox="1"/>
          <p:nvPr/>
        </p:nvSpPr>
        <p:spPr>
          <a:xfrm>
            <a:off x="-45684" y="3455956"/>
            <a:ext cx="381000" cy="461544"/>
          </a:xfrm>
          <a:prstGeom prst="rect">
            <a:avLst/>
          </a:prstGeom>
          <a:noFill/>
        </p:spPr>
        <p:txBody>
          <a:bodyPr wrap="square" lIns="91317" tIns="45660" rIns="91317" bIns="45660" rtlCol="0">
            <a:spAutoFit/>
          </a:bodyPr>
          <a:lstStyle/>
          <a:p>
            <a:pPr algn="ctr"/>
            <a:r>
              <a:rPr lang="en-US" sz="2400" b="1" smtClean="0">
                <a:latin typeface="Arial" panose="020B0604020202020204" pitchFamily="34" charset="0"/>
                <a:ea typeface="Arial-Rounded" pitchFamily="34" charset="0"/>
                <a:cs typeface="Arial" panose="020B0604020202020204" pitchFamily="34" charset="0"/>
              </a:rPr>
              <a:t>3</a:t>
            </a:r>
            <a:endParaRPr lang="en-US" sz="2400" b="1">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2000" fill="hold"/>
                                        <p:tgtEl>
                                          <p:spTgt spid="8"/>
                                        </p:tgtEl>
                                        <p:attrNameLst>
                                          <p:attrName>ppt_x</p:attrName>
                                        </p:attrNameLst>
                                      </p:cBhvr>
                                      <p:tavLst>
                                        <p:tav tm="0">
                                          <p:val>
                                            <p:strVal val="1+#ppt_w/2"/>
                                          </p:val>
                                        </p:tav>
                                        <p:tav tm="100000">
                                          <p:val>
                                            <p:strVal val="#ppt_x"/>
                                          </p:val>
                                        </p:tav>
                                      </p:tavLst>
                                    </p:anim>
                                    <p:anim calcmode="lin" valueType="num">
                                      <p:cBhvr additive="base">
                                        <p:cTn id="59"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smtClean="0">
                <a:latin typeface="Arial" panose="020B0604020202020204" pitchFamily="34" charset="0"/>
                <a:cs typeface="Arial" panose="020B0604020202020204" pitchFamily="34" charset="0"/>
              </a:rPr>
              <a:t>Giải nghĩa từ khó:</a:t>
            </a:r>
            <a:endParaRPr lang="en-US" sz="4000">
              <a:latin typeface="Arial" panose="020B0604020202020204" pitchFamily="34" charset="0"/>
              <a:cs typeface="Arial" panose="020B0604020202020204" pitchFamily="34" charset="0"/>
            </a:endParaRPr>
          </a:p>
        </p:txBody>
      </p:sp>
      <p:sp>
        <p:nvSpPr>
          <p:cNvPr id="3" name="Title 1"/>
          <p:cNvSpPr txBox="1"/>
          <p:nvPr/>
        </p:nvSpPr>
        <p:spPr>
          <a:xfrm>
            <a:off x="228600" y="1657350"/>
            <a:ext cx="9144000" cy="857250"/>
          </a:xfrm>
          <a:prstGeom prst="rect">
            <a:avLst/>
          </a:prstGeom>
        </p:spPr>
        <p:txBody>
          <a:bodyPr vert="horz" lIns="91317" tIns="45660" rIns="91317" bIns="45660" rtlCol="0" anchor="ctr">
            <a:normAutofit fontScale="70000" lnSpcReduction="20000"/>
          </a:bodyPr>
          <a:lstStyle>
            <a:lvl1pPr algn="ctr" defTabSz="91313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 panose="020B0604020202020204" pitchFamily="34" charset="0"/>
                <a:cs typeface="Arial" panose="020B0604020202020204" pitchFamily="34" charset="0"/>
              </a:rPr>
              <a:t>Giả giọng</a:t>
            </a:r>
            <a:r>
              <a:rPr lang="en-US" b="1" smtClean="0">
                <a:latin typeface="Arial" panose="020B0604020202020204" pitchFamily="34" charset="0"/>
                <a:cs typeface="Arial" panose="020B0604020202020204" pitchFamily="34" charset="0"/>
              </a:rPr>
              <a:t>:</a:t>
            </a:r>
            <a:r>
              <a:rPr lang="en-US" b="1" smtClean="0">
                <a:solidFill>
                  <a:srgbClr val="FF0000"/>
                </a:solidFill>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rPr>
              <a:t>cố ý nói giống tiếng của người khác.</a:t>
            </a:r>
            <a:endParaRPr lang="en-US">
              <a:latin typeface="Arial" panose="020B0604020202020204" pitchFamily="34" charset="0"/>
              <a:cs typeface="Arial" panose="020B0604020202020204" pitchFamily="34" charset="0"/>
            </a:endParaRPr>
          </a:p>
        </p:txBody>
      </p:sp>
      <p:sp>
        <p:nvSpPr>
          <p:cNvPr id="6" name="Title 1"/>
          <p:cNvSpPr txBox="1"/>
          <p:nvPr/>
        </p:nvSpPr>
        <p:spPr>
          <a:xfrm>
            <a:off x="228600" y="2400300"/>
            <a:ext cx="8915400" cy="857250"/>
          </a:xfrm>
          <a:prstGeom prst="rect">
            <a:avLst/>
          </a:prstGeom>
        </p:spPr>
        <p:txBody>
          <a:bodyPr vert="horz" lIns="91317" tIns="45660" rIns="91317" bIns="45660" rtlCol="0" anchor="ctr">
            <a:normAutofit fontScale="70000" lnSpcReduction="20000"/>
          </a:bodyPr>
          <a:lstStyle>
            <a:lvl1pPr algn="ctr" defTabSz="91313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 panose="020B0604020202020204" pitchFamily="34" charset="0"/>
                <a:cs typeface="Arial" panose="020B0604020202020204" pitchFamily="34" charset="0"/>
              </a:rPr>
              <a:t>Tíu tít</a:t>
            </a:r>
            <a:r>
              <a:rPr lang="en-US" b="1" smtClean="0">
                <a:latin typeface="Arial" panose="020B0604020202020204" pitchFamily="34" charset="0"/>
                <a:cs typeface="Arial" panose="020B0604020202020204" pitchFamily="34" charset="0"/>
              </a:rPr>
              <a:t>:</a:t>
            </a:r>
            <a:r>
              <a:rPr lang="en-US" b="1" smtClean="0">
                <a:solidFill>
                  <a:srgbClr val="FF0000"/>
                </a:solidFill>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rPr>
              <a:t>tả tiếng nói cười liên tiếp không ngừng.</a:t>
            </a:r>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anose="020B0604020202020204" pitchFamily="34" charset="0"/>
                <a:ea typeface="Arial-Rounded" pitchFamily="34" charset="0"/>
                <a:cs typeface="Arial" panose="020B0604020202020204" pitchFamily="34" charset="0"/>
              </a:rPr>
              <a:t>Đọc theo nhóm</a:t>
            </a:r>
            <a:endParaRPr lang="en-US" sz="3200">
              <a:latin typeface="Arial" panose="020B0604020202020204" pitchFamily="34" charset="0"/>
              <a:ea typeface="Arial-Rounded" pitchFamily="34" charset="0"/>
              <a:cs typeface="Arial" panose="020B0604020202020204" pitchFamily="34" charset="0"/>
            </a:endParaRP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anose="020B0604020202020204" pitchFamily="34" charset="0"/>
                <a:ea typeface="Arial-Rounded" pitchFamily="34" charset="0"/>
                <a:cs typeface="Arial" panose="020B0604020202020204" pitchFamily="34" charset="0"/>
              </a:rPr>
              <a:t>Đọc toàn bài</a:t>
            </a:r>
            <a:endParaRPr lang="en-US" sz="3200">
              <a:latin typeface="Arial" panose="020B0604020202020204" pitchFamily="34" charset="0"/>
              <a:ea typeface="Arial-Rounded" pitchFamily="34" charset="0"/>
              <a:cs typeface="Arial" panose="020B0604020202020204" pitchFamily="34" charset="0"/>
            </a:endParaRPr>
          </a:p>
        </p:txBody>
      </p:sp>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anose="020B0604020202020204" pitchFamily="34" charset="0"/>
                <a:ea typeface="Arial-Rounded" pitchFamily="34" charset="0"/>
                <a:cs typeface="Arial" panose="020B0604020202020204" pitchFamily="34" charset="0"/>
              </a:rPr>
              <a:t>Khi mẹ vắng nhà</a:t>
            </a:r>
            <a:endParaRPr lang="en-US" sz="2400" b="1">
              <a:latin typeface="Arial" panose="020B0604020202020204" pitchFamily="34" charset="0"/>
              <a:ea typeface="Arial-Rounded" pitchFamily="34" charset="0"/>
              <a:cs typeface="Arial" panose="020B0604020202020204" pitchFamily="34" charset="0"/>
            </a:endParaRP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Trong khu rừng nọ có một đàn dê con sống cùng mẹ. Một hôm, trước khi đi kiếm cỏ, dê mẹ dặn con:</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Ai đến gọi cửa, các con đừng mở nhé! Chỉ mở cửa khi nghe tiếng mẹ.</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Một con sói nấp gần đó. Đợi dê mẹ đi xa, nó gõ cửa và giả giọng dê mẹ.</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Nhớ lời mẹ, đàn dê con nói: </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Không phải giọng mẹ. Không mở.</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Sói đành bỏ đi.</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smtClean="0">
                <a:latin typeface="Arial" panose="020B0604020202020204" pitchFamily="34" charset="0"/>
                <a:ea typeface="Arial-Rounded" pitchFamily="34" charset="0"/>
                <a:cs typeface="Arial" panose="020B0604020202020204" pitchFamily="34" charset="0"/>
              </a:rPr>
              <a:t>	Một lúc sau, dê mẹ về. Nghe đúng tiếng mẹ, đàn dê con ra mở cửa và tíu tít khoe:</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Lúc mẹ đi vắng, có tiếng gọi cửa, nhưng không phải giọng của mẹ nên chúng con không mở.</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Dê mẹ xoa đầu con:</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Các con ngoan lắm!</a:t>
            </a:r>
            <a:endParaRPr lang="en-US" sz="1900">
              <a:latin typeface="Arial" panose="020B0604020202020204" pitchFamily="34" charset="0"/>
              <a:ea typeface="Arial-Rounded" pitchFamily="34" charset="0"/>
              <a:cs typeface="Arial" panose="020B0604020202020204" pitchFamily="34" charset="0"/>
            </a:endParaRPr>
          </a:p>
          <a:p>
            <a:pPr algn="r"/>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(Theo </a:t>
            </a:r>
            <a:r>
              <a:rPr lang="en-US" sz="1900" i="1" smtClean="0">
                <a:latin typeface="Arial" panose="020B0604020202020204" pitchFamily="34" charset="0"/>
                <a:ea typeface="Arial-Rounded" pitchFamily="34" charset="0"/>
                <a:cs typeface="Arial" panose="020B0604020202020204" pitchFamily="34" charset="0"/>
              </a:rPr>
              <a:t>Truyện cổ Grim</a:t>
            </a:r>
            <a:r>
              <a:rPr lang="en-US" sz="1900" smtClean="0">
                <a:latin typeface="Arial" panose="020B0604020202020204" pitchFamily="34" charset="0"/>
                <a:ea typeface="Arial-Rounded" pitchFamily="34" charset="0"/>
                <a:cs typeface="Arial" panose="020B0604020202020204" pitchFamily="34" charset="0"/>
              </a:rPr>
              <a:t>)</a:t>
            </a:r>
            <a:endParaRPr lang="en-US" sz="1900">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20182" b="30348"/>
          <a:stretch>
            <a:fillRect/>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anose="020B0604020202020204" pitchFamily="34" charset="0"/>
                <a:ea typeface="Arial-Rounded" pitchFamily="34" charset="0"/>
                <a:cs typeface="Arial" panose="020B0604020202020204" pitchFamily="34" charset="0"/>
              </a:rPr>
              <a:t>Thi đua</a:t>
            </a:r>
            <a:endParaRPr lang="en-US" sz="3200">
              <a:latin typeface="Arial" panose="020B0604020202020204" pitchFamily="34" charset="0"/>
              <a:ea typeface="Arial-Rounded" pitchFamily="34" charset="0"/>
              <a:cs typeface="Arial" panose="020B0604020202020204" pitchFamily="34" charset="0"/>
            </a:endParaRPr>
          </a:p>
        </p:txBody>
      </p:sp>
      <p:sp>
        <p:nvSpPr>
          <p:cNvPr id="8" name="TextBox 7"/>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anose="020B0604020202020204" pitchFamily="34" charset="0"/>
                <a:ea typeface="Arial-Rounded" pitchFamily="34" charset="0"/>
                <a:cs typeface="Arial" panose="020B0604020202020204" pitchFamily="34" charset="0"/>
              </a:rPr>
              <a:t>Khi mẹ vắng nhà</a:t>
            </a:r>
            <a:endParaRPr lang="en-US" sz="2400" b="1">
              <a:latin typeface="Arial" panose="020B0604020202020204" pitchFamily="34" charset="0"/>
              <a:ea typeface="Arial-Rounded" pitchFamily="34" charset="0"/>
              <a:cs typeface="Arial" panose="020B0604020202020204" pitchFamily="34" charset="0"/>
            </a:endParaRPr>
          </a:p>
        </p:txBody>
      </p:sp>
      <p:sp>
        <p:nvSpPr>
          <p:cNvPr id="9" name="TextBox 8"/>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Trong khu rừng nọ có một đàn dê con sống cùng mẹ. Một hôm, trước khi đi kiếm cỏ, dê mẹ dặn con:</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Ai đến gọi cửa, các con đừng mở nhé! Chỉ mở cửa khi nghe tiếng mẹ.</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Một con sói nấp gần đó. Đợi dê mẹ đi xa, nó gõ cửa và giả giọng dê mẹ.</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Nhớ lời mẹ, đàn dê con nói: </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Không phải giọng mẹ. Không mở.</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Sói đành bỏ đi.</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smtClean="0">
                <a:latin typeface="Arial" panose="020B0604020202020204" pitchFamily="34" charset="0"/>
                <a:ea typeface="Arial-Rounded" pitchFamily="34" charset="0"/>
                <a:cs typeface="Arial" panose="020B0604020202020204" pitchFamily="34" charset="0"/>
              </a:rPr>
              <a:t>	Một lúc sau, dê mẹ về. Nghe đúng tiếng mẹ, đàn dê con ra mở cửa và tíu tít khoe:</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Lúc mẹ đi vắng, có tiếng gọi cửa, nhưng không phải giọng của mẹ nên chúng con không mở.</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Dê mẹ xoa đầu con:</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Các con ngoan lắm!</a:t>
            </a:r>
            <a:endParaRPr lang="en-US" sz="1900">
              <a:latin typeface="Arial" panose="020B0604020202020204" pitchFamily="34" charset="0"/>
              <a:ea typeface="Arial-Rounded" pitchFamily="34" charset="0"/>
              <a:cs typeface="Arial" panose="020B0604020202020204" pitchFamily="34" charset="0"/>
            </a:endParaRPr>
          </a:p>
          <a:p>
            <a:pPr algn="r"/>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(Theo </a:t>
            </a:r>
            <a:r>
              <a:rPr lang="en-US" sz="1900" i="1" smtClean="0">
                <a:latin typeface="Arial" panose="020B0604020202020204" pitchFamily="34" charset="0"/>
                <a:ea typeface="Arial-Rounded" pitchFamily="34" charset="0"/>
                <a:cs typeface="Arial" panose="020B0604020202020204" pitchFamily="34" charset="0"/>
              </a:rPr>
              <a:t>Truyện cổ Grim</a:t>
            </a:r>
            <a:r>
              <a:rPr lang="en-US" sz="1900" smtClean="0">
                <a:latin typeface="Arial" panose="020B0604020202020204" pitchFamily="34" charset="0"/>
                <a:ea typeface="Arial-Rounded" pitchFamily="34" charset="0"/>
                <a:cs typeface="Arial" panose="020B0604020202020204" pitchFamily="34" charset="0"/>
              </a:rPr>
              <a:t>)</a:t>
            </a:r>
            <a:endParaRPr lang="en-US" sz="1900">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269313"/>
            <a:ext cx="3193470" cy="461544"/>
          </a:xfrm>
          <a:prstGeom prst="rect">
            <a:avLst/>
          </a:prstGeom>
          <a:noFill/>
        </p:spPr>
        <p:txBody>
          <a:bodyPr wrap="square" lIns="91317" tIns="45660" rIns="91317" bIns="45660" rtlCol="0">
            <a:spAutoFit/>
          </a:bodyPr>
          <a:lstStyle/>
          <a:p>
            <a:pPr algn="just"/>
            <a:r>
              <a:rPr lang="en-US" sz="2400" b="1">
                <a:latin typeface="Arial" panose="020B0604020202020204" pitchFamily="34" charset="0"/>
                <a:ea typeface="Arial-Rounded" pitchFamily="34" charset="0"/>
                <a:cs typeface="Arial" panose="020B0604020202020204" pitchFamily="34" charset="0"/>
              </a:rPr>
              <a:t>Trả lời câu hỏi</a:t>
            </a:r>
            <a:endParaRPr lang="en-US" sz="2400" b="1">
              <a:latin typeface="Arial" panose="020B0604020202020204" pitchFamily="34" charset="0"/>
              <a:ea typeface="Arial-Rounded" pitchFamily="34" charset="0"/>
              <a:cs typeface="Arial" panose="020B0604020202020204" pitchFamily="34" charset="0"/>
            </a:endParaRP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anose="020B0604020202020204" pitchFamily="34" charset="0"/>
                <a:ea typeface="Arial-Rounded" pitchFamily="34" charset="0"/>
                <a:cs typeface="Arial" panose="020B0604020202020204" pitchFamily="34" charset="0"/>
              </a:rPr>
              <a:t>Đọc toàn bài</a:t>
            </a:r>
            <a:endParaRPr lang="en-US" sz="1600">
              <a:solidFill>
                <a:schemeClr val="tx1"/>
              </a:solidFill>
              <a:latin typeface="Arial" panose="020B0604020202020204" pitchFamily="34" charset="0"/>
              <a:ea typeface="Arial-Rounded" pitchFamily="34" charset="0"/>
              <a:cs typeface="Arial" panose="020B0604020202020204" pitchFamily="34" charset="0"/>
            </a:endParaRPr>
          </a:p>
        </p:txBody>
      </p:sp>
      <p:sp>
        <p:nvSpPr>
          <p:cNvPr id="8" name="Oval 7"/>
          <p:cNvSpPr/>
          <p:nvPr/>
        </p:nvSpPr>
        <p:spPr>
          <a:xfrm>
            <a:off x="-1371600" y="23863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680" y="168785"/>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90273" y="435085"/>
            <a:ext cx="5947064" cy="461544"/>
          </a:xfrm>
          <a:prstGeom prst="rect">
            <a:avLst/>
          </a:prstGeom>
          <a:noFill/>
        </p:spPr>
        <p:txBody>
          <a:bodyPr wrap="square" lIns="91317" tIns="45660" rIns="91317" bIns="45660" rtlCol="0">
            <a:spAutoFit/>
          </a:bodyPr>
          <a:lstStyle/>
          <a:p>
            <a:pPr algn="ctr"/>
            <a:r>
              <a:rPr lang="en-US" sz="2400" b="1" smtClean="0">
                <a:latin typeface="Arial" panose="020B0604020202020204" pitchFamily="34" charset="0"/>
                <a:ea typeface="Arial-Rounded" pitchFamily="34" charset="0"/>
                <a:cs typeface="Arial" panose="020B0604020202020204" pitchFamily="34" charset="0"/>
              </a:rPr>
              <a:t>Khi mẹ vắng nhà</a:t>
            </a:r>
            <a:endParaRPr lang="en-US" sz="2400" b="1">
              <a:latin typeface="Arial" panose="020B0604020202020204" pitchFamily="34" charset="0"/>
              <a:ea typeface="Arial-Rounded" pitchFamily="34" charset="0"/>
              <a:cs typeface="Arial" panose="020B0604020202020204" pitchFamily="34" charset="0"/>
            </a:endParaRPr>
          </a:p>
        </p:txBody>
      </p:sp>
      <p:sp>
        <p:nvSpPr>
          <p:cNvPr id="12" name="TextBox 11"/>
          <p:cNvSpPr txBox="1"/>
          <p:nvPr/>
        </p:nvSpPr>
        <p:spPr>
          <a:xfrm>
            <a:off x="71910" y="932911"/>
            <a:ext cx="8977746" cy="4185640"/>
          </a:xfrm>
          <a:prstGeom prst="rect">
            <a:avLst/>
          </a:prstGeom>
          <a:noFill/>
        </p:spPr>
        <p:txBody>
          <a:bodyPr wrap="square" lIns="91317" tIns="45660" rIns="91317" bIns="45660" rtlCol="0">
            <a:spAutoFit/>
          </a:bodyPr>
          <a:lstStyle/>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Trong khu rừng nọ có một đàn dê con sống cùng mẹ. Một hôm, trước khi đi kiếm cỏ, dê mẹ dặn con:</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Ai đến gọi cửa, các con đừng mở nhé! Chỉ mở cửa khi nghe tiếng mẹ.</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Một con sói nấp gần đó. Đợi dê mẹ đi xa, nó gõ cửa và giả giọng dê mẹ.</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Nhớ lời mẹ, đàn dê con nói: </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Không phải giọng mẹ. Không mở.</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Sói đành bỏ đi.</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smtClean="0">
                <a:latin typeface="Arial" panose="020B0604020202020204" pitchFamily="34" charset="0"/>
                <a:ea typeface="Arial-Rounded" pitchFamily="34" charset="0"/>
                <a:cs typeface="Arial" panose="020B0604020202020204" pitchFamily="34" charset="0"/>
              </a:rPr>
              <a:t>	Một lúc sau, dê mẹ về. Nghe đúng tiếng mẹ, đàn dê con ra mở cửa và tíu tít khoe:</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Lúc mẹ đi vắng, có tiếng gọi cửa, nhưng không phải giọng của mẹ nên chúng con không mở.</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Dê mẹ xoa đầu con:</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Các con ngoan lắm!</a:t>
            </a:r>
            <a:endParaRPr lang="en-US" sz="1900">
              <a:latin typeface="Arial" panose="020B0604020202020204" pitchFamily="34" charset="0"/>
              <a:ea typeface="Arial-Rounded" pitchFamily="34" charset="0"/>
              <a:cs typeface="Arial" panose="020B0604020202020204" pitchFamily="34" charset="0"/>
            </a:endParaRPr>
          </a:p>
          <a:p>
            <a:pPr algn="r"/>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(Theo </a:t>
            </a:r>
            <a:r>
              <a:rPr lang="en-US" sz="1900" i="1" smtClean="0">
                <a:latin typeface="Arial" panose="020B0604020202020204" pitchFamily="34" charset="0"/>
                <a:ea typeface="Arial-Rounded" pitchFamily="34" charset="0"/>
                <a:cs typeface="Arial" panose="020B0604020202020204" pitchFamily="34" charset="0"/>
              </a:rPr>
              <a:t>Truyện cổ Grim</a:t>
            </a:r>
            <a:r>
              <a:rPr lang="en-US" sz="1900" smtClean="0">
                <a:latin typeface="Arial" panose="020B0604020202020204" pitchFamily="34" charset="0"/>
                <a:ea typeface="Arial-Rounded" pitchFamily="34" charset="0"/>
                <a:cs typeface="Arial" panose="020B0604020202020204" pitchFamily="34" charset="0"/>
              </a:rPr>
              <a:t>)</a:t>
            </a:r>
            <a:endParaRPr lang="en-US" sz="1900">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7458112" y="3289126"/>
            <a:ext cx="1203614" cy="1604819"/>
          </a:xfrm>
          <a:prstGeom prst="rect">
            <a:avLst/>
          </a:prstGeom>
        </p:spPr>
      </p:pic>
      <p:pic>
        <p:nvPicPr>
          <p:cNvPr id="10" name="Picture 9"/>
          <p:cNvPicPr>
            <a:picLocks noChangeAspect="1"/>
          </p:cNvPicPr>
          <p:nvPr/>
        </p:nvPicPr>
        <p:blipFill>
          <a:blip r:embed="rId2"/>
          <a:stretch>
            <a:fillRect/>
          </a:stretch>
        </p:blipFill>
        <p:spPr>
          <a:xfrm>
            <a:off x="-1981200" y="-867755"/>
            <a:ext cx="6001667" cy="437959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13473" y="1322043"/>
            <a:ext cx="1692892" cy="1955290"/>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4445" y="167260"/>
            <a:ext cx="1656606" cy="9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23252" y="1099481"/>
            <a:ext cx="6553199" cy="646210"/>
          </a:xfrm>
          <a:prstGeom prst="rect">
            <a:avLst/>
          </a:prstGeom>
          <a:noFill/>
        </p:spPr>
        <p:txBody>
          <a:bodyPr wrap="square" lIns="91317" tIns="45660" rIns="91317" bIns="45660" rtlCol="0">
            <a:spAutoFit/>
          </a:bodyPr>
          <a:lstStyle/>
          <a:p>
            <a:pPr algn="just"/>
            <a:r>
              <a:rPr lang="en-US" sz="3600" smtClean="0">
                <a:latin typeface="Arial" panose="020B0604020202020204" pitchFamily="34" charset="0"/>
                <a:ea typeface="Arial-Rounded" pitchFamily="34" charset="0"/>
                <a:cs typeface="Arial" panose="020B0604020202020204" pitchFamily="34" charset="0"/>
              </a:rPr>
              <a:t>Chúng ta nên (…) khi gặp gỡ.</a:t>
            </a:r>
            <a:endParaRPr lang="en-US" sz="3600">
              <a:latin typeface="Arial" panose="020B0604020202020204" pitchFamily="34" charset="0"/>
              <a:ea typeface="Arial-Rounded" pitchFamily="34" charset="0"/>
              <a:cs typeface="Arial" panose="020B0604020202020204" pitchFamily="34" charset="0"/>
            </a:endParaRPr>
          </a:p>
        </p:txBody>
      </p:sp>
      <p:sp>
        <p:nvSpPr>
          <p:cNvPr id="16" name="TextBox 15"/>
          <p:cNvSpPr txBox="1"/>
          <p:nvPr/>
        </p:nvSpPr>
        <p:spPr>
          <a:xfrm>
            <a:off x="1886852" y="1976583"/>
            <a:ext cx="2837548" cy="646210"/>
          </a:xfrm>
          <a:prstGeom prst="rect">
            <a:avLst/>
          </a:prstGeom>
          <a:noFill/>
        </p:spPr>
        <p:txBody>
          <a:bodyPr wrap="square" lIns="91317" tIns="45660" rIns="91317" bIns="45660" rtlCol="0">
            <a:spAutoFit/>
          </a:bodyPr>
          <a:lstStyle/>
          <a:p>
            <a:pPr algn="just"/>
            <a:r>
              <a:rPr lang="en-US" sz="3600" smtClean="0">
                <a:latin typeface="Arial" panose="020B0604020202020204" pitchFamily="34" charset="0"/>
                <a:ea typeface="Arial-Rounded" pitchFamily="34" charset="0"/>
                <a:cs typeface="Arial" panose="020B0604020202020204" pitchFamily="34" charset="0"/>
              </a:rPr>
              <a:t>A. im lặng</a:t>
            </a:r>
            <a:endParaRPr lang="en-US" sz="3600">
              <a:latin typeface="Arial" panose="020B0604020202020204" pitchFamily="34" charset="0"/>
              <a:ea typeface="Arial-Rounded" pitchFamily="34" charset="0"/>
              <a:cs typeface="Arial" panose="020B0604020202020204" pitchFamily="34" charset="0"/>
            </a:endParaRPr>
          </a:p>
        </p:txBody>
      </p:sp>
      <p:sp>
        <p:nvSpPr>
          <p:cNvPr id="17" name="TextBox 16"/>
          <p:cNvSpPr txBox="1"/>
          <p:nvPr/>
        </p:nvSpPr>
        <p:spPr>
          <a:xfrm>
            <a:off x="1886852" y="2865630"/>
            <a:ext cx="2837548" cy="646210"/>
          </a:xfrm>
          <a:prstGeom prst="rect">
            <a:avLst/>
          </a:prstGeom>
          <a:noFill/>
        </p:spPr>
        <p:txBody>
          <a:bodyPr wrap="square" lIns="91317" tIns="45660" rIns="91317" bIns="45660" rtlCol="0">
            <a:spAutoFit/>
          </a:bodyPr>
          <a:lstStyle/>
          <a:p>
            <a:pPr algn="just"/>
            <a:r>
              <a:rPr lang="en-US" sz="3600" smtClean="0">
                <a:latin typeface="Arial" panose="020B0604020202020204" pitchFamily="34" charset="0"/>
                <a:ea typeface="Arial-Rounded" pitchFamily="34" charset="0"/>
                <a:cs typeface="Arial" panose="020B0604020202020204" pitchFamily="34" charset="0"/>
              </a:rPr>
              <a:t>B. chào hỏi</a:t>
            </a:r>
            <a:endParaRPr lang="en-US" sz="3600">
              <a:latin typeface="Arial" panose="020B0604020202020204" pitchFamily="34" charset="0"/>
              <a:ea typeface="Arial-Rounded" pitchFamily="34" charset="0"/>
              <a:cs typeface="Arial" panose="020B0604020202020204" pitchFamily="34" charset="0"/>
            </a:endParaRPr>
          </a:p>
        </p:txBody>
      </p:sp>
      <p:sp>
        <p:nvSpPr>
          <p:cNvPr id="18" name="TextBox 17"/>
          <p:cNvSpPr txBox="1"/>
          <p:nvPr/>
        </p:nvSpPr>
        <p:spPr>
          <a:xfrm>
            <a:off x="1886852" y="3754677"/>
            <a:ext cx="2837548" cy="646210"/>
          </a:xfrm>
          <a:prstGeom prst="rect">
            <a:avLst/>
          </a:prstGeom>
          <a:noFill/>
        </p:spPr>
        <p:txBody>
          <a:bodyPr wrap="square" lIns="91317" tIns="45660" rIns="91317" bIns="45660" rtlCol="0">
            <a:spAutoFit/>
          </a:bodyPr>
          <a:lstStyle/>
          <a:p>
            <a:pPr algn="just"/>
            <a:r>
              <a:rPr lang="en-US" sz="3600" smtClean="0">
                <a:latin typeface="Arial" panose="020B0604020202020204" pitchFamily="34" charset="0"/>
                <a:ea typeface="Arial-Rounded" pitchFamily="34" charset="0"/>
                <a:cs typeface="Arial" panose="020B0604020202020204" pitchFamily="34" charset="0"/>
              </a:rPr>
              <a:t>C. hát</a:t>
            </a:r>
            <a:endParaRPr lang="en-US" sz="3600">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0.09271 0.21748 C 0.09323 0.22181 0.09358 0.22706 0.09427 0.23169 C 0.09514 0.23695 0.0974 0.24838 0.0974 0.24868 C 0.09636 0.27278 0.09601 0.29348 0.08629 0.31078 C 0.08577 0.31356 0.08594 0.31696 0.08473 0.31912 C 0.079 0.32932 0.05938 0.33827 0.05139 0.34167 C 0.02431 0.34013 0.00278 0.33735 -0.02309 0.33333 C -0.02465 0.3324 -0.03298 0.32592 -0.0342 0.33333 C -0.03645 0.34662 -0.03125 0.3633 -0.02951 0.37565 C -0.02847 0.38307 -0.02639 0.39821 -0.02639 0.39851 C -0.02691 0.41334 -0.02708 0.42817 -0.02795 0.44331 C -0.02951 0.47142 -0.0552 0.47853 -0.06753 0.48285 C -0.07552 0.48193 -0.0835 0.48162 -0.09149 0.48007 C -0.09791 0.47884 -0.10243 0.46895 -0.10885 0.46586 C -0.1177 0.45474 -0.12066 0.45227 -0.12639 0.43775 C -0.12795 0.43868 -0.13038 0.43775 -0.13107 0.44053 C -0.13281 0.44733 -0.13194 0.45567 -0.13264 0.46308 C -0.13385 0.47575 -0.1368 0.4915 -0.14062 0.50262 C -0.14201 0.50664 -0.14392 0.51004 -0.14531 0.51405 C -0.14618 0.51653 -0.14583 0.52023 -0.14704 0.5224 C -0.15868 0.54309 -0.171 0.54804 -0.18663 0.5536 C -0.19357 0.55267 -0.20052 0.55298 -0.20729 0.55082 C -0.2092 0.5502 -0.21024 0.54618 -0.21198 0.54495 C -0.21406 0.5434 -0.21632 0.54309 -0.2184 0.54217 C -0.23454 0.52332 -0.221 0.53661 -0.24062 0.52518 C -0.24375 0.52332 -0.25017 0.51961 -0.25017 0.51992 C -0.25555 0.51344 -0.26145 0.5051 -0.26597 0.49706 C -0.27135 0.48749 -0.27118 0.47884 -0.27864 0.47451 C -0.28489 0.45289 -0.29618 0.43559 -0.30086 0.41242 C -0.30295 0.40191 -0.30451 0.39234 -0.30885 0.384 C -0.31163 0.36639 -0.31441 0.34847 -0.31684 0.33055 C -0.31684 0.32653 -0.32309 0.24652 -0.30729 0.23695 C -0.30798 0.18721 -0.30642 0.13222 -0.31198 0.08186 C -0.31389 0.04479 -0.31475 0.04912 -0.31198 0.01112 C -0.31111 -0.00186 -0.3059 -0.01267 -0.30416 -0.02533 C -0.30139 -0.04572 -0.2967 -0.06611 -0.29149 -0.08465 C -0.28889 -0.10658 -0.2835 -0.12666 -0.27552 -0.14396 C -0.27291 -0.16312 -0.27118 -0.16312 -0.26441 -0.17794 C -0.26145 -0.18412 -0.25642 -0.19772 -0.25642 -0.19741 C -0.25191 -0.22274 -0.23524 -0.23819 -0.22152 -0.24282 C -0.21354 -0.25301 -0.20416 -0.25641 -0.19461 -0.25981 C -0.16701 -0.29317 -0.12795 -0.26661 -0.09461 -0.26568 C -0.09149 -0.26197 -0.08871 -0.25641 -0.08507 -0.25425 C -0.0835 -0.25332 -0.08177 -0.25301 -0.08038 -0.25147 C -0.06423 -0.23541 -0.07673 -0.24344 -0.06597 -0.23726 C -0.0585 -0.22861 -0.0559 -0.2249 -0.05017 -0.21471 " pathEditMode="relative" rAng="0" ptsTypes="fffffffffffffffffffffffffffffffffffffffffffffA">
                                      <p:cBhvr>
                                        <p:cTn id="37" dur="4500" fill="hold"/>
                                        <p:tgtEl>
                                          <p:spTgt spid="11"/>
                                        </p:tgtEl>
                                        <p:attrNameLst>
                                          <p:attrName>ppt_x</p:attrName>
                                          <p:attrName>ppt_y</p:attrName>
                                        </p:attrNameLst>
                                      </p:cBhvr>
                                      <p:rCtr x="-20556" y="-8743"/>
                                    </p:animMotion>
                                  </p:childTnLst>
                                </p:cTn>
                              </p:par>
                              <p:par>
                                <p:cTn id="38" presetID="10" presetClass="exit" presetSubtype="0" fill="hold" nodeType="withEffect">
                                  <p:stCondLst>
                                    <p:cond delay="0"/>
                                  </p:stCondLst>
                                  <p:childTnLst>
                                    <p:animEffect transition="out" filter="fade">
                                      <p:cBhvr>
                                        <p:cTn id="39" dur="500"/>
                                        <p:tgtEl>
                                          <p:spTgt spid="1027"/>
                                        </p:tgtEl>
                                      </p:cBhvr>
                                    </p:animEffect>
                                    <p:set>
                                      <p:cBhvr>
                                        <p:cTn id="40" dur="1" fill="hold">
                                          <p:stCondLst>
                                            <p:cond delay="499"/>
                                          </p:stCondLst>
                                        </p:cTn>
                                        <p:tgtEl>
                                          <p:spTgt spid="10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smtClean="0">
                <a:latin typeface="Arial" panose="020B0604020202020204" pitchFamily="34" charset="0"/>
                <a:ea typeface="Arial-Rounded" pitchFamily="34" charset="0"/>
                <a:cs typeface="Arial" panose="020B0604020202020204" pitchFamily="34" charset="0"/>
              </a:rPr>
              <a:t>	</a:t>
            </a:r>
            <a:r>
              <a:rPr lang="en-US" sz="3200">
                <a:latin typeface="Arial" panose="020B0604020202020204" pitchFamily="34" charset="0"/>
                <a:ea typeface="Arial-Rounded" pitchFamily="34" charset="0"/>
                <a:cs typeface="Arial" panose="020B0604020202020204" pitchFamily="34" charset="0"/>
              </a:rPr>
              <a:t>Trong khu rừng nọ có một đàn dê con sống cùng mẹ. Một hôm, trước khi đi kiếm cỏ, dê mẹ dặn con:</a:t>
            </a:r>
            <a:endParaRPr lang="en-US" sz="3200">
              <a:latin typeface="Arial" panose="020B0604020202020204" pitchFamily="34" charset="0"/>
              <a:ea typeface="Arial-Rounded" pitchFamily="34" charset="0"/>
              <a:cs typeface="Arial" panose="020B0604020202020204" pitchFamily="34" charset="0"/>
            </a:endParaRPr>
          </a:p>
          <a:p>
            <a:pPr algn="just">
              <a:spcAft>
                <a:spcPts val="600"/>
              </a:spcAft>
            </a:pPr>
            <a:r>
              <a:rPr lang="en-US" sz="3200">
                <a:latin typeface="Arial" panose="020B0604020202020204" pitchFamily="34" charset="0"/>
                <a:ea typeface="Arial-Rounded" pitchFamily="34" charset="0"/>
                <a:cs typeface="Arial" panose="020B0604020202020204" pitchFamily="34" charset="0"/>
              </a:rPr>
              <a:t>	- Ai đến gọi cửa, các con đừng mở nhé! Chỉ mở cửa khi nghe tiếng mẹ.</a:t>
            </a:r>
            <a:endParaRPr lang="en-US" sz="3200">
              <a:latin typeface="Arial" panose="020B0604020202020204" pitchFamily="34" charset="0"/>
              <a:ea typeface="Arial-Rounded" pitchFamily="34" charset="0"/>
              <a:cs typeface="Arial" panose="020B0604020202020204" pitchFamily="34" charset="0"/>
            </a:endParaRP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anose="020B0604020202020204" pitchFamily="34" charset="0"/>
                <a:ea typeface="Arial-Rounded" pitchFamily="34" charset="0"/>
                <a:cs typeface="Arial" panose="020B0604020202020204" pitchFamily="34" charset="0"/>
              </a:rPr>
              <a:t>Đọc đoạn 1:</a:t>
            </a:r>
            <a:endParaRPr lang="en-US" sz="3200" b="1">
              <a:latin typeface="Arial" panose="020B0604020202020204" pitchFamily="34" charset="0"/>
              <a:ea typeface="Arial-Rounded" pitchFamily="34" charset="0"/>
              <a:cs typeface="Arial" panose="020B0604020202020204" pitchFamily="34" charset="0"/>
            </a:endParaRPr>
          </a:p>
        </p:txBody>
      </p:sp>
      <p:sp>
        <p:nvSpPr>
          <p:cNvPr id="6" name="TextBox 5"/>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anose="020B0604020202020204" pitchFamily="34" charset="0"/>
                <a:ea typeface="Arial-Rounded" pitchFamily="34" charset="0"/>
                <a:cs typeface="Arial" panose="020B0604020202020204" pitchFamily="34" charset="0"/>
              </a:rPr>
              <a:t>Loài vật nào được nhắc đến trong đoạn trên?</a:t>
            </a:r>
            <a:endParaRPr lang="en-US" sz="3200">
              <a:latin typeface="Arial" panose="020B0604020202020204" pitchFamily="34" charset="0"/>
              <a:ea typeface="Arial-Rounded" pitchFamily="34" charset="0"/>
              <a:cs typeface="Arial" panose="020B0604020202020204" pitchFamily="34" charset="0"/>
            </a:endParaRPr>
          </a:p>
        </p:txBody>
      </p:sp>
      <p:sp>
        <p:nvSpPr>
          <p:cNvPr id="7" name="TextBox 6"/>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anose="020B0604020202020204" pitchFamily="34" charset="0"/>
                <a:ea typeface="Arial-Rounded" pitchFamily="34" charset="0"/>
                <a:cs typeface="Arial" panose="020B0604020202020204" pitchFamily="34" charset="0"/>
              </a:rPr>
              <a:t>Người mẹ để đàn con ở nhà để đi đâu?</a:t>
            </a:r>
            <a:endParaRPr lang="en-US" sz="3200">
              <a:latin typeface="Arial" panose="020B0604020202020204" pitchFamily="34" charset="0"/>
              <a:ea typeface="Arial-Rounded" pitchFamily="34" charset="0"/>
              <a:cs typeface="Arial" panose="020B0604020202020204" pitchFamily="34" charset="0"/>
            </a:endParaRPr>
          </a:p>
        </p:txBody>
      </p:sp>
      <p:sp>
        <p:nvSpPr>
          <p:cNvPr id="8" name="TextBox 7"/>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anose="020B0604020202020204" pitchFamily="34" charset="0"/>
                <a:ea typeface="Arial-Rounded" pitchFamily="34" charset="0"/>
                <a:cs typeface="Arial" panose="020B0604020202020204" pitchFamily="34" charset="0"/>
              </a:rPr>
              <a:t>Dê mẹ dặn dê con chỉ được mở cửa khi nào?</a:t>
            </a:r>
            <a:endParaRPr lang="en-US" sz="3200">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2862322"/>
          </a:xfrm>
          <a:prstGeom prst="rect">
            <a:avLst/>
          </a:prstGeom>
        </p:spPr>
        <p:txBody>
          <a:bodyPr wrap="square">
            <a:spAutoFit/>
          </a:bodyPr>
          <a:lstStyle/>
          <a:p>
            <a:pPr algn="just">
              <a:spcBef>
                <a:spcPts val="600"/>
              </a:spcBef>
            </a:pPr>
            <a:r>
              <a:rPr lang="en-US" sz="3600" smtClean="0">
                <a:latin typeface="Arial" panose="020B0604020202020204" pitchFamily="34" charset="0"/>
                <a:ea typeface="Arial-Rounded" pitchFamily="34" charset="0"/>
                <a:cs typeface="Arial" panose="020B0604020202020204" pitchFamily="34" charset="0"/>
              </a:rPr>
              <a:t>	</a:t>
            </a:r>
            <a:r>
              <a:rPr lang="en-US" sz="3600">
                <a:latin typeface="Arial" panose="020B0604020202020204" pitchFamily="34" charset="0"/>
                <a:ea typeface="Arial-Rounded" pitchFamily="34" charset="0"/>
                <a:cs typeface="Arial" panose="020B0604020202020204" pitchFamily="34" charset="0"/>
              </a:rPr>
              <a:t>Một con sói nấp gần đó. Đợi dê mẹ đi xa, nó gõ cửa và giả giọng dê mẹ.</a:t>
            </a:r>
            <a:endParaRPr lang="en-US" sz="3600">
              <a:latin typeface="Arial" panose="020B0604020202020204" pitchFamily="34" charset="0"/>
              <a:ea typeface="Arial-Rounded" pitchFamily="34" charset="0"/>
              <a:cs typeface="Arial" panose="020B0604020202020204" pitchFamily="34" charset="0"/>
            </a:endParaRPr>
          </a:p>
          <a:p>
            <a:pPr algn="just"/>
            <a:r>
              <a:rPr lang="en-US" sz="3600">
                <a:latin typeface="Arial" panose="020B0604020202020204" pitchFamily="34" charset="0"/>
                <a:ea typeface="Arial-Rounded" pitchFamily="34" charset="0"/>
                <a:cs typeface="Arial" panose="020B0604020202020204" pitchFamily="34" charset="0"/>
              </a:rPr>
              <a:t>	Nhớ lời mẹ, đàn dê con nói: </a:t>
            </a:r>
            <a:endParaRPr lang="en-US" sz="3600">
              <a:latin typeface="Arial" panose="020B0604020202020204" pitchFamily="34" charset="0"/>
              <a:ea typeface="Arial-Rounded" pitchFamily="34" charset="0"/>
              <a:cs typeface="Arial" panose="020B0604020202020204" pitchFamily="34" charset="0"/>
            </a:endParaRPr>
          </a:p>
          <a:p>
            <a:pPr algn="just"/>
            <a:r>
              <a:rPr lang="en-US" sz="3600">
                <a:latin typeface="Arial" panose="020B0604020202020204" pitchFamily="34" charset="0"/>
                <a:ea typeface="Arial-Rounded" pitchFamily="34" charset="0"/>
                <a:cs typeface="Arial" panose="020B0604020202020204" pitchFamily="34" charset="0"/>
              </a:rPr>
              <a:t>	- Không phải giọng mẹ. Không mở.</a:t>
            </a:r>
            <a:endParaRPr lang="en-US" sz="3600">
              <a:latin typeface="Arial" panose="020B0604020202020204" pitchFamily="34" charset="0"/>
              <a:ea typeface="Arial-Rounded" pitchFamily="34" charset="0"/>
              <a:cs typeface="Arial" panose="020B0604020202020204" pitchFamily="34" charset="0"/>
            </a:endParaRPr>
          </a:p>
          <a:p>
            <a:pPr algn="just">
              <a:spcAft>
                <a:spcPts val="1200"/>
              </a:spcAft>
            </a:pPr>
            <a:r>
              <a:rPr lang="en-US" sz="3600">
                <a:latin typeface="Arial" panose="020B0604020202020204" pitchFamily="34" charset="0"/>
                <a:ea typeface="Arial-Rounded" pitchFamily="34" charset="0"/>
                <a:cs typeface="Arial" panose="020B0604020202020204" pitchFamily="34" charset="0"/>
              </a:rPr>
              <a:t>	Sói đành bỏ đi.</a:t>
            </a:r>
            <a:endParaRPr lang="en-US" sz="3600">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185" y="4253801"/>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anose="020B0604020202020204" pitchFamily="34" charset="0"/>
                <a:ea typeface="Arial-Rounded" pitchFamily="34" charset="0"/>
                <a:cs typeface="Arial" panose="020B0604020202020204" pitchFamily="34" charset="0"/>
              </a:rPr>
              <a:t>Con vật nguy hiểm nào xuất hiện?</a:t>
            </a:r>
            <a:endParaRPr lang="en-US" sz="3200">
              <a:latin typeface="Arial" panose="020B0604020202020204" pitchFamily="34" charset="0"/>
              <a:ea typeface="Arial-Rounded" pitchFamily="34" charset="0"/>
              <a:cs typeface="Arial" panose="020B0604020202020204" pitchFamily="34" charset="0"/>
            </a:endParaRPr>
          </a:p>
        </p:txBody>
      </p:sp>
      <p:sp>
        <p:nvSpPr>
          <p:cNvPr id="5" name="TextBox 4"/>
          <p:cNvSpPr txBox="1"/>
          <p:nvPr/>
        </p:nvSpPr>
        <p:spPr>
          <a:xfrm>
            <a:off x="-15699" y="4253801"/>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anose="020B0604020202020204" pitchFamily="34" charset="0"/>
                <a:ea typeface="Arial-Rounded" pitchFamily="34" charset="0"/>
                <a:cs typeface="Arial" panose="020B0604020202020204" pitchFamily="34" charset="0"/>
              </a:rPr>
              <a:t>Sói làm gì khi dê mẹ đi xa?</a:t>
            </a:r>
            <a:endParaRPr lang="en-US" sz="3200">
              <a:latin typeface="Arial" panose="020B0604020202020204" pitchFamily="34" charset="0"/>
              <a:ea typeface="Arial-Rounded" pitchFamily="34" charset="0"/>
              <a:cs typeface="Arial" panose="020B0604020202020204" pitchFamily="34" charset="0"/>
            </a:endParaRP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anose="020B0604020202020204" pitchFamily="34" charset="0"/>
                <a:ea typeface="Arial-Rounded" pitchFamily="34" charset="0"/>
                <a:cs typeface="Arial" panose="020B0604020202020204" pitchFamily="34" charset="0"/>
              </a:rPr>
              <a:t>Đọc đoạn </a:t>
            </a:r>
            <a:r>
              <a:rPr lang="en-US" sz="3200" b="1" smtClean="0">
                <a:latin typeface="Arial" panose="020B0604020202020204" pitchFamily="34" charset="0"/>
                <a:ea typeface="Arial-Rounded" pitchFamily="34" charset="0"/>
                <a:cs typeface="Arial" panose="020B0604020202020204" pitchFamily="34" charset="0"/>
              </a:rPr>
              <a:t>2:</a:t>
            </a:r>
            <a:endParaRPr lang="en-US" sz="3200" b="1">
              <a:latin typeface="Arial" panose="020B0604020202020204" pitchFamily="34" charset="0"/>
              <a:ea typeface="Arial-Rounded" pitchFamily="34" charset="0"/>
              <a:cs typeface="Arial" panose="020B0604020202020204" pitchFamily="34" charset="0"/>
            </a:endParaRPr>
          </a:p>
        </p:txBody>
      </p:sp>
      <p:sp>
        <p:nvSpPr>
          <p:cNvPr id="7" name="TextBox 6"/>
          <p:cNvSpPr txBox="1"/>
          <p:nvPr/>
        </p:nvSpPr>
        <p:spPr>
          <a:xfrm>
            <a:off x="-15699" y="4248824"/>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anose="020B0604020202020204" pitchFamily="34" charset="0"/>
                <a:ea typeface="Arial-Rounded" pitchFamily="34" charset="0"/>
                <a:cs typeface="Arial" panose="020B0604020202020204" pitchFamily="34" charset="0"/>
              </a:rPr>
              <a:t>Đàn dê con làm gì khi sói gọi cửa?</a:t>
            </a:r>
            <a:endParaRPr lang="en-US" sz="3200">
              <a:latin typeface="Arial" panose="020B0604020202020204" pitchFamily="34" charset="0"/>
              <a:ea typeface="Arial-Rounded" pitchFamily="34" charset="0"/>
              <a:cs typeface="Arial" panose="020B0604020202020204" pitchFamily="34" charset="0"/>
            </a:endParaRPr>
          </a:p>
        </p:txBody>
      </p:sp>
      <p:sp>
        <p:nvSpPr>
          <p:cNvPr id="8" name="TextBox 7"/>
          <p:cNvSpPr txBox="1"/>
          <p:nvPr/>
        </p:nvSpPr>
        <p:spPr>
          <a:xfrm>
            <a:off x="5083" y="4233912"/>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anose="020B0604020202020204" pitchFamily="34" charset="0"/>
                <a:ea typeface="Arial-Rounded" pitchFamily="34" charset="0"/>
                <a:cs typeface="Arial" panose="020B0604020202020204" pitchFamily="34" charset="0"/>
              </a:rPr>
              <a:t>Em có nhận xét gì về hành động của đàn dê con?</a:t>
            </a:r>
            <a:endParaRPr lang="en-US" sz="3200">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8" y="720783"/>
            <a:ext cx="8839200" cy="3539430"/>
          </a:xfrm>
          <a:prstGeom prst="rect">
            <a:avLst/>
          </a:prstGeom>
        </p:spPr>
        <p:txBody>
          <a:bodyPr wrap="square">
            <a:spAutoFit/>
          </a:bodyPr>
          <a:lstStyle/>
          <a:p>
            <a:pPr algn="just"/>
            <a:r>
              <a:rPr lang="en-US" sz="3200" smtClean="0">
                <a:latin typeface="Arial" panose="020B0604020202020204" pitchFamily="34" charset="0"/>
                <a:ea typeface="Arial-Rounded" pitchFamily="34" charset="0"/>
                <a:cs typeface="Arial" panose="020B0604020202020204" pitchFamily="34" charset="0"/>
              </a:rPr>
              <a:t>	</a:t>
            </a:r>
            <a:r>
              <a:rPr lang="en-US" sz="3200">
                <a:latin typeface="Arial" panose="020B0604020202020204" pitchFamily="34" charset="0"/>
                <a:ea typeface="Arial-Rounded" pitchFamily="34" charset="0"/>
                <a:cs typeface="Arial" panose="020B0604020202020204" pitchFamily="34" charset="0"/>
              </a:rPr>
              <a:t>Một lúc sau, dê mẹ về. Nghe đúng tiếng mẹ, đàn dê con ra mở cửa và tíu tít khoe:</a:t>
            </a:r>
            <a:endParaRPr lang="en-US" sz="3200">
              <a:latin typeface="Arial" panose="020B0604020202020204" pitchFamily="34" charset="0"/>
              <a:ea typeface="Arial-Rounded" pitchFamily="34" charset="0"/>
              <a:cs typeface="Arial" panose="020B0604020202020204" pitchFamily="34" charset="0"/>
            </a:endParaRPr>
          </a:p>
          <a:p>
            <a:pPr algn="just"/>
            <a:r>
              <a:rPr lang="en-US" sz="3200">
                <a:latin typeface="Arial" panose="020B0604020202020204" pitchFamily="34" charset="0"/>
                <a:ea typeface="Arial-Rounded" pitchFamily="34" charset="0"/>
                <a:cs typeface="Arial" panose="020B0604020202020204" pitchFamily="34" charset="0"/>
              </a:rPr>
              <a:t>	- Lúc mẹ đi vắng, có tiếng gọi cửa, nhưng không phải giọng của mẹ nên chúng con không mở.</a:t>
            </a:r>
            <a:endParaRPr lang="en-US" sz="3200">
              <a:latin typeface="Arial" panose="020B0604020202020204" pitchFamily="34" charset="0"/>
              <a:ea typeface="Arial-Rounded" pitchFamily="34" charset="0"/>
              <a:cs typeface="Arial" panose="020B0604020202020204" pitchFamily="34" charset="0"/>
            </a:endParaRPr>
          </a:p>
          <a:p>
            <a:pPr algn="just"/>
            <a:r>
              <a:rPr lang="en-US" sz="3200">
                <a:latin typeface="Arial" panose="020B0604020202020204" pitchFamily="34" charset="0"/>
                <a:ea typeface="Arial-Rounded" pitchFamily="34" charset="0"/>
                <a:cs typeface="Arial" panose="020B0604020202020204" pitchFamily="34" charset="0"/>
              </a:rPr>
              <a:t>	Dê mẹ xoa đầu con:</a:t>
            </a:r>
            <a:endParaRPr lang="en-US" sz="3200">
              <a:latin typeface="Arial" panose="020B0604020202020204" pitchFamily="34" charset="0"/>
              <a:ea typeface="Arial-Rounded" pitchFamily="34" charset="0"/>
              <a:cs typeface="Arial" panose="020B0604020202020204" pitchFamily="34" charset="0"/>
            </a:endParaRPr>
          </a:p>
          <a:p>
            <a:pPr algn="just"/>
            <a:r>
              <a:rPr lang="en-US" sz="3200">
                <a:latin typeface="Arial" panose="020B0604020202020204" pitchFamily="34" charset="0"/>
                <a:ea typeface="Arial-Rounded" pitchFamily="34" charset="0"/>
                <a:cs typeface="Arial" panose="020B0604020202020204" pitchFamily="34" charset="0"/>
              </a:rPr>
              <a:t>	- Các con ngoan lắm!</a:t>
            </a:r>
            <a:endParaRPr lang="en-US" sz="3200">
              <a:latin typeface="Arial" panose="020B0604020202020204" pitchFamily="34" charset="0"/>
              <a:ea typeface="Arial-Rounded" pitchFamily="34" charset="0"/>
              <a:cs typeface="Arial" panose="020B0604020202020204" pitchFamily="34" charset="0"/>
            </a:endParaRPr>
          </a:p>
        </p:txBody>
      </p:sp>
      <p:sp>
        <p:nvSpPr>
          <p:cNvPr id="5" name="TextBox 4"/>
          <p:cNvSpPr txBox="1"/>
          <p:nvPr/>
        </p:nvSpPr>
        <p:spPr>
          <a:xfrm>
            <a:off x="0" y="440959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anose="020B0604020202020204" pitchFamily="34" charset="0"/>
                <a:ea typeface="Arial-Rounded" pitchFamily="34" charset="0"/>
                <a:cs typeface="Arial" panose="020B0604020202020204" pitchFamily="34" charset="0"/>
              </a:rPr>
              <a:t>Nghe chuyện, dê mẹ đã nói gì với con?</a:t>
            </a:r>
            <a:endParaRPr lang="en-US" sz="3200">
              <a:latin typeface="Arial" panose="020B0604020202020204" pitchFamily="34" charset="0"/>
              <a:ea typeface="Arial-Rounded" pitchFamily="34" charset="0"/>
              <a:cs typeface="Arial" panose="020B0604020202020204" pitchFamily="34" charset="0"/>
            </a:endParaRPr>
          </a:p>
        </p:txBody>
      </p:sp>
      <p:sp>
        <p:nvSpPr>
          <p:cNvPr id="6" name="TextBox 5"/>
          <p:cNvSpPr txBox="1"/>
          <p:nvPr/>
        </p:nvSpPr>
        <p:spPr>
          <a:xfrm>
            <a:off x="2895599" y="194115"/>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anose="020B0604020202020204" pitchFamily="34" charset="0"/>
                <a:ea typeface="Arial-Rounded" pitchFamily="34" charset="0"/>
                <a:cs typeface="Arial" panose="020B0604020202020204" pitchFamily="34" charset="0"/>
              </a:rPr>
              <a:t>Đọc đoạn </a:t>
            </a:r>
            <a:r>
              <a:rPr lang="en-US" sz="3200" b="1" smtClean="0">
                <a:latin typeface="Arial" panose="020B0604020202020204" pitchFamily="34" charset="0"/>
                <a:ea typeface="Arial-Rounded" pitchFamily="34" charset="0"/>
                <a:cs typeface="Arial" panose="020B0604020202020204" pitchFamily="34" charset="0"/>
              </a:rPr>
              <a:t>3:</a:t>
            </a:r>
            <a:endParaRPr lang="en-US" sz="3200" b="1">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1600" y="246744"/>
            <a:ext cx="27733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3092"/>
            <a:ext cx="3461835" cy="3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346121"/>
            <a:ext cx="9143999" cy="584654"/>
          </a:xfrm>
          <a:prstGeom prst="rect">
            <a:avLst/>
          </a:prstGeom>
          <a:noFill/>
        </p:spPr>
        <p:txBody>
          <a:bodyPr wrap="square" lIns="91317" tIns="45660" rIns="91317" bIns="45660" rtlCol="0">
            <a:spAutoFit/>
          </a:bodyPr>
          <a:lstStyle/>
          <a:p>
            <a:pPr algn="ctr"/>
            <a:r>
              <a:rPr lang="en-US" sz="3200" smtClean="0">
                <a:latin typeface="Arial" panose="020B0604020202020204" pitchFamily="34" charset="0"/>
                <a:ea typeface="Arial-Rounded" pitchFamily="34" charset="0"/>
                <a:cs typeface="Arial" panose="020B0604020202020204" pitchFamily="34" charset="0"/>
              </a:rPr>
              <a:t>Em học hỏi được gì qua câu chuyện?</a:t>
            </a:r>
            <a:endParaRPr lang="en-US" sz="3200">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1076325"/>
            </a:xfrm>
            <a:prstGeom prst="rect">
              <a:avLst/>
            </a:prstGeom>
          </p:spPr>
          <p:txBody>
            <a:bodyPr wrap="square">
              <a:spAutoFit/>
            </a:bodyPr>
            <a:lstStyle/>
            <a:p>
              <a:pPr algn="just"/>
              <a:r>
                <a:rPr lang="vi-VN" sz="3200" b="1">
                  <a:solidFill>
                    <a:srgbClr val="7030A0"/>
                  </a:solidFill>
                  <a:latin typeface="VNI-Avo" charset="0"/>
                  <a:ea typeface="Arial-Rounded" pitchFamily="34" charset="0"/>
                  <a:cs typeface="VNI-Avo" charset="0"/>
                </a:rPr>
                <a:t>Khi </a:t>
              </a:r>
              <a:r>
                <a:rPr lang="el-GR" sz="3200" b="1">
                  <a:solidFill>
                    <a:srgbClr val="7030A0"/>
                  </a:solidFill>
                  <a:latin typeface="VNI-Avo" charset="0"/>
                  <a:ea typeface="Arial-Rounded" pitchFamily="34" charset="0"/>
                  <a:cs typeface="VNI-Avo" charset="0"/>
                </a:rPr>
                <a:t>Ύ</a:t>
              </a:r>
              <a:r>
                <a:rPr lang="vi-VN" sz="3200" b="1">
                  <a:solidFill>
                    <a:srgbClr val="7030A0"/>
                  </a:solidFill>
                  <a:latin typeface="VNI-Avo" charset="0"/>
                  <a:ea typeface="Arial-Rounded" pitchFamily="34" charset="0"/>
                  <a:cs typeface="VNI-Avo" charset="0"/>
                </a:rPr>
                <a:t>ł </a:t>
              </a:r>
              <a:r>
                <a:rPr lang="el-GR" sz="3200" b="1">
                  <a:solidFill>
                    <a:srgbClr val="7030A0"/>
                  </a:solidFill>
                  <a:latin typeface="VNI-Avo" charset="0"/>
                  <a:ea typeface="Arial-Rounded" pitchFamily="34" charset="0"/>
                  <a:cs typeface="VNI-Avo" charset="0"/>
                </a:rPr>
                <a:t>Ε− ν</a:t>
              </a:r>
              <a:r>
                <a:rPr lang="vi-VN" sz="3200" b="1">
                  <a:solidFill>
                    <a:srgbClr val="7030A0"/>
                  </a:solidFill>
                  <a:latin typeface="VNI-Avo" charset="0"/>
                  <a:ea typeface="Arial-Rounded" pitchFamily="34" charset="0"/>
                  <a:cs typeface="VNI-Avo" charset="0"/>
                </a:rPr>
                <a:t>Ẃa đi </a:t>
              </a:r>
              <a:r>
                <a:rPr lang="vi-VN" sz="3200" b="1" smtClean="0">
                  <a:solidFill>
                    <a:srgbClr val="7030A0"/>
                  </a:solidFill>
                  <a:latin typeface="VNI-Avo" charset="0"/>
                  <a:ea typeface="Arial-Rounded" pitchFamily="34" charset="0"/>
                  <a:cs typeface="VNI-Avo" charset="0"/>
                </a:rPr>
                <a:t>xa,</a:t>
              </a:r>
              <a:r>
                <a:rPr lang="en-US" sz="3200" b="1" smtClean="0">
                  <a:solidFill>
                    <a:srgbClr val="7030A0"/>
                  </a:solidFill>
                  <a:latin typeface="VNI-Avo" charset="0"/>
                  <a:ea typeface="Arial-Rounded" pitchFamily="34" charset="0"/>
                  <a:cs typeface="VNI-Avo" charset="0"/>
                </a:rPr>
                <a:t> </a:t>
              </a:r>
              <a:r>
                <a:rPr lang="vi-VN" sz="3200" b="1" smtClean="0">
                  <a:solidFill>
                    <a:srgbClr val="7030A0"/>
                  </a:solidFill>
                  <a:latin typeface="VNI-Avo" charset="0"/>
                  <a:ea typeface="Arial-Rounded" pitchFamily="34" charset="0"/>
                  <a:cs typeface="VNI-Avo" charset="0"/>
                </a:rPr>
                <a:t>sĀ </a:t>
              </a:r>
              <a:r>
                <a:rPr lang="vi-VN" sz="3200" b="1">
                  <a:solidFill>
                    <a:srgbClr val="7030A0"/>
                  </a:solidFill>
                  <a:latin typeface="VNI-Avo" charset="0"/>
                  <a:ea typeface="Arial-Rounded" pitchFamily="34" charset="0"/>
                  <a:cs typeface="VNI-Avo" charset="0"/>
                </a:rPr>
                <a:t>gõ cửa và </a:t>
              </a:r>
              <a:r>
                <a:rPr lang="vi-VN" sz="3200" b="1" smtClean="0">
                  <a:solidFill>
                    <a:srgbClr val="7030A0"/>
                  </a:solidFill>
                  <a:latin typeface="VNI-Avo" charset="0"/>
                  <a:ea typeface="Arial-Rounded" pitchFamily="34" charset="0"/>
                  <a:cs typeface="VNI-Avo" charset="0"/>
                </a:rPr>
                <a:t>giả giŧ</a:t>
              </a:r>
              <a:r>
                <a:rPr lang="en-US" sz="3200" b="1" smtClean="0">
                  <a:solidFill>
                    <a:srgbClr val="7030A0"/>
                  </a:solidFill>
                  <a:latin typeface="VNI-Avo" charset="0"/>
                  <a:ea typeface="Arial-Rounded" pitchFamily="34" charset="0"/>
                  <a:cs typeface="VNI-Avo" charset="0"/>
                </a:rPr>
                <a:t>g</a:t>
              </a:r>
              <a:endParaRPr lang="en-US" sz="3200" b="1">
                <a:solidFill>
                  <a:srgbClr val="7030A0"/>
                </a:solidFill>
                <a:latin typeface="VNI-Avo" charset="0"/>
                <a:ea typeface="Arial-Rounded" pitchFamily="34" charset="0"/>
                <a:cs typeface="VNI-Avo"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smtClean="0">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anose="020B0604020202020204" pitchFamily="34" charset="0"/>
                <a:cs typeface="Arial" panose="020B0604020202020204" pitchFamily="34" charset="0"/>
              </a:rPr>
              <a:t>4</a:t>
            </a:r>
            <a:endParaRPr lang="en-US" sz="2800" b="1">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anose="020B0604020202020204" pitchFamily="34" charset="0"/>
                <a:ea typeface="Arial-Rounded" pitchFamily="34" charset="0"/>
                <a:cs typeface="Arial" panose="020B0604020202020204" pitchFamily="34" charset="0"/>
              </a:rPr>
              <a:t>Viết vào vở câu trả lời cho câu hỏi </a:t>
            </a:r>
            <a:r>
              <a:rPr lang="en-US" sz="2400" b="1" smtClean="0">
                <a:latin typeface="Arial" panose="020B0604020202020204" pitchFamily="34" charset="0"/>
                <a:ea typeface="Arial-Rounded" pitchFamily="34" charset="0"/>
                <a:cs typeface="Arial" panose="020B0604020202020204" pitchFamily="34" charset="0"/>
              </a:rPr>
              <a:t>b </a:t>
            </a:r>
            <a:r>
              <a:rPr lang="en-US" sz="2400" b="1">
                <a:latin typeface="Arial" panose="020B0604020202020204" pitchFamily="34" charset="0"/>
                <a:ea typeface="Arial-Rounded" pitchFamily="34" charset="0"/>
                <a:cs typeface="Arial" panose="020B0604020202020204" pitchFamily="34" charset="0"/>
              </a:rPr>
              <a:t>ở mục 3</a:t>
            </a:r>
            <a:endParaRPr lang="en-US" sz="2400" b="1">
              <a:latin typeface="Arial" panose="020B0604020202020204" pitchFamily="34" charset="0"/>
              <a:ea typeface="Arial-Rounded" pitchFamily="34" charset="0"/>
              <a:cs typeface="Arial" panose="020B0604020202020204" pitchFamily="34" charset="0"/>
            </a:endParaRPr>
          </a:p>
        </p:txBody>
      </p:sp>
      <p:sp>
        <p:nvSpPr>
          <p:cNvPr id="5" name="Rectangle 4"/>
          <p:cNvSpPr/>
          <p:nvPr/>
        </p:nvSpPr>
        <p:spPr>
          <a:xfrm>
            <a:off x="1136787" y="1170810"/>
            <a:ext cx="5238713" cy="523111"/>
          </a:xfrm>
          <a:prstGeom prst="rect">
            <a:avLst/>
          </a:prstGeom>
        </p:spPr>
        <p:txBody>
          <a:bodyPr wrap="none" lIns="91330" tIns="45666" rIns="91330" bIns="45666">
            <a:spAutoFit/>
          </a:bodyPr>
          <a:lstStyle/>
          <a:p>
            <a:pPr algn="ctr"/>
            <a:r>
              <a:rPr lang="en-US" sz="2800" smtClean="0">
                <a:latin typeface="Arial" panose="020B0604020202020204" pitchFamily="34" charset="0"/>
                <a:ea typeface="Arial-Rounded" pitchFamily="34" charset="0"/>
                <a:cs typeface="Arial" panose="020B0604020202020204" pitchFamily="34" charset="0"/>
              </a:rPr>
              <a:t>b. Khi dê mẹ vừa đi xa, sói (…).</a:t>
            </a:r>
            <a:endParaRPr lang="en-US" sz="2800">
              <a:latin typeface="Arial" panose="020B0604020202020204" pitchFamily="34" charset="0"/>
              <a:ea typeface="Arial-Rounded" pitchFamily="34" charset="0"/>
              <a:cs typeface="Arial" panose="020B0604020202020204" pitchFamily="34" charset="0"/>
            </a:endParaRPr>
          </a:p>
        </p:txBody>
      </p:sp>
      <p:cxnSp>
        <p:nvCxnSpPr>
          <p:cNvPr id="11" name="Straight Arrow Connector 10"/>
          <p:cNvCxnSpPr/>
          <p:nvPr/>
        </p:nvCxnSpPr>
        <p:spPr>
          <a:xfrm>
            <a:off x="189950" y="2850919"/>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333500" y="3145559"/>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anose="020B0604020202020204" pitchFamily="34" charset="0"/>
                <a:ea typeface="Arial-Rounded" pitchFamily="34" charset="0"/>
                <a:cs typeface="Arial" panose="020B0604020202020204" pitchFamily="34" charset="0"/>
              </a:rPr>
              <a:t>Cần chú ý gì khi viết chữ đầu câu?</a:t>
            </a:r>
            <a:endParaRPr lang="en-US" sz="2400">
              <a:latin typeface="Arial" panose="020B0604020202020204" pitchFamily="34" charset="0"/>
              <a:ea typeface="Arial-Rounded" pitchFamily="34" charset="0"/>
              <a:cs typeface="Arial" panose="020B0604020202020204" pitchFamily="34" charset="0"/>
            </a:endParaRP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anose="020B0604020202020204" pitchFamily="34" charset="0"/>
                <a:ea typeface="Arial-Rounded" pitchFamily="34" charset="0"/>
                <a:cs typeface="Arial" panose="020B0604020202020204" pitchFamily="34" charset="0"/>
              </a:rPr>
              <a:t>Cuối câu có dấu gì?</a:t>
            </a:r>
            <a:endParaRPr lang="en-US" sz="2400">
              <a:latin typeface="Arial" panose="020B0604020202020204" pitchFamily="34" charset="0"/>
              <a:ea typeface="Arial-Rounded" pitchFamily="34" charset="0"/>
              <a:cs typeface="Arial" panose="020B0604020202020204" pitchFamily="34" charset="0"/>
            </a:endParaRP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anose="020B0604020202020204" pitchFamily="34" charset="0"/>
                <a:ea typeface="Arial-Rounded" pitchFamily="34" charset="0"/>
                <a:cs typeface="Arial" panose="020B0604020202020204" pitchFamily="34" charset="0"/>
              </a:rPr>
              <a:t>Khoảng cách giữa các chữ như thế nào?</a:t>
            </a:r>
            <a:endParaRPr lang="en-US" sz="2400">
              <a:latin typeface="Arial" panose="020B0604020202020204" pitchFamily="34" charset="0"/>
              <a:ea typeface="Arial-Rounded" pitchFamily="34" charset="0"/>
              <a:cs typeface="Arial" panose="020B0604020202020204" pitchFamily="34" charset="0"/>
            </a:endParaRPr>
          </a:p>
        </p:txBody>
      </p:sp>
      <p:sp>
        <p:nvSpPr>
          <p:cNvPr id="27" name="Rectangle 26"/>
          <p:cNvSpPr/>
          <p:nvPr/>
        </p:nvSpPr>
        <p:spPr>
          <a:xfrm>
            <a:off x="1544782"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
        <p:nvSpPr>
          <p:cNvPr id="37" name="Rectangle 36"/>
          <p:cNvSpPr/>
          <p:nvPr/>
        </p:nvSpPr>
        <p:spPr>
          <a:xfrm>
            <a:off x="205740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
        <p:nvSpPr>
          <p:cNvPr id="38" name="Rectangle 37"/>
          <p:cNvSpPr/>
          <p:nvPr/>
        </p:nvSpPr>
        <p:spPr>
          <a:xfrm>
            <a:off x="274320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
        <p:nvSpPr>
          <p:cNvPr id="39" name="Rectangle 38"/>
          <p:cNvSpPr/>
          <p:nvPr/>
        </p:nvSpPr>
        <p:spPr>
          <a:xfrm>
            <a:off x="35225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
        <p:nvSpPr>
          <p:cNvPr id="40" name="Rectangle 39"/>
          <p:cNvSpPr/>
          <p:nvPr/>
        </p:nvSpPr>
        <p:spPr>
          <a:xfrm>
            <a:off x="4014355"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
        <p:nvSpPr>
          <p:cNvPr id="41" name="Rectangle 40"/>
          <p:cNvSpPr/>
          <p:nvPr/>
        </p:nvSpPr>
        <p:spPr>
          <a:xfrm>
            <a:off x="4686946"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
        <p:nvSpPr>
          <p:cNvPr id="42" name="Rectangle 41"/>
          <p:cNvSpPr/>
          <p:nvPr/>
        </p:nvSpPr>
        <p:spPr>
          <a:xfrm>
            <a:off x="5324256"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
        <p:nvSpPr>
          <p:cNvPr id="43" name="Rectangle 42"/>
          <p:cNvSpPr/>
          <p:nvPr/>
        </p:nvSpPr>
        <p:spPr>
          <a:xfrm>
            <a:off x="5798128" y="2593218"/>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
        <p:nvSpPr>
          <p:cNvPr id="44" name="Rectangle 43"/>
          <p:cNvSpPr/>
          <p:nvPr/>
        </p:nvSpPr>
        <p:spPr>
          <a:xfrm>
            <a:off x="6501892" y="2589752"/>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
        <p:nvSpPr>
          <p:cNvPr id="45" name="Rectangle 44"/>
          <p:cNvSpPr/>
          <p:nvPr/>
        </p:nvSpPr>
        <p:spPr>
          <a:xfrm>
            <a:off x="7093528" y="2586286"/>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
        <p:nvSpPr>
          <p:cNvPr id="46" name="Rectangle 45"/>
          <p:cNvSpPr/>
          <p:nvPr/>
        </p:nvSpPr>
        <p:spPr>
          <a:xfrm>
            <a:off x="7755728" y="2593211"/>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
        <p:nvSpPr>
          <p:cNvPr id="47" name="Rectangle 46"/>
          <p:cNvSpPr/>
          <p:nvPr/>
        </p:nvSpPr>
        <p:spPr>
          <a:xfrm>
            <a:off x="506337" y="3253961"/>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anose="020B0604020202020204" pitchFamily="34" charset="0"/>
              </a:rPr>
              <a:t>o</a:t>
            </a:r>
            <a:endParaRPr lang="en-US" sz="3200" b="1">
              <a:solidFill>
                <a:srgbClr val="FF0000"/>
              </a:solidFill>
              <a:latin typeface="HP001 4 hàng"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down)">
                                      <p:cBhvr>
                                        <p:cTn id="85" dur="652">
                                          <p:stCondLst>
                                            <p:cond delay="0"/>
                                          </p:stCondLst>
                                        </p:cTn>
                                        <p:tgtEl>
                                          <p:spTgt spid="47"/>
                                        </p:tgtEl>
                                      </p:cBhvr>
                                    </p:animEffect>
                                    <p:anim calcmode="lin" valueType="num">
                                      <p:cBhvr>
                                        <p:cTn id="86" dur="2050"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4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4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47"/>
                                        </p:tgtEl>
                                        <p:attrNameLst>
                                          <p:attrName>ppt_y</p:attrName>
                                        </p:attrNameLst>
                                      </p:cBhvr>
                                      <p:tavLst>
                                        <p:tav tm="0" fmla="#ppt_y-sin(pi*$)/81">
                                          <p:val>
                                            <p:fltVal val="0"/>
                                          </p:val>
                                        </p:tav>
                                        <p:tav tm="100000">
                                          <p:val>
                                            <p:fltVal val="1"/>
                                          </p:val>
                                        </p:tav>
                                      </p:tavLst>
                                    </p:anim>
                                    <p:animScale>
                                      <p:cBhvr>
                                        <p:cTn id="91" dur="29">
                                          <p:stCondLst>
                                            <p:cond delay="731"/>
                                          </p:stCondLst>
                                        </p:cTn>
                                        <p:tgtEl>
                                          <p:spTgt spid="47"/>
                                        </p:tgtEl>
                                      </p:cBhvr>
                                      <p:to x="100000" y="60000"/>
                                    </p:animScale>
                                    <p:animScale>
                                      <p:cBhvr>
                                        <p:cTn id="92" dur="187" decel="50000">
                                          <p:stCondLst>
                                            <p:cond delay="761"/>
                                          </p:stCondLst>
                                        </p:cTn>
                                        <p:tgtEl>
                                          <p:spTgt spid="47"/>
                                        </p:tgtEl>
                                      </p:cBhvr>
                                      <p:to x="100000" y="100000"/>
                                    </p:animScale>
                                    <p:animScale>
                                      <p:cBhvr>
                                        <p:cTn id="93" dur="29">
                                          <p:stCondLst>
                                            <p:cond delay="1476"/>
                                          </p:stCondLst>
                                        </p:cTn>
                                        <p:tgtEl>
                                          <p:spTgt spid="47"/>
                                        </p:tgtEl>
                                      </p:cBhvr>
                                      <p:to x="100000" y="80000"/>
                                    </p:animScale>
                                    <p:animScale>
                                      <p:cBhvr>
                                        <p:cTn id="94" dur="187" decel="50000">
                                          <p:stCondLst>
                                            <p:cond delay="1505"/>
                                          </p:stCondLst>
                                        </p:cTn>
                                        <p:tgtEl>
                                          <p:spTgt spid="47"/>
                                        </p:tgtEl>
                                      </p:cBhvr>
                                      <p:to x="100000" y="100000"/>
                                    </p:animScale>
                                    <p:animScale>
                                      <p:cBhvr>
                                        <p:cTn id="95" dur="29">
                                          <p:stCondLst>
                                            <p:cond delay="1847"/>
                                          </p:stCondLst>
                                        </p:cTn>
                                        <p:tgtEl>
                                          <p:spTgt spid="47"/>
                                        </p:tgtEl>
                                      </p:cBhvr>
                                      <p:to x="100000" y="90000"/>
                                    </p:animScale>
                                    <p:animScale>
                                      <p:cBhvr>
                                        <p:cTn id="96" dur="187" decel="50000">
                                          <p:stCondLst>
                                            <p:cond delay="1876"/>
                                          </p:stCondLst>
                                        </p:cTn>
                                        <p:tgtEl>
                                          <p:spTgt spid="47"/>
                                        </p:tgtEl>
                                      </p:cBhvr>
                                      <p:to x="100000" y="100000"/>
                                    </p:animScale>
                                    <p:animScale>
                                      <p:cBhvr>
                                        <p:cTn id="97" dur="29">
                                          <p:stCondLst>
                                            <p:cond delay="2034"/>
                                          </p:stCondLst>
                                        </p:cTn>
                                        <p:tgtEl>
                                          <p:spTgt spid="47"/>
                                        </p:tgtEl>
                                      </p:cBhvr>
                                      <p:to x="100000" y="95000"/>
                                    </p:animScale>
                                    <p:animScale>
                                      <p:cBhvr>
                                        <p:cTn id="98" dur="187" decel="50000">
                                          <p:stCondLst>
                                            <p:cond delay="2063"/>
                                          </p:stCondLst>
                                        </p:cTn>
                                        <p:tgtEl>
                                          <p:spTgt spid="4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652">
                                          <p:stCondLst>
                                            <p:cond delay="0"/>
                                          </p:stCondLst>
                                        </p:cTn>
                                        <p:tgtEl>
                                          <p:spTgt spid="27"/>
                                        </p:tgtEl>
                                      </p:cBhvr>
                                    </p:animEffect>
                                    <p:anim calcmode="lin" valueType="num">
                                      <p:cBhvr>
                                        <p:cTn id="102"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107" dur="29">
                                          <p:stCondLst>
                                            <p:cond delay="731"/>
                                          </p:stCondLst>
                                        </p:cTn>
                                        <p:tgtEl>
                                          <p:spTgt spid="27"/>
                                        </p:tgtEl>
                                      </p:cBhvr>
                                      <p:to x="100000" y="60000"/>
                                    </p:animScale>
                                    <p:animScale>
                                      <p:cBhvr>
                                        <p:cTn id="108" dur="187" decel="50000">
                                          <p:stCondLst>
                                            <p:cond delay="761"/>
                                          </p:stCondLst>
                                        </p:cTn>
                                        <p:tgtEl>
                                          <p:spTgt spid="27"/>
                                        </p:tgtEl>
                                      </p:cBhvr>
                                      <p:to x="100000" y="100000"/>
                                    </p:animScale>
                                    <p:animScale>
                                      <p:cBhvr>
                                        <p:cTn id="109" dur="29">
                                          <p:stCondLst>
                                            <p:cond delay="1476"/>
                                          </p:stCondLst>
                                        </p:cTn>
                                        <p:tgtEl>
                                          <p:spTgt spid="27"/>
                                        </p:tgtEl>
                                      </p:cBhvr>
                                      <p:to x="100000" y="80000"/>
                                    </p:animScale>
                                    <p:animScale>
                                      <p:cBhvr>
                                        <p:cTn id="110" dur="187" decel="50000">
                                          <p:stCondLst>
                                            <p:cond delay="1505"/>
                                          </p:stCondLst>
                                        </p:cTn>
                                        <p:tgtEl>
                                          <p:spTgt spid="27"/>
                                        </p:tgtEl>
                                      </p:cBhvr>
                                      <p:to x="100000" y="100000"/>
                                    </p:animScale>
                                    <p:animScale>
                                      <p:cBhvr>
                                        <p:cTn id="111" dur="29">
                                          <p:stCondLst>
                                            <p:cond delay="1847"/>
                                          </p:stCondLst>
                                        </p:cTn>
                                        <p:tgtEl>
                                          <p:spTgt spid="27"/>
                                        </p:tgtEl>
                                      </p:cBhvr>
                                      <p:to x="100000" y="90000"/>
                                    </p:animScale>
                                    <p:animScale>
                                      <p:cBhvr>
                                        <p:cTn id="112" dur="187" decel="50000">
                                          <p:stCondLst>
                                            <p:cond delay="1876"/>
                                          </p:stCondLst>
                                        </p:cTn>
                                        <p:tgtEl>
                                          <p:spTgt spid="27"/>
                                        </p:tgtEl>
                                      </p:cBhvr>
                                      <p:to x="100000" y="100000"/>
                                    </p:animScale>
                                    <p:animScale>
                                      <p:cBhvr>
                                        <p:cTn id="113" dur="29">
                                          <p:stCondLst>
                                            <p:cond delay="2034"/>
                                          </p:stCondLst>
                                        </p:cTn>
                                        <p:tgtEl>
                                          <p:spTgt spid="27"/>
                                        </p:tgtEl>
                                      </p:cBhvr>
                                      <p:to x="100000" y="95000"/>
                                    </p:animScale>
                                    <p:animScale>
                                      <p:cBhvr>
                                        <p:cTn id="114" dur="187" decel="50000">
                                          <p:stCondLst>
                                            <p:cond delay="2063"/>
                                          </p:stCondLst>
                                        </p:cTn>
                                        <p:tgtEl>
                                          <p:spTgt spid="2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652">
                                          <p:stCondLst>
                                            <p:cond delay="0"/>
                                          </p:stCondLst>
                                        </p:cTn>
                                        <p:tgtEl>
                                          <p:spTgt spid="37"/>
                                        </p:tgtEl>
                                      </p:cBhvr>
                                    </p:animEffect>
                                    <p:anim calcmode="lin" valueType="num">
                                      <p:cBhvr>
                                        <p:cTn id="118"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23" dur="29">
                                          <p:stCondLst>
                                            <p:cond delay="731"/>
                                          </p:stCondLst>
                                        </p:cTn>
                                        <p:tgtEl>
                                          <p:spTgt spid="37"/>
                                        </p:tgtEl>
                                      </p:cBhvr>
                                      <p:to x="100000" y="60000"/>
                                    </p:animScale>
                                    <p:animScale>
                                      <p:cBhvr>
                                        <p:cTn id="124" dur="187" decel="50000">
                                          <p:stCondLst>
                                            <p:cond delay="761"/>
                                          </p:stCondLst>
                                        </p:cTn>
                                        <p:tgtEl>
                                          <p:spTgt spid="37"/>
                                        </p:tgtEl>
                                      </p:cBhvr>
                                      <p:to x="100000" y="100000"/>
                                    </p:animScale>
                                    <p:animScale>
                                      <p:cBhvr>
                                        <p:cTn id="125" dur="29">
                                          <p:stCondLst>
                                            <p:cond delay="1476"/>
                                          </p:stCondLst>
                                        </p:cTn>
                                        <p:tgtEl>
                                          <p:spTgt spid="37"/>
                                        </p:tgtEl>
                                      </p:cBhvr>
                                      <p:to x="100000" y="80000"/>
                                    </p:animScale>
                                    <p:animScale>
                                      <p:cBhvr>
                                        <p:cTn id="126" dur="187" decel="50000">
                                          <p:stCondLst>
                                            <p:cond delay="1505"/>
                                          </p:stCondLst>
                                        </p:cTn>
                                        <p:tgtEl>
                                          <p:spTgt spid="37"/>
                                        </p:tgtEl>
                                      </p:cBhvr>
                                      <p:to x="100000" y="100000"/>
                                    </p:animScale>
                                    <p:animScale>
                                      <p:cBhvr>
                                        <p:cTn id="127" dur="29">
                                          <p:stCondLst>
                                            <p:cond delay="1847"/>
                                          </p:stCondLst>
                                        </p:cTn>
                                        <p:tgtEl>
                                          <p:spTgt spid="37"/>
                                        </p:tgtEl>
                                      </p:cBhvr>
                                      <p:to x="100000" y="90000"/>
                                    </p:animScale>
                                    <p:animScale>
                                      <p:cBhvr>
                                        <p:cTn id="128" dur="187" decel="50000">
                                          <p:stCondLst>
                                            <p:cond delay="1876"/>
                                          </p:stCondLst>
                                        </p:cTn>
                                        <p:tgtEl>
                                          <p:spTgt spid="37"/>
                                        </p:tgtEl>
                                      </p:cBhvr>
                                      <p:to x="100000" y="100000"/>
                                    </p:animScale>
                                    <p:animScale>
                                      <p:cBhvr>
                                        <p:cTn id="129" dur="29">
                                          <p:stCondLst>
                                            <p:cond delay="2034"/>
                                          </p:stCondLst>
                                        </p:cTn>
                                        <p:tgtEl>
                                          <p:spTgt spid="37"/>
                                        </p:tgtEl>
                                      </p:cBhvr>
                                      <p:to x="100000" y="95000"/>
                                    </p:animScale>
                                    <p:animScale>
                                      <p:cBhvr>
                                        <p:cTn id="130" dur="187" decel="50000">
                                          <p:stCondLst>
                                            <p:cond delay="2063"/>
                                          </p:stCondLst>
                                        </p:cTn>
                                        <p:tgtEl>
                                          <p:spTgt spid="37"/>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wipe(down)">
                                      <p:cBhvr>
                                        <p:cTn id="133" dur="652">
                                          <p:stCondLst>
                                            <p:cond delay="0"/>
                                          </p:stCondLst>
                                        </p:cTn>
                                        <p:tgtEl>
                                          <p:spTgt spid="38"/>
                                        </p:tgtEl>
                                      </p:cBhvr>
                                    </p:animEffect>
                                    <p:anim calcmode="lin" valueType="num">
                                      <p:cBhvr>
                                        <p:cTn id="134"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39" dur="29">
                                          <p:stCondLst>
                                            <p:cond delay="731"/>
                                          </p:stCondLst>
                                        </p:cTn>
                                        <p:tgtEl>
                                          <p:spTgt spid="38"/>
                                        </p:tgtEl>
                                      </p:cBhvr>
                                      <p:to x="100000" y="60000"/>
                                    </p:animScale>
                                    <p:animScale>
                                      <p:cBhvr>
                                        <p:cTn id="140" dur="187" decel="50000">
                                          <p:stCondLst>
                                            <p:cond delay="761"/>
                                          </p:stCondLst>
                                        </p:cTn>
                                        <p:tgtEl>
                                          <p:spTgt spid="38"/>
                                        </p:tgtEl>
                                      </p:cBhvr>
                                      <p:to x="100000" y="100000"/>
                                    </p:animScale>
                                    <p:animScale>
                                      <p:cBhvr>
                                        <p:cTn id="141" dur="29">
                                          <p:stCondLst>
                                            <p:cond delay="1476"/>
                                          </p:stCondLst>
                                        </p:cTn>
                                        <p:tgtEl>
                                          <p:spTgt spid="38"/>
                                        </p:tgtEl>
                                      </p:cBhvr>
                                      <p:to x="100000" y="80000"/>
                                    </p:animScale>
                                    <p:animScale>
                                      <p:cBhvr>
                                        <p:cTn id="142" dur="187" decel="50000">
                                          <p:stCondLst>
                                            <p:cond delay="1505"/>
                                          </p:stCondLst>
                                        </p:cTn>
                                        <p:tgtEl>
                                          <p:spTgt spid="38"/>
                                        </p:tgtEl>
                                      </p:cBhvr>
                                      <p:to x="100000" y="100000"/>
                                    </p:animScale>
                                    <p:animScale>
                                      <p:cBhvr>
                                        <p:cTn id="143" dur="29">
                                          <p:stCondLst>
                                            <p:cond delay="1847"/>
                                          </p:stCondLst>
                                        </p:cTn>
                                        <p:tgtEl>
                                          <p:spTgt spid="38"/>
                                        </p:tgtEl>
                                      </p:cBhvr>
                                      <p:to x="100000" y="90000"/>
                                    </p:animScale>
                                    <p:animScale>
                                      <p:cBhvr>
                                        <p:cTn id="144" dur="187" decel="50000">
                                          <p:stCondLst>
                                            <p:cond delay="1876"/>
                                          </p:stCondLst>
                                        </p:cTn>
                                        <p:tgtEl>
                                          <p:spTgt spid="38"/>
                                        </p:tgtEl>
                                      </p:cBhvr>
                                      <p:to x="100000" y="100000"/>
                                    </p:animScale>
                                    <p:animScale>
                                      <p:cBhvr>
                                        <p:cTn id="145" dur="29">
                                          <p:stCondLst>
                                            <p:cond delay="2034"/>
                                          </p:stCondLst>
                                        </p:cTn>
                                        <p:tgtEl>
                                          <p:spTgt spid="38"/>
                                        </p:tgtEl>
                                      </p:cBhvr>
                                      <p:to x="100000" y="95000"/>
                                    </p:animScale>
                                    <p:animScale>
                                      <p:cBhvr>
                                        <p:cTn id="146" dur="187" decel="50000">
                                          <p:stCondLst>
                                            <p:cond delay="2063"/>
                                          </p:stCondLst>
                                        </p:cTn>
                                        <p:tgtEl>
                                          <p:spTgt spid="38"/>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down)">
                                      <p:cBhvr>
                                        <p:cTn id="149" dur="652">
                                          <p:stCondLst>
                                            <p:cond delay="0"/>
                                          </p:stCondLst>
                                        </p:cTn>
                                        <p:tgtEl>
                                          <p:spTgt spid="39"/>
                                        </p:tgtEl>
                                      </p:cBhvr>
                                    </p:animEffect>
                                    <p:anim calcmode="lin" valueType="num">
                                      <p:cBhvr>
                                        <p:cTn id="150"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55" dur="29">
                                          <p:stCondLst>
                                            <p:cond delay="731"/>
                                          </p:stCondLst>
                                        </p:cTn>
                                        <p:tgtEl>
                                          <p:spTgt spid="39"/>
                                        </p:tgtEl>
                                      </p:cBhvr>
                                      <p:to x="100000" y="60000"/>
                                    </p:animScale>
                                    <p:animScale>
                                      <p:cBhvr>
                                        <p:cTn id="156" dur="187" decel="50000">
                                          <p:stCondLst>
                                            <p:cond delay="761"/>
                                          </p:stCondLst>
                                        </p:cTn>
                                        <p:tgtEl>
                                          <p:spTgt spid="39"/>
                                        </p:tgtEl>
                                      </p:cBhvr>
                                      <p:to x="100000" y="100000"/>
                                    </p:animScale>
                                    <p:animScale>
                                      <p:cBhvr>
                                        <p:cTn id="157" dur="29">
                                          <p:stCondLst>
                                            <p:cond delay="1476"/>
                                          </p:stCondLst>
                                        </p:cTn>
                                        <p:tgtEl>
                                          <p:spTgt spid="39"/>
                                        </p:tgtEl>
                                      </p:cBhvr>
                                      <p:to x="100000" y="80000"/>
                                    </p:animScale>
                                    <p:animScale>
                                      <p:cBhvr>
                                        <p:cTn id="158" dur="187" decel="50000">
                                          <p:stCondLst>
                                            <p:cond delay="1505"/>
                                          </p:stCondLst>
                                        </p:cTn>
                                        <p:tgtEl>
                                          <p:spTgt spid="39"/>
                                        </p:tgtEl>
                                      </p:cBhvr>
                                      <p:to x="100000" y="100000"/>
                                    </p:animScale>
                                    <p:animScale>
                                      <p:cBhvr>
                                        <p:cTn id="159" dur="29">
                                          <p:stCondLst>
                                            <p:cond delay="1847"/>
                                          </p:stCondLst>
                                        </p:cTn>
                                        <p:tgtEl>
                                          <p:spTgt spid="39"/>
                                        </p:tgtEl>
                                      </p:cBhvr>
                                      <p:to x="100000" y="90000"/>
                                    </p:animScale>
                                    <p:animScale>
                                      <p:cBhvr>
                                        <p:cTn id="160" dur="187" decel="50000">
                                          <p:stCondLst>
                                            <p:cond delay="1876"/>
                                          </p:stCondLst>
                                        </p:cTn>
                                        <p:tgtEl>
                                          <p:spTgt spid="39"/>
                                        </p:tgtEl>
                                      </p:cBhvr>
                                      <p:to x="100000" y="100000"/>
                                    </p:animScale>
                                    <p:animScale>
                                      <p:cBhvr>
                                        <p:cTn id="161" dur="29">
                                          <p:stCondLst>
                                            <p:cond delay="2034"/>
                                          </p:stCondLst>
                                        </p:cTn>
                                        <p:tgtEl>
                                          <p:spTgt spid="39"/>
                                        </p:tgtEl>
                                      </p:cBhvr>
                                      <p:to x="100000" y="95000"/>
                                    </p:animScale>
                                    <p:animScale>
                                      <p:cBhvr>
                                        <p:cTn id="162" dur="187" decel="50000">
                                          <p:stCondLst>
                                            <p:cond delay="2063"/>
                                          </p:stCondLst>
                                        </p:cTn>
                                        <p:tgtEl>
                                          <p:spTgt spid="39"/>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down)">
                                      <p:cBhvr>
                                        <p:cTn id="165" dur="652">
                                          <p:stCondLst>
                                            <p:cond delay="0"/>
                                          </p:stCondLst>
                                        </p:cTn>
                                        <p:tgtEl>
                                          <p:spTgt spid="40"/>
                                        </p:tgtEl>
                                      </p:cBhvr>
                                    </p:animEffect>
                                    <p:anim calcmode="lin" valueType="num">
                                      <p:cBhvr>
                                        <p:cTn id="166"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71" dur="29">
                                          <p:stCondLst>
                                            <p:cond delay="731"/>
                                          </p:stCondLst>
                                        </p:cTn>
                                        <p:tgtEl>
                                          <p:spTgt spid="40"/>
                                        </p:tgtEl>
                                      </p:cBhvr>
                                      <p:to x="100000" y="60000"/>
                                    </p:animScale>
                                    <p:animScale>
                                      <p:cBhvr>
                                        <p:cTn id="172" dur="187" decel="50000">
                                          <p:stCondLst>
                                            <p:cond delay="761"/>
                                          </p:stCondLst>
                                        </p:cTn>
                                        <p:tgtEl>
                                          <p:spTgt spid="40"/>
                                        </p:tgtEl>
                                      </p:cBhvr>
                                      <p:to x="100000" y="100000"/>
                                    </p:animScale>
                                    <p:animScale>
                                      <p:cBhvr>
                                        <p:cTn id="173" dur="29">
                                          <p:stCondLst>
                                            <p:cond delay="1476"/>
                                          </p:stCondLst>
                                        </p:cTn>
                                        <p:tgtEl>
                                          <p:spTgt spid="40"/>
                                        </p:tgtEl>
                                      </p:cBhvr>
                                      <p:to x="100000" y="80000"/>
                                    </p:animScale>
                                    <p:animScale>
                                      <p:cBhvr>
                                        <p:cTn id="174" dur="187" decel="50000">
                                          <p:stCondLst>
                                            <p:cond delay="1505"/>
                                          </p:stCondLst>
                                        </p:cTn>
                                        <p:tgtEl>
                                          <p:spTgt spid="40"/>
                                        </p:tgtEl>
                                      </p:cBhvr>
                                      <p:to x="100000" y="100000"/>
                                    </p:animScale>
                                    <p:animScale>
                                      <p:cBhvr>
                                        <p:cTn id="175" dur="29">
                                          <p:stCondLst>
                                            <p:cond delay="1847"/>
                                          </p:stCondLst>
                                        </p:cTn>
                                        <p:tgtEl>
                                          <p:spTgt spid="40"/>
                                        </p:tgtEl>
                                      </p:cBhvr>
                                      <p:to x="100000" y="90000"/>
                                    </p:animScale>
                                    <p:animScale>
                                      <p:cBhvr>
                                        <p:cTn id="176" dur="187" decel="50000">
                                          <p:stCondLst>
                                            <p:cond delay="1876"/>
                                          </p:stCondLst>
                                        </p:cTn>
                                        <p:tgtEl>
                                          <p:spTgt spid="40"/>
                                        </p:tgtEl>
                                      </p:cBhvr>
                                      <p:to x="100000" y="100000"/>
                                    </p:animScale>
                                    <p:animScale>
                                      <p:cBhvr>
                                        <p:cTn id="177" dur="29">
                                          <p:stCondLst>
                                            <p:cond delay="2034"/>
                                          </p:stCondLst>
                                        </p:cTn>
                                        <p:tgtEl>
                                          <p:spTgt spid="40"/>
                                        </p:tgtEl>
                                      </p:cBhvr>
                                      <p:to x="100000" y="95000"/>
                                    </p:animScale>
                                    <p:animScale>
                                      <p:cBhvr>
                                        <p:cTn id="178" dur="187" decel="50000">
                                          <p:stCondLst>
                                            <p:cond delay="2063"/>
                                          </p:stCondLst>
                                        </p:cTn>
                                        <p:tgtEl>
                                          <p:spTgt spid="40"/>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wipe(down)">
                                      <p:cBhvr>
                                        <p:cTn id="181" dur="652">
                                          <p:stCondLst>
                                            <p:cond delay="0"/>
                                          </p:stCondLst>
                                        </p:cTn>
                                        <p:tgtEl>
                                          <p:spTgt spid="41"/>
                                        </p:tgtEl>
                                      </p:cBhvr>
                                    </p:animEffect>
                                    <p:anim calcmode="lin" valueType="num">
                                      <p:cBhvr>
                                        <p:cTn id="182"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87" dur="29">
                                          <p:stCondLst>
                                            <p:cond delay="731"/>
                                          </p:stCondLst>
                                        </p:cTn>
                                        <p:tgtEl>
                                          <p:spTgt spid="41"/>
                                        </p:tgtEl>
                                      </p:cBhvr>
                                      <p:to x="100000" y="60000"/>
                                    </p:animScale>
                                    <p:animScale>
                                      <p:cBhvr>
                                        <p:cTn id="188" dur="187" decel="50000">
                                          <p:stCondLst>
                                            <p:cond delay="761"/>
                                          </p:stCondLst>
                                        </p:cTn>
                                        <p:tgtEl>
                                          <p:spTgt spid="41"/>
                                        </p:tgtEl>
                                      </p:cBhvr>
                                      <p:to x="100000" y="100000"/>
                                    </p:animScale>
                                    <p:animScale>
                                      <p:cBhvr>
                                        <p:cTn id="189" dur="29">
                                          <p:stCondLst>
                                            <p:cond delay="1476"/>
                                          </p:stCondLst>
                                        </p:cTn>
                                        <p:tgtEl>
                                          <p:spTgt spid="41"/>
                                        </p:tgtEl>
                                      </p:cBhvr>
                                      <p:to x="100000" y="80000"/>
                                    </p:animScale>
                                    <p:animScale>
                                      <p:cBhvr>
                                        <p:cTn id="190" dur="187" decel="50000">
                                          <p:stCondLst>
                                            <p:cond delay="1505"/>
                                          </p:stCondLst>
                                        </p:cTn>
                                        <p:tgtEl>
                                          <p:spTgt spid="41"/>
                                        </p:tgtEl>
                                      </p:cBhvr>
                                      <p:to x="100000" y="100000"/>
                                    </p:animScale>
                                    <p:animScale>
                                      <p:cBhvr>
                                        <p:cTn id="191" dur="29">
                                          <p:stCondLst>
                                            <p:cond delay="1847"/>
                                          </p:stCondLst>
                                        </p:cTn>
                                        <p:tgtEl>
                                          <p:spTgt spid="41"/>
                                        </p:tgtEl>
                                      </p:cBhvr>
                                      <p:to x="100000" y="90000"/>
                                    </p:animScale>
                                    <p:animScale>
                                      <p:cBhvr>
                                        <p:cTn id="192" dur="187" decel="50000">
                                          <p:stCondLst>
                                            <p:cond delay="1876"/>
                                          </p:stCondLst>
                                        </p:cTn>
                                        <p:tgtEl>
                                          <p:spTgt spid="41"/>
                                        </p:tgtEl>
                                      </p:cBhvr>
                                      <p:to x="100000" y="100000"/>
                                    </p:animScale>
                                    <p:animScale>
                                      <p:cBhvr>
                                        <p:cTn id="193" dur="29">
                                          <p:stCondLst>
                                            <p:cond delay="2034"/>
                                          </p:stCondLst>
                                        </p:cTn>
                                        <p:tgtEl>
                                          <p:spTgt spid="41"/>
                                        </p:tgtEl>
                                      </p:cBhvr>
                                      <p:to x="100000" y="95000"/>
                                    </p:animScale>
                                    <p:animScale>
                                      <p:cBhvr>
                                        <p:cTn id="194" dur="187" decel="50000">
                                          <p:stCondLst>
                                            <p:cond delay="2063"/>
                                          </p:stCondLst>
                                        </p:cTn>
                                        <p:tgtEl>
                                          <p:spTgt spid="41"/>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wipe(down)">
                                      <p:cBhvr>
                                        <p:cTn id="197" dur="652">
                                          <p:stCondLst>
                                            <p:cond delay="0"/>
                                          </p:stCondLst>
                                        </p:cTn>
                                        <p:tgtEl>
                                          <p:spTgt spid="42"/>
                                        </p:tgtEl>
                                      </p:cBhvr>
                                    </p:animEffect>
                                    <p:anim calcmode="lin" valueType="num">
                                      <p:cBhvr>
                                        <p:cTn id="198"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203" dur="29">
                                          <p:stCondLst>
                                            <p:cond delay="731"/>
                                          </p:stCondLst>
                                        </p:cTn>
                                        <p:tgtEl>
                                          <p:spTgt spid="42"/>
                                        </p:tgtEl>
                                      </p:cBhvr>
                                      <p:to x="100000" y="60000"/>
                                    </p:animScale>
                                    <p:animScale>
                                      <p:cBhvr>
                                        <p:cTn id="204" dur="187" decel="50000">
                                          <p:stCondLst>
                                            <p:cond delay="761"/>
                                          </p:stCondLst>
                                        </p:cTn>
                                        <p:tgtEl>
                                          <p:spTgt spid="42"/>
                                        </p:tgtEl>
                                      </p:cBhvr>
                                      <p:to x="100000" y="100000"/>
                                    </p:animScale>
                                    <p:animScale>
                                      <p:cBhvr>
                                        <p:cTn id="205" dur="29">
                                          <p:stCondLst>
                                            <p:cond delay="1476"/>
                                          </p:stCondLst>
                                        </p:cTn>
                                        <p:tgtEl>
                                          <p:spTgt spid="42"/>
                                        </p:tgtEl>
                                      </p:cBhvr>
                                      <p:to x="100000" y="80000"/>
                                    </p:animScale>
                                    <p:animScale>
                                      <p:cBhvr>
                                        <p:cTn id="206" dur="187" decel="50000">
                                          <p:stCondLst>
                                            <p:cond delay="1505"/>
                                          </p:stCondLst>
                                        </p:cTn>
                                        <p:tgtEl>
                                          <p:spTgt spid="42"/>
                                        </p:tgtEl>
                                      </p:cBhvr>
                                      <p:to x="100000" y="100000"/>
                                    </p:animScale>
                                    <p:animScale>
                                      <p:cBhvr>
                                        <p:cTn id="207" dur="29">
                                          <p:stCondLst>
                                            <p:cond delay="1847"/>
                                          </p:stCondLst>
                                        </p:cTn>
                                        <p:tgtEl>
                                          <p:spTgt spid="42"/>
                                        </p:tgtEl>
                                      </p:cBhvr>
                                      <p:to x="100000" y="90000"/>
                                    </p:animScale>
                                    <p:animScale>
                                      <p:cBhvr>
                                        <p:cTn id="208" dur="187" decel="50000">
                                          <p:stCondLst>
                                            <p:cond delay="1876"/>
                                          </p:stCondLst>
                                        </p:cTn>
                                        <p:tgtEl>
                                          <p:spTgt spid="42"/>
                                        </p:tgtEl>
                                      </p:cBhvr>
                                      <p:to x="100000" y="100000"/>
                                    </p:animScale>
                                    <p:animScale>
                                      <p:cBhvr>
                                        <p:cTn id="209" dur="29">
                                          <p:stCondLst>
                                            <p:cond delay="2034"/>
                                          </p:stCondLst>
                                        </p:cTn>
                                        <p:tgtEl>
                                          <p:spTgt spid="42"/>
                                        </p:tgtEl>
                                      </p:cBhvr>
                                      <p:to x="100000" y="95000"/>
                                    </p:animScale>
                                    <p:animScale>
                                      <p:cBhvr>
                                        <p:cTn id="210" dur="187" decel="50000">
                                          <p:stCondLst>
                                            <p:cond delay="2063"/>
                                          </p:stCondLst>
                                        </p:cTn>
                                        <p:tgtEl>
                                          <p:spTgt spid="42"/>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3"/>
                                        </p:tgtEl>
                                        <p:attrNameLst>
                                          <p:attrName>style.visibility</p:attrName>
                                        </p:attrNameLst>
                                      </p:cBhvr>
                                      <p:to>
                                        <p:strVal val="visible"/>
                                      </p:to>
                                    </p:set>
                                    <p:animEffect transition="in" filter="wipe(down)">
                                      <p:cBhvr>
                                        <p:cTn id="213" dur="652">
                                          <p:stCondLst>
                                            <p:cond delay="0"/>
                                          </p:stCondLst>
                                        </p:cTn>
                                        <p:tgtEl>
                                          <p:spTgt spid="43"/>
                                        </p:tgtEl>
                                      </p:cBhvr>
                                    </p:animEffect>
                                    <p:anim calcmode="lin" valueType="num">
                                      <p:cBhvr>
                                        <p:cTn id="214"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19" dur="29">
                                          <p:stCondLst>
                                            <p:cond delay="731"/>
                                          </p:stCondLst>
                                        </p:cTn>
                                        <p:tgtEl>
                                          <p:spTgt spid="43"/>
                                        </p:tgtEl>
                                      </p:cBhvr>
                                      <p:to x="100000" y="60000"/>
                                    </p:animScale>
                                    <p:animScale>
                                      <p:cBhvr>
                                        <p:cTn id="220" dur="187" decel="50000">
                                          <p:stCondLst>
                                            <p:cond delay="761"/>
                                          </p:stCondLst>
                                        </p:cTn>
                                        <p:tgtEl>
                                          <p:spTgt spid="43"/>
                                        </p:tgtEl>
                                      </p:cBhvr>
                                      <p:to x="100000" y="100000"/>
                                    </p:animScale>
                                    <p:animScale>
                                      <p:cBhvr>
                                        <p:cTn id="221" dur="29">
                                          <p:stCondLst>
                                            <p:cond delay="1476"/>
                                          </p:stCondLst>
                                        </p:cTn>
                                        <p:tgtEl>
                                          <p:spTgt spid="43"/>
                                        </p:tgtEl>
                                      </p:cBhvr>
                                      <p:to x="100000" y="80000"/>
                                    </p:animScale>
                                    <p:animScale>
                                      <p:cBhvr>
                                        <p:cTn id="222" dur="187" decel="50000">
                                          <p:stCondLst>
                                            <p:cond delay="1505"/>
                                          </p:stCondLst>
                                        </p:cTn>
                                        <p:tgtEl>
                                          <p:spTgt spid="43"/>
                                        </p:tgtEl>
                                      </p:cBhvr>
                                      <p:to x="100000" y="100000"/>
                                    </p:animScale>
                                    <p:animScale>
                                      <p:cBhvr>
                                        <p:cTn id="223" dur="29">
                                          <p:stCondLst>
                                            <p:cond delay="1847"/>
                                          </p:stCondLst>
                                        </p:cTn>
                                        <p:tgtEl>
                                          <p:spTgt spid="43"/>
                                        </p:tgtEl>
                                      </p:cBhvr>
                                      <p:to x="100000" y="90000"/>
                                    </p:animScale>
                                    <p:animScale>
                                      <p:cBhvr>
                                        <p:cTn id="224" dur="187" decel="50000">
                                          <p:stCondLst>
                                            <p:cond delay="1876"/>
                                          </p:stCondLst>
                                        </p:cTn>
                                        <p:tgtEl>
                                          <p:spTgt spid="43"/>
                                        </p:tgtEl>
                                      </p:cBhvr>
                                      <p:to x="100000" y="100000"/>
                                    </p:animScale>
                                    <p:animScale>
                                      <p:cBhvr>
                                        <p:cTn id="225" dur="29">
                                          <p:stCondLst>
                                            <p:cond delay="2034"/>
                                          </p:stCondLst>
                                        </p:cTn>
                                        <p:tgtEl>
                                          <p:spTgt spid="43"/>
                                        </p:tgtEl>
                                      </p:cBhvr>
                                      <p:to x="100000" y="95000"/>
                                    </p:animScale>
                                    <p:animScale>
                                      <p:cBhvr>
                                        <p:cTn id="226" dur="187" decel="50000">
                                          <p:stCondLst>
                                            <p:cond delay="2063"/>
                                          </p:stCondLst>
                                        </p:cTn>
                                        <p:tgtEl>
                                          <p:spTgt spid="43"/>
                                        </p:tgtEl>
                                      </p:cBhvr>
                                      <p:to x="100000" y="100000"/>
                                    </p:animScale>
                                  </p:childTnLst>
                                </p:cTn>
                              </p:par>
                              <p:par>
                                <p:cTn id="227" presetID="26" presetClass="entr" presetSubtype="0" fill="hold" grpId="0" nodeType="withEffect">
                                  <p:stCondLst>
                                    <p:cond delay="0"/>
                                  </p:stCondLst>
                                  <p:childTnLst>
                                    <p:set>
                                      <p:cBhvr>
                                        <p:cTn id="228" dur="1" fill="hold">
                                          <p:stCondLst>
                                            <p:cond delay="0"/>
                                          </p:stCondLst>
                                        </p:cTn>
                                        <p:tgtEl>
                                          <p:spTgt spid="44"/>
                                        </p:tgtEl>
                                        <p:attrNameLst>
                                          <p:attrName>style.visibility</p:attrName>
                                        </p:attrNameLst>
                                      </p:cBhvr>
                                      <p:to>
                                        <p:strVal val="visible"/>
                                      </p:to>
                                    </p:set>
                                    <p:animEffect transition="in" filter="wipe(down)">
                                      <p:cBhvr>
                                        <p:cTn id="229" dur="652">
                                          <p:stCondLst>
                                            <p:cond delay="0"/>
                                          </p:stCondLst>
                                        </p:cTn>
                                        <p:tgtEl>
                                          <p:spTgt spid="44"/>
                                        </p:tgtEl>
                                      </p:cBhvr>
                                    </p:animEffect>
                                    <p:anim calcmode="lin" valueType="num">
                                      <p:cBhvr>
                                        <p:cTn id="230"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31"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32"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33"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34"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35" dur="29">
                                          <p:stCondLst>
                                            <p:cond delay="731"/>
                                          </p:stCondLst>
                                        </p:cTn>
                                        <p:tgtEl>
                                          <p:spTgt spid="44"/>
                                        </p:tgtEl>
                                      </p:cBhvr>
                                      <p:to x="100000" y="60000"/>
                                    </p:animScale>
                                    <p:animScale>
                                      <p:cBhvr>
                                        <p:cTn id="236" dur="187" decel="50000">
                                          <p:stCondLst>
                                            <p:cond delay="761"/>
                                          </p:stCondLst>
                                        </p:cTn>
                                        <p:tgtEl>
                                          <p:spTgt spid="44"/>
                                        </p:tgtEl>
                                      </p:cBhvr>
                                      <p:to x="100000" y="100000"/>
                                    </p:animScale>
                                    <p:animScale>
                                      <p:cBhvr>
                                        <p:cTn id="237" dur="29">
                                          <p:stCondLst>
                                            <p:cond delay="1476"/>
                                          </p:stCondLst>
                                        </p:cTn>
                                        <p:tgtEl>
                                          <p:spTgt spid="44"/>
                                        </p:tgtEl>
                                      </p:cBhvr>
                                      <p:to x="100000" y="80000"/>
                                    </p:animScale>
                                    <p:animScale>
                                      <p:cBhvr>
                                        <p:cTn id="238" dur="187" decel="50000">
                                          <p:stCondLst>
                                            <p:cond delay="1505"/>
                                          </p:stCondLst>
                                        </p:cTn>
                                        <p:tgtEl>
                                          <p:spTgt spid="44"/>
                                        </p:tgtEl>
                                      </p:cBhvr>
                                      <p:to x="100000" y="100000"/>
                                    </p:animScale>
                                    <p:animScale>
                                      <p:cBhvr>
                                        <p:cTn id="239" dur="29">
                                          <p:stCondLst>
                                            <p:cond delay="1847"/>
                                          </p:stCondLst>
                                        </p:cTn>
                                        <p:tgtEl>
                                          <p:spTgt spid="44"/>
                                        </p:tgtEl>
                                      </p:cBhvr>
                                      <p:to x="100000" y="90000"/>
                                    </p:animScale>
                                    <p:animScale>
                                      <p:cBhvr>
                                        <p:cTn id="240" dur="187" decel="50000">
                                          <p:stCondLst>
                                            <p:cond delay="1876"/>
                                          </p:stCondLst>
                                        </p:cTn>
                                        <p:tgtEl>
                                          <p:spTgt spid="44"/>
                                        </p:tgtEl>
                                      </p:cBhvr>
                                      <p:to x="100000" y="100000"/>
                                    </p:animScale>
                                    <p:animScale>
                                      <p:cBhvr>
                                        <p:cTn id="241" dur="29">
                                          <p:stCondLst>
                                            <p:cond delay="2034"/>
                                          </p:stCondLst>
                                        </p:cTn>
                                        <p:tgtEl>
                                          <p:spTgt spid="44"/>
                                        </p:tgtEl>
                                      </p:cBhvr>
                                      <p:to x="100000" y="95000"/>
                                    </p:animScale>
                                    <p:animScale>
                                      <p:cBhvr>
                                        <p:cTn id="242" dur="187" decel="50000">
                                          <p:stCondLst>
                                            <p:cond delay="2063"/>
                                          </p:stCondLst>
                                        </p:cTn>
                                        <p:tgtEl>
                                          <p:spTgt spid="44"/>
                                        </p:tgtEl>
                                      </p:cBhvr>
                                      <p:to x="100000" y="100000"/>
                                    </p:animScale>
                                  </p:childTnLst>
                                </p:cTn>
                              </p:par>
                              <p:par>
                                <p:cTn id="243" presetID="26" presetClass="entr" presetSubtype="0" fill="hold" grpId="0" nodeType="withEffect">
                                  <p:stCondLst>
                                    <p:cond delay="0"/>
                                  </p:stCondLst>
                                  <p:childTnLst>
                                    <p:set>
                                      <p:cBhvr>
                                        <p:cTn id="244" dur="1" fill="hold">
                                          <p:stCondLst>
                                            <p:cond delay="0"/>
                                          </p:stCondLst>
                                        </p:cTn>
                                        <p:tgtEl>
                                          <p:spTgt spid="45"/>
                                        </p:tgtEl>
                                        <p:attrNameLst>
                                          <p:attrName>style.visibility</p:attrName>
                                        </p:attrNameLst>
                                      </p:cBhvr>
                                      <p:to>
                                        <p:strVal val="visible"/>
                                      </p:to>
                                    </p:set>
                                    <p:animEffect transition="in" filter="wipe(down)">
                                      <p:cBhvr>
                                        <p:cTn id="245" dur="652">
                                          <p:stCondLst>
                                            <p:cond delay="0"/>
                                          </p:stCondLst>
                                        </p:cTn>
                                        <p:tgtEl>
                                          <p:spTgt spid="45"/>
                                        </p:tgtEl>
                                      </p:cBhvr>
                                    </p:animEffect>
                                    <p:anim calcmode="lin" valueType="num">
                                      <p:cBhvr>
                                        <p:cTn id="246" dur="2050"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47" dur="747"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48" dur="747" tmFilter="0, 0; 0.125,0.2665; 0.25,0.4; 0.375,0.465; 0.5,0.5;  0.625,0.535; 0.75,0.6; 0.875,0.7335; 1,1">
                                          <p:stCondLst>
                                            <p:cond delay="747"/>
                                          </p:stCondLst>
                                        </p:cTn>
                                        <p:tgtEl>
                                          <p:spTgt spid="45"/>
                                        </p:tgtEl>
                                        <p:attrNameLst>
                                          <p:attrName>ppt_y</p:attrName>
                                        </p:attrNameLst>
                                      </p:cBhvr>
                                      <p:tavLst>
                                        <p:tav tm="0" fmla="#ppt_y-sin(pi*$)/9">
                                          <p:val>
                                            <p:fltVal val="0"/>
                                          </p:val>
                                        </p:tav>
                                        <p:tav tm="100000">
                                          <p:val>
                                            <p:fltVal val="1"/>
                                          </p:val>
                                        </p:tav>
                                      </p:tavLst>
                                    </p:anim>
                                    <p:anim calcmode="lin" valueType="num">
                                      <p:cBhvr>
                                        <p:cTn id="249" dur="373" tmFilter="0, 0; 0.125,0.2665; 0.25,0.4; 0.375,0.465; 0.5,0.5;  0.625,0.535; 0.75,0.6; 0.875,0.7335; 1,1">
                                          <p:stCondLst>
                                            <p:cond delay="1490"/>
                                          </p:stCondLst>
                                        </p:cTn>
                                        <p:tgtEl>
                                          <p:spTgt spid="45"/>
                                        </p:tgtEl>
                                        <p:attrNameLst>
                                          <p:attrName>ppt_y</p:attrName>
                                        </p:attrNameLst>
                                      </p:cBhvr>
                                      <p:tavLst>
                                        <p:tav tm="0" fmla="#ppt_y-sin(pi*$)/27">
                                          <p:val>
                                            <p:fltVal val="0"/>
                                          </p:val>
                                        </p:tav>
                                        <p:tav tm="100000">
                                          <p:val>
                                            <p:fltVal val="1"/>
                                          </p:val>
                                        </p:tav>
                                      </p:tavLst>
                                    </p:anim>
                                    <p:anim calcmode="lin" valueType="num">
                                      <p:cBhvr>
                                        <p:cTn id="250" dur="185" tmFilter="0, 0; 0.125,0.2665; 0.25,0.4; 0.375,0.465; 0.5,0.5;  0.625,0.535; 0.75,0.6; 0.875,0.7335; 1,1">
                                          <p:stCondLst>
                                            <p:cond delay="1863"/>
                                          </p:stCondLst>
                                        </p:cTn>
                                        <p:tgtEl>
                                          <p:spTgt spid="45"/>
                                        </p:tgtEl>
                                        <p:attrNameLst>
                                          <p:attrName>ppt_y</p:attrName>
                                        </p:attrNameLst>
                                      </p:cBhvr>
                                      <p:tavLst>
                                        <p:tav tm="0" fmla="#ppt_y-sin(pi*$)/81">
                                          <p:val>
                                            <p:fltVal val="0"/>
                                          </p:val>
                                        </p:tav>
                                        <p:tav tm="100000">
                                          <p:val>
                                            <p:fltVal val="1"/>
                                          </p:val>
                                        </p:tav>
                                      </p:tavLst>
                                    </p:anim>
                                    <p:animScale>
                                      <p:cBhvr>
                                        <p:cTn id="251" dur="29">
                                          <p:stCondLst>
                                            <p:cond delay="731"/>
                                          </p:stCondLst>
                                        </p:cTn>
                                        <p:tgtEl>
                                          <p:spTgt spid="45"/>
                                        </p:tgtEl>
                                      </p:cBhvr>
                                      <p:to x="100000" y="60000"/>
                                    </p:animScale>
                                    <p:animScale>
                                      <p:cBhvr>
                                        <p:cTn id="252" dur="187" decel="50000">
                                          <p:stCondLst>
                                            <p:cond delay="761"/>
                                          </p:stCondLst>
                                        </p:cTn>
                                        <p:tgtEl>
                                          <p:spTgt spid="45"/>
                                        </p:tgtEl>
                                      </p:cBhvr>
                                      <p:to x="100000" y="100000"/>
                                    </p:animScale>
                                    <p:animScale>
                                      <p:cBhvr>
                                        <p:cTn id="253" dur="29">
                                          <p:stCondLst>
                                            <p:cond delay="1476"/>
                                          </p:stCondLst>
                                        </p:cTn>
                                        <p:tgtEl>
                                          <p:spTgt spid="45"/>
                                        </p:tgtEl>
                                      </p:cBhvr>
                                      <p:to x="100000" y="80000"/>
                                    </p:animScale>
                                    <p:animScale>
                                      <p:cBhvr>
                                        <p:cTn id="254" dur="187" decel="50000">
                                          <p:stCondLst>
                                            <p:cond delay="1505"/>
                                          </p:stCondLst>
                                        </p:cTn>
                                        <p:tgtEl>
                                          <p:spTgt spid="45"/>
                                        </p:tgtEl>
                                      </p:cBhvr>
                                      <p:to x="100000" y="100000"/>
                                    </p:animScale>
                                    <p:animScale>
                                      <p:cBhvr>
                                        <p:cTn id="255" dur="29">
                                          <p:stCondLst>
                                            <p:cond delay="1847"/>
                                          </p:stCondLst>
                                        </p:cTn>
                                        <p:tgtEl>
                                          <p:spTgt spid="45"/>
                                        </p:tgtEl>
                                      </p:cBhvr>
                                      <p:to x="100000" y="90000"/>
                                    </p:animScale>
                                    <p:animScale>
                                      <p:cBhvr>
                                        <p:cTn id="256" dur="187" decel="50000">
                                          <p:stCondLst>
                                            <p:cond delay="1876"/>
                                          </p:stCondLst>
                                        </p:cTn>
                                        <p:tgtEl>
                                          <p:spTgt spid="45"/>
                                        </p:tgtEl>
                                      </p:cBhvr>
                                      <p:to x="100000" y="100000"/>
                                    </p:animScale>
                                    <p:animScale>
                                      <p:cBhvr>
                                        <p:cTn id="257" dur="29">
                                          <p:stCondLst>
                                            <p:cond delay="2034"/>
                                          </p:stCondLst>
                                        </p:cTn>
                                        <p:tgtEl>
                                          <p:spTgt spid="45"/>
                                        </p:tgtEl>
                                      </p:cBhvr>
                                      <p:to x="100000" y="95000"/>
                                    </p:animScale>
                                    <p:animScale>
                                      <p:cBhvr>
                                        <p:cTn id="258" dur="187" decel="50000">
                                          <p:stCondLst>
                                            <p:cond delay="2063"/>
                                          </p:stCondLst>
                                        </p:cTn>
                                        <p:tgtEl>
                                          <p:spTgt spid="45"/>
                                        </p:tgtEl>
                                      </p:cBhvr>
                                      <p:to x="100000" y="100000"/>
                                    </p:animScale>
                                  </p:childTnLst>
                                </p:cTn>
                              </p:par>
                              <p:par>
                                <p:cTn id="259" presetID="26" presetClass="entr" presetSubtype="0" fill="hold" grpId="0" nodeType="withEffect">
                                  <p:stCondLst>
                                    <p:cond delay="0"/>
                                  </p:stCondLst>
                                  <p:childTnLst>
                                    <p:set>
                                      <p:cBhvr>
                                        <p:cTn id="260" dur="1" fill="hold">
                                          <p:stCondLst>
                                            <p:cond delay="0"/>
                                          </p:stCondLst>
                                        </p:cTn>
                                        <p:tgtEl>
                                          <p:spTgt spid="46"/>
                                        </p:tgtEl>
                                        <p:attrNameLst>
                                          <p:attrName>style.visibility</p:attrName>
                                        </p:attrNameLst>
                                      </p:cBhvr>
                                      <p:to>
                                        <p:strVal val="visible"/>
                                      </p:to>
                                    </p:set>
                                    <p:animEffect transition="in" filter="wipe(down)">
                                      <p:cBhvr>
                                        <p:cTn id="261" dur="652">
                                          <p:stCondLst>
                                            <p:cond delay="0"/>
                                          </p:stCondLst>
                                        </p:cTn>
                                        <p:tgtEl>
                                          <p:spTgt spid="46"/>
                                        </p:tgtEl>
                                      </p:cBhvr>
                                    </p:animEffect>
                                    <p:anim calcmode="lin" valueType="num">
                                      <p:cBhvr>
                                        <p:cTn id="262" dur="2050"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3" dur="747"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64" dur="747" tmFilter="0, 0; 0.125,0.2665; 0.25,0.4; 0.375,0.465; 0.5,0.5;  0.625,0.535; 0.75,0.6; 0.875,0.7335; 1,1">
                                          <p:stCondLst>
                                            <p:cond delay="747"/>
                                          </p:stCondLst>
                                        </p:cTn>
                                        <p:tgtEl>
                                          <p:spTgt spid="46"/>
                                        </p:tgtEl>
                                        <p:attrNameLst>
                                          <p:attrName>ppt_y</p:attrName>
                                        </p:attrNameLst>
                                      </p:cBhvr>
                                      <p:tavLst>
                                        <p:tav tm="0" fmla="#ppt_y-sin(pi*$)/9">
                                          <p:val>
                                            <p:fltVal val="0"/>
                                          </p:val>
                                        </p:tav>
                                        <p:tav tm="100000">
                                          <p:val>
                                            <p:fltVal val="1"/>
                                          </p:val>
                                        </p:tav>
                                      </p:tavLst>
                                    </p:anim>
                                    <p:anim calcmode="lin" valueType="num">
                                      <p:cBhvr>
                                        <p:cTn id="265" dur="373" tmFilter="0, 0; 0.125,0.2665; 0.25,0.4; 0.375,0.465; 0.5,0.5;  0.625,0.535; 0.75,0.6; 0.875,0.7335; 1,1">
                                          <p:stCondLst>
                                            <p:cond delay="1490"/>
                                          </p:stCondLst>
                                        </p:cTn>
                                        <p:tgtEl>
                                          <p:spTgt spid="46"/>
                                        </p:tgtEl>
                                        <p:attrNameLst>
                                          <p:attrName>ppt_y</p:attrName>
                                        </p:attrNameLst>
                                      </p:cBhvr>
                                      <p:tavLst>
                                        <p:tav tm="0" fmla="#ppt_y-sin(pi*$)/27">
                                          <p:val>
                                            <p:fltVal val="0"/>
                                          </p:val>
                                        </p:tav>
                                        <p:tav tm="100000">
                                          <p:val>
                                            <p:fltVal val="1"/>
                                          </p:val>
                                        </p:tav>
                                      </p:tavLst>
                                    </p:anim>
                                    <p:anim calcmode="lin" valueType="num">
                                      <p:cBhvr>
                                        <p:cTn id="266" dur="185" tmFilter="0, 0; 0.125,0.2665; 0.25,0.4; 0.375,0.465; 0.5,0.5;  0.625,0.535; 0.75,0.6; 0.875,0.7335; 1,1">
                                          <p:stCondLst>
                                            <p:cond delay="1863"/>
                                          </p:stCondLst>
                                        </p:cTn>
                                        <p:tgtEl>
                                          <p:spTgt spid="46"/>
                                        </p:tgtEl>
                                        <p:attrNameLst>
                                          <p:attrName>ppt_y</p:attrName>
                                        </p:attrNameLst>
                                      </p:cBhvr>
                                      <p:tavLst>
                                        <p:tav tm="0" fmla="#ppt_y-sin(pi*$)/81">
                                          <p:val>
                                            <p:fltVal val="0"/>
                                          </p:val>
                                        </p:tav>
                                        <p:tav tm="100000">
                                          <p:val>
                                            <p:fltVal val="1"/>
                                          </p:val>
                                        </p:tav>
                                      </p:tavLst>
                                    </p:anim>
                                    <p:animScale>
                                      <p:cBhvr>
                                        <p:cTn id="267" dur="29">
                                          <p:stCondLst>
                                            <p:cond delay="731"/>
                                          </p:stCondLst>
                                        </p:cTn>
                                        <p:tgtEl>
                                          <p:spTgt spid="46"/>
                                        </p:tgtEl>
                                      </p:cBhvr>
                                      <p:to x="100000" y="60000"/>
                                    </p:animScale>
                                    <p:animScale>
                                      <p:cBhvr>
                                        <p:cTn id="268" dur="187" decel="50000">
                                          <p:stCondLst>
                                            <p:cond delay="761"/>
                                          </p:stCondLst>
                                        </p:cTn>
                                        <p:tgtEl>
                                          <p:spTgt spid="46"/>
                                        </p:tgtEl>
                                      </p:cBhvr>
                                      <p:to x="100000" y="100000"/>
                                    </p:animScale>
                                    <p:animScale>
                                      <p:cBhvr>
                                        <p:cTn id="269" dur="29">
                                          <p:stCondLst>
                                            <p:cond delay="1476"/>
                                          </p:stCondLst>
                                        </p:cTn>
                                        <p:tgtEl>
                                          <p:spTgt spid="46"/>
                                        </p:tgtEl>
                                      </p:cBhvr>
                                      <p:to x="100000" y="80000"/>
                                    </p:animScale>
                                    <p:animScale>
                                      <p:cBhvr>
                                        <p:cTn id="270" dur="187" decel="50000">
                                          <p:stCondLst>
                                            <p:cond delay="1505"/>
                                          </p:stCondLst>
                                        </p:cTn>
                                        <p:tgtEl>
                                          <p:spTgt spid="46"/>
                                        </p:tgtEl>
                                      </p:cBhvr>
                                      <p:to x="100000" y="100000"/>
                                    </p:animScale>
                                    <p:animScale>
                                      <p:cBhvr>
                                        <p:cTn id="271" dur="29">
                                          <p:stCondLst>
                                            <p:cond delay="1847"/>
                                          </p:stCondLst>
                                        </p:cTn>
                                        <p:tgtEl>
                                          <p:spTgt spid="46"/>
                                        </p:tgtEl>
                                      </p:cBhvr>
                                      <p:to x="100000" y="90000"/>
                                    </p:animScale>
                                    <p:animScale>
                                      <p:cBhvr>
                                        <p:cTn id="272" dur="187" decel="50000">
                                          <p:stCondLst>
                                            <p:cond delay="1876"/>
                                          </p:stCondLst>
                                        </p:cTn>
                                        <p:tgtEl>
                                          <p:spTgt spid="46"/>
                                        </p:tgtEl>
                                      </p:cBhvr>
                                      <p:to x="100000" y="100000"/>
                                    </p:animScale>
                                    <p:animScale>
                                      <p:cBhvr>
                                        <p:cTn id="273" dur="29">
                                          <p:stCondLst>
                                            <p:cond delay="2034"/>
                                          </p:stCondLst>
                                        </p:cTn>
                                        <p:tgtEl>
                                          <p:spTgt spid="46"/>
                                        </p:tgtEl>
                                      </p:cBhvr>
                                      <p:to x="100000" y="95000"/>
                                    </p:animScale>
                                    <p:animScale>
                                      <p:cBhvr>
                                        <p:cTn id="274" dur="187" decel="50000">
                                          <p:stCondLst>
                                            <p:cond delay="2063"/>
                                          </p:stCondLst>
                                        </p:cTn>
                                        <p:tgtEl>
                                          <p:spTgt spid="46"/>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10" presetClass="exit" presetSubtype="0" fill="hold" grpId="1" nodeType="clickEffect">
                                  <p:stCondLst>
                                    <p:cond delay="0"/>
                                  </p:stCondLst>
                                  <p:childTnLst>
                                    <p:animEffect transition="out" filter="fade">
                                      <p:cBhvr>
                                        <p:cTn id="278" dur="500"/>
                                        <p:tgtEl>
                                          <p:spTgt spid="47"/>
                                        </p:tgtEl>
                                      </p:cBhvr>
                                    </p:animEffect>
                                    <p:set>
                                      <p:cBhvr>
                                        <p:cTn id="279" dur="1" fill="hold">
                                          <p:stCondLst>
                                            <p:cond delay="499"/>
                                          </p:stCondLst>
                                        </p:cTn>
                                        <p:tgtEl>
                                          <p:spTgt spid="47"/>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27"/>
                                        </p:tgtEl>
                                      </p:cBhvr>
                                    </p:animEffect>
                                    <p:set>
                                      <p:cBhvr>
                                        <p:cTn id="282" dur="1" fill="hold">
                                          <p:stCondLst>
                                            <p:cond delay="499"/>
                                          </p:stCondLst>
                                        </p:cTn>
                                        <p:tgtEl>
                                          <p:spTgt spid="27"/>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37"/>
                                        </p:tgtEl>
                                      </p:cBhvr>
                                    </p:animEffect>
                                    <p:set>
                                      <p:cBhvr>
                                        <p:cTn id="285" dur="1" fill="hold">
                                          <p:stCondLst>
                                            <p:cond delay="499"/>
                                          </p:stCondLst>
                                        </p:cTn>
                                        <p:tgtEl>
                                          <p:spTgt spid="37"/>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38"/>
                                        </p:tgtEl>
                                      </p:cBhvr>
                                    </p:animEffect>
                                    <p:set>
                                      <p:cBhvr>
                                        <p:cTn id="288" dur="1" fill="hold">
                                          <p:stCondLst>
                                            <p:cond delay="499"/>
                                          </p:stCondLst>
                                        </p:cTn>
                                        <p:tgtEl>
                                          <p:spTgt spid="38"/>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39"/>
                                        </p:tgtEl>
                                      </p:cBhvr>
                                    </p:animEffect>
                                    <p:set>
                                      <p:cBhvr>
                                        <p:cTn id="291" dur="1" fill="hold">
                                          <p:stCondLst>
                                            <p:cond delay="499"/>
                                          </p:stCondLst>
                                        </p:cTn>
                                        <p:tgtEl>
                                          <p:spTgt spid="39"/>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40"/>
                                        </p:tgtEl>
                                      </p:cBhvr>
                                    </p:animEffect>
                                    <p:set>
                                      <p:cBhvr>
                                        <p:cTn id="294" dur="1" fill="hold">
                                          <p:stCondLst>
                                            <p:cond delay="499"/>
                                          </p:stCondLst>
                                        </p:cTn>
                                        <p:tgtEl>
                                          <p:spTgt spid="40"/>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41"/>
                                        </p:tgtEl>
                                      </p:cBhvr>
                                    </p:animEffect>
                                    <p:set>
                                      <p:cBhvr>
                                        <p:cTn id="297" dur="1" fill="hold">
                                          <p:stCondLst>
                                            <p:cond delay="499"/>
                                          </p:stCondLst>
                                        </p:cTn>
                                        <p:tgtEl>
                                          <p:spTgt spid="41"/>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42"/>
                                        </p:tgtEl>
                                      </p:cBhvr>
                                    </p:animEffect>
                                    <p:set>
                                      <p:cBhvr>
                                        <p:cTn id="300" dur="1" fill="hold">
                                          <p:stCondLst>
                                            <p:cond delay="499"/>
                                          </p:stCondLst>
                                        </p:cTn>
                                        <p:tgtEl>
                                          <p:spTgt spid="42"/>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43"/>
                                        </p:tgtEl>
                                      </p:cBhvr>
                                    </p:animEffect>
                                    <p:set>
                                      <p:cBhvr>
                                        <p:cTn id="303" dur="1" fill="hold">
                                          <p:stCondLst>
                                            <p:cond delay="499"/>
                                          </p:stCondLst>
                                        </p:cTn>
                                        <p:tgtEl>
                                          <p:spTgt spid="43"/>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500"/>
                                        <p:tgtEl>
                                          <p:spTgt spid="44"/>
                                        </p:tgtEl>
                                      </p:cBhvr>
                                    </p:animEffect>
                                    <p:set>
                                      <p:cBhvr>
                                        <p:cTn id="306" dur="1" fill="hold">
                                          <p:stCondLst>
                                            <p:cond delay="499"/>
                                          </p:stCondLst>
                                        </p:cTn>
                                        <p:tgtEl>
                                          <p:spTgt spid="44"/>
                                        </p:tgtEl>
                                        <p:attrNameLst>
                                          <p:attrName>style.visibility</p:attrName>
                                        </p:attrNameLst>
                                      </p:cBhvr>
                                      <p:to>
                                        <p:strVal val="hidden"/>
                                      </p:to>
                                    </p:set>
                                  </p:childTnLst>
                                </p:cTn>
                              </p:par>
                              <p:par>
                                <p:cTn id="307" presetID="10" presetClass="exit" presetSubtype="0" fill="hold" grpId="1" nodeType="withEffect">
                                  <p:stCondLst>
                                    <p:cond delay="0"/>
                                  </p:stCondLst>
                                  <p:childTnLst>
                                    <p:animEffect transition="out" filter="fade">
                                      <p:cBhvr>
                                        <p:cTn id="308" dur="500"/>
                                        <p:tgtEl>
                                          <p:spTgt spid="45"/>
                                        </p:tgtEl>
                                      </p:cBhvr>
                                    </p:animEffect>
                                    <p:set>
                                      <p:cBhvr>
                                        <p:cTn id="309" dur="1" fill="hold">
                                          <p:stCondLst>
                                            <p:cond delay="499"/>
                                          </p:stCondLst>
                                        </p:cTn>
                                        <p:tgtEl>
                                          <p:spTgt spid="45"/>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500"/>
                                        <p:tgtEl>
                                          <p:spTgt spid="46"/>
                                        </p:tgtEl>
                                      </p:cBhvr>
                                    </p:animEffect>
                                    <p:set>
                                      <p:cBhvr>
                                        <p:cTn id="31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3"/>
              </p:ext>
            </p:extLst>
          </p:nvPr>
        </p:nvPicPr>
        <p:blipFill>
          <a:blip r:embed="rId4"/>
          <a:stretch>
            <a:fillRect/>
          </a:stretch>
        </p:blipFill>
        <p:spPr>
          <a:xfrm>
            <a:off x="1524000" y="84994"/>
            <a:ext cx="5839556" cy="5839556"/>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anose="020B0604020202020204" pitchFamily="34" charset="0"/>
                <a:cs typeface="Arial" panose="020B0604020202020204" pitchFamily="34" charset="0"/>
              </a:rPr>
              <a:t>Dặn dò:</a:t>
            </a:r>
            <a:endParaRPr lang="en-US" sz="3200" b="1" smtClean="0">
              <a:solidFill>
                <a:schemeClr val="tx1"/>
              </a:solidFill>
              <a:latin typeface="Arial" panose="020B0604020202020204" pitchFamily="34" charset="0"/>
              <a:cs typeface="Arial" panose="020B0604020202020204" pitchFamily="34" charset="0"/>
            </a:endParaRPr>
          </a:p>
          <a:p>
            <a:pPr marL="457200" indent="-457200" algn="just">
              <a:buFontTx/>
              <a:buChar char="-"/>
            </a:pPr>
            <a:r>
              <a:rPr lang="en-US" sz="3200" smtClean="0">
                <a:solidFill>
                  <a:schemeClr val="tx1"/>
                </a:solidFill>
                <a:latin typeface="Arial" panose="020B0604020202020204" pitchFamily="34" charset="0"/>
                <a:cs typeface="Arial" panose="020B0604020202020204" pitchFamily="34" charset="0"/>
              </a:rPr>
              <a:t>Đọc lại bài: </a:t>
            </a:r>
            <a:r>
              <a:rPr lang="en-US" sz="3200" i="1" smtClean="0">
                <a:solidFill>
                  <a:schemeClr val="tx1"/>
                </a:solidFill>
                <a:latin typeface="Arial" panose="020B0604020202020204" pitchFamily="34" charset="0"/>
                <a:cs typeface="Arial" panose="020B0604020202020204" pitchFamily="34" charset="0"/>
              </a:rPr>
              <a:t>Khi mẹ vắng nhà </a:t>
            </a:r>
            <a:r>
              <a:rPr lang="en-US" sz="3200" smtClean="0">
                <a:solidFill>
                  <a:schemeClr val="tx1"/>
                </a:solidFill>
                <a:latin typeface="Arial" panose="020B0604020202020204" pitchFamily="34" charset="0"/>
                <a:cs typeface="Arial" panose="020B0604020202020204" pitchFamily="34" charset="0"/>
              </a:rPr>
              <a:t>(trang 70, 71).</a:t>
            </a:r>
            <a:endParaRPr lang="en-US" sz="3200" smtClean="0">
              <a:solidFill>
                <a:schemeClr val="tx1"/>
              </a:solidFill>
              <a:latin typeface="Arial" panose="020B0604020202020204" pitchFamily="34" charset="0"/>
              <a:cs typeface="Arial" panose="020B0604020202020204" pitchFamily="34" charset="0"/>
            </a:endParaRPr>
          </a:p>
          <a:p>
            <a:pPr marL="457200" indent="-457200" algn="just">
              <a:buFontTx/>
              <a:buChar char="-"/>
            </a:pPr>
            <a:r>
              <a:rPr lang="en-US" sz="3200" smtClean="0">
                <a:solidFill>
                  <a:schemeClr val="tx1"/>
                </a:solidFill>
                <a:latin typeface="Arial" panose="020B0604020202020204" pitchFamily="34" charset="0"/>
                <a:cs typeface="Arial" panose="020B0604020202020204" pitchFamily="34" charset="0"/>
              </a:rPr>
              <a:t>Chuẩn bị bài mới (trang 72, 73).</a:t>
            </a:r>
            <a:endParaRPr lang="en-US" sz="320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05400" y="971550"/>
            <a:ext cx="3832225" cy="36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657350"/>
            <a:ext cx="5181600" cy="2015998"/>
          </a:xfrm>
        </p:spPr>
        <p:txBody>
          <a:bodyPr>
            <a:normAutofit fontScale="90000"/>
          </a:bodyPr>
          <a:lstStyle/>
          <a:p>
            <a:pPr algn="just"/>
            <a:r>
              <a:rPr lang="en-US" smtClean="0">
                <a:latin typeface="Arial" panose="020B0604020202020204" pitchFamily="34" charset="0"/>
                <a:cs typeface="Arial" panose="020B0604020202020204" pitchFamily="34" charset="0"/>
              </a:rPr>
              <a:t>Em hãy đọc thuộc hai khổ thơ đầu bài thơ </a:t>
            </a:r>
            <a:r>
              <a:rPr lang="en-US" i="1" smtClean="0">
                <a:latin typeface="Arial" panose="020B0604020202020204" pitchFamily="34" charset="0"/>
                <a:cs typeface="Arial" panose="020B0604020202020204" pitchFamily="34" charset="0"/>
              </a:rPr>
              <a:t>Lời chào</a:t>
            </a:r>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anose="020F0704030504030204" pitchFamily="34" charset="0"/>
                <a:ea typeface="Arial-Rounded" pitchFamily="34" charset="0"/>
                <a:cs typeface="Times New Roman" panose="02020603050405020304" pitchFamily="18" charset="0"/>
              </a:rPr>
              <a:t>4</a:t>
            </a:r>
            <a:endParaRPr lang="en-US" sz="6600" b="1">
              <a:solidFill>
                <a:srgbClr val="0070C0"/>
              </a:solidFill>
              <a:latin typeface="Arial Rounded MT Bold" panose="020F0704030504030204" pitchFamily="34" charset="0"/>
              <a:ea typeface="Arial-Rounded" pitchFamily="34" charset="0"/>
              <a:cs typeface="Times New Roman" panose="02020603050405020304" pitchFamily="18"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KHI MẸ VẮNG NHÀ</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endParaRPr lang="en-US" sz="2400" b="1">
              <a:solidFill>
                <a:schemeClr val="bg1"/>
              </a:solidFill>
              <a:latin typeface="Arial-Rounded" pitchFamily="34" charset="0"/>
              <a:ea typeface="Arial-Rounded" pitchFamily="34" charset="0"/>
              <a:cs typeface="Arial-Rounded" pitchFamily="34" charset="0"/>
            </a:endParaRPr>
          </a:p>
          <a:p>
            <a:pPr algn="ctr"/>
            <a:r>
              <a:rPr lang="en-US" sz="3200" b="1" smtClean="0">
                <a:solidFill>
                  <a:schemeClr val="bg1"/>
                </a:solidFill>
                <a:latin typeface="Arial Rounded MT Bold" panose="020F0704030504030204" pitchFamily="34" charset="0"/>
                <a:ea typeface="Arial-Rounded" pitchFamily="34" charset="0"/>
                <a:cs typeface="Times New Roman" panose="02020603050405020304" pitchFamily="18" charset="0"/>
              </a:rPr>
              <a:t>3</a:t>
            </a:r>
            <a:endParaRPr lang="en-US" sz="3200" b="1">
              <a:solidFill>
                <a:schemeClr val="bg1"/>
              </a:solidFill>
              <a:latin typeface="Arial Rounded MT Bold" panose="020F0704030504030204" pitchFamily="34" charset="0"/>
              <a:ea typeface="Arial-Rounded" pitchFamily="34" charset="0"/>
              <a:cs typeface="Times New Roman" panose="02020603050405020304" pitchFamily="18"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anose="020B0604020202020204" pitchFamily="34" charset="0"/>
                <a:ea typeface="Arial-Rounded" pitchFamily="34" charset="0"/>
                <a:cs typeface="Arial" panose="020B0604020202020204" pitchFamily="34" charset="0"/>
              </a:rPr>
              <a:t>Quan sát tranh các bạn đang rửa tay</a:t>
            </a:r>
            <a:endParaRPr lang="en-US" sz="2400" b="1">
              <a:latin typeface="Arial" panose="020B0604020202020204" pitchFamily="34" charset="0"/>
              <a:ea typeface="Arial-Rounded" pitchFamily="34" charset="0"/>
              <a:cs typeface="Arial" panose="020B0604020202020204" pitchFamily="34" charset="0"/>
            </a:endParaRPr>
          </a:p>
        </p:txBody>
      </p:sp>
      <p:sp>
        <p:nvSpPr>
          <p:cNvPr id="6" name="TextBox 5"/>
          <p:cNvSpPr txBox="1"/>
          <p:nvPr/>
        </p:nvSpPr>
        <p:spPr>
          <a:xfrm>
            <a:off x="5443" y="1123950"/>
            <a:ext cx="2585357" cy="1200207"/>
          </a:xfrm>
          <a:prstGeom prst="rect">
            <a:avLst/>
          </a:prstGeom>
          <a:noFill/>
        </p:spPr>
        <p:txBody>
          <a:bodyPr wrap="square" lIns="91317" tIns="45660" rIns="91317" bIns="45660" rtlCol="0">
            <a:spAutoFit/>
          </a:bodyPr>
          <a:lstStyle/>
          <a:p>
            <a:pPr algn="just"/>
            <a:r>
              <a:rPr lang="en-US" sz="2400">
                <a:latin typeface="Arial" panose="020B0604020202020204" pitchFamily="34" charset="0"/>
                <a:ea typeface="Arial-Rounded" pitchFamily="34" charset="0"/>
                <a:cs typeface="Arial" panose="020B0604020202020204" pitchFamily="34" charset="0"/>
              </a:rPr>
              <a:t>a) </a:t>
            </a:r>
            <a:r>
              <a:rPr lang="en-US" sz="2400" smtClean="0">
                <a:latin typeface="Arial" panose="020B0604020202020204" pitchFamily="34" charset="0"/>
                <a:ea typeface="Arial-Rounded" pitchFamily="34" charset="0"/>
                <a:cs typeface="Arial" panose="020B0604020202020204" pitchFamily="34" charset="0"/>
              </a:rPr>
              <a:t>Em thấy những gì trong bức tranh?</a:t>
            </a:r>
            <a:endParaRPr lang="en-US" sz="2400">
              <a:latin typeface="Arial" panose="020B0604020202020204" pitchFamily="34" charset="0"/>
              <a:ea typeface="Arial-Rounded" pitchFamily="34" charset="0"/>
              <a:cs typeface="Arial" panose="020B0604020202020204"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anose="020F0704030504030204" pitchFamily="34" charset="0"/>
                <a:cs typeface="Times New Roman" panose="02020603050405020304" pitchFamily="18" charset="0"/>
              </a:rPr>
              <a:t>1</a:t>
            </a:r>
            <a:endParaRPr lang="en-US" sz="2800" b="1">
              <a:solidFill>
                <a:schemeClr val="bg1"/>
              </a:solidFill>
              <a:latin typeface="Arial Rounded MT Bold" panose="020F07040305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 y="2574887"/>
            <a:ext cx="2585357" cy="1200207"/>
          </a:xfrm>
          <a:prstGeom prst="rect">
            <a:avLst/>
          </a:prstGeom>
          <a:noFill/>
        </p:spPr>
        <p:txBody>
          <a:bodyPr wrap="square" lIns="91317" tIns="45660" rIns="91317" bIns="45660" rtlCol="0">
            <a:spAutoFit/>
          </a:bodyPr>
          <a:lstStyle/>
          <a:p>
            <a:pPr algn="just"/>
            <a:r>
              <a:rPr lang="en-US" sz="2400">
                <a:latin typeface="Arial" panose="020B0604020202020204" pitchFamily="34" charset="0"/>
                <a:ea typeface="Arial-Rounded" pitchFamily="34" charset="0"/>
                <a:cs typeface="Arial" panose="020B0604020202020204" pitchFamily="34" charset="0"/>
              </a:rPr>
              <a:t>b) </a:t>
            </a:r>
            <a:r>
              <a:rPr lang="en-US" sz="2400" smtClean="0">
                <a:latin typeface="Arial" panose="020B0604020202020204" pitchFamily="34" charset="0"/>
                <a:ea typeface="Arial-Rounded" pitchFamily="34" charset="0"/>
                <a:cs typeface="Arial" panose="020B0604020202020204" pitchFamily="34" charset="0"/>
              </a:rPr>
              <a:t>Theo em, bạn nhỏ nên làm gì? Vì sao?</a:t>
            </a:r>
            <a:endParaRPr lang="en-US" sz="2400">
              <a:latin typeface="Arial" panose="020B0604020202020204" pitchFamily="34" charset="0"/>
              <a:ea typeface="Arial-Rounded" pitchFamily="34" charset="0"/>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113" y="924776"/>
            <a:ext cx="63896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anose="020B0604020202020204" pitchFamily="34" charset="0"/>
                <a:ea typeface="Arial-Rounded" pitchFamily="34" charset="0"/>
                <a:cs typeface="Arial" panose="020B0604020202020204" pitchFamily="34" charset="0"/>
              </a:rPr>
              <a:t>Đọc</a:t>
            </a:r>
            <a:endParaRPr lang="en-US" sz="2800" b="1">
              <a:latin typeface="Arial" panose="020B0604020202020204" pitchFamily="34" charset="0"/>
              <a:ea typeface="Arial-Rounded" pitchFamily="34" charset="0"/>
              <a:cs typeface="Arial" panose="020B0604020202020204" pitchFamily="34" charset="0"/>
            </a:endParaRP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smtClean="0">
                <a:latin typeface="Arial" panose="020B0604020202020204" pitchFamily="34" charset="0"/>
                <a:ea typeface="Arial-Rounded" pitchFamily="34" charset="0"/>
                <a:cs typeface="Arial" panose="020B0604020202020204" pitchFamily="34" charset="0"/>
              </a:rPr>
              <a:t>Khi mẹ vắng nhà</a:t>
            </a:r>
            <a:endParaRPr lang="en-US" sz="2400" b="1">
              <a:latin typeface="Arial" panose="020B0604020202020204" pitchFamily="34" charset="0"/>
              <a:ea typeface="Arial-Rounded" pitchFamily="34" charset="0"/>
              <a:cs typeface="Arial" panose="020B0604020202020204" pitchFamily="34" charset="0"/>
            </a:endParaRP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Trong khu rừng nọ có một đàn dê con sống cùng mẹ. Một hôm, trước khi đi kiếm cỏ, dê mẹ dặn con:</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Ai đến gọi cửa, các con đừng mở nhé! Chỉ mở cửa khi nghe tiếng mẹ.</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Một con sói nấp gần đó. Đợi dê mẹ đi xa, nó gõ cửa và giả giọng dê mẹ.</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Nhớ lời mẹ, đàn dê con nói: </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Không phải giọng mẹ. Không mở.</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Sói đành bỏ đi.</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smtClean="0">
                <a:latin typeface="Arial" panose="020B0604020202020204" pitchFamily="34" charset="0"/>
                <a:ea typeface="Arial-Rounded" pitchFamily="34" charset="0"/>
                <a:cs typeface="Arial" panose="020B0604020202020204" pitchFamily="34" charset="0"/>
              </a:rPr>
              <a:t>	Một lúc sau, dê mẹ về. Nghe đúng tiếng mẹ, đàn dê con ra mở cửa và tíu tít khoe:</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Lúc mẹ đi vắng, có tiếng gọi cửa, nhưng không phải giọng của mẹ nên chúng con không mở.</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Dê mẹ xoa đầu con:</a:t>
            </a:r>
            <a:endParaRPr lang="en-US" sz="1900" smtClean="0">
              <a:latin typeface="Arial" panose="020B0604020202020204" pitchFamily="34" charset="0"/>
              <a:ea typeface="Arial-Rounded" pitchFamily="34" charset="0"/>
              <a:cs typeface="Arial" panose="020B0604020202020204" pitchFamily="34" charset="0"/>
            </a:endParaRPr>
          </a:p>
          <a:p>
            <a:pPr algn="just"/>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Các con ngoan lắm!</a:t>
            </a:r>
            <a:endParaRPr lang="en-US" sz="1900">
              <a:latin typeface="Arial" panose="020B0604020202020204" pitchFamily="34" charset="0"/>
              <a:ea typeface="Arial-Rounded" pitchFamily="34" charset="0"/>
              <a:cs typeface="Arial" panose="020B0604020202020204" pitchFamily="34" charset="0"/>
            </a:endParaRPr>
          </a:p>
          <a:p>
            <a:pPr algn="r"/>
            <a:r>
              <a:rPr lang="en-US" sz="1900">
                <a:latin typeface="Arial" panose="020B0604020202020204" pitchFamily="34" charset="0"/>
                <a:ea typeface="Arial-Rounded" pitchFamily="34" charset="0"/>
                <a:cs typeface="Arial" panose="020B0604020202020204" pitchFamily="34" charset="0"/>
              </a:rPr>
              <a:t>				</a:t>
            </a:r>
            <a:r>
              <a:rPr lang="en-US" sz="1900" smtClean="0">
                <a:latin typeface="Arial" panose="020B0604020202020204" pitchFamily="34" charset="0"/>
                <a:ea typeface="Arial-Rounded" pitchFamily="34" charset="0"/>
                <a:cs typeface="Arial" panose="020B0604020202020204" pitchFamily="34" charset="0"/>
              </a:rPr>
              <a:t> (Theo </a:t>
            </a:r>
            <a:r>
              <a:rPr lang="en-US" sz="1900" i="1" smtClean="0">
                <a:latin typeface="Arial" panose="020B0604020202020204" pitchFamily="34" charset="0"/>
                <a:ea typeface="Arial-Rounded" pitchFamily="34" charset="0"/>
                <a:cs typeface="Arial" panose="020B0604020202020204" pitchFamily="34" charset="0"/>
              </a:rPr>
              <a:t>Truyện cổ Grim</a:t>
            </a:r>
            <a:r>
              <a:rPr lang="en-US" sz="1900" smtClean="0">
                <a:latin typeface="Arial" panose="020B0604020202020204" pitchFamily="34" charset="0"/>
                <a:ea typeface="Arial-Rounded" pitchFamily="34" charset="0"/>
                <a:cs typeface="Arial" panose="020B0604020202020204" pitchFamily="34" charset="0"/>
              </a:rPr>
              <a:t>)</a:t>
            </a:r>
            <a:endParaRPr lang="en-US" sz="1900">
              <a:latin typeface="Arial" panose="020B0604020202020204" pitchFamily="34" charset="0"/>
              <a:ea typeface="Arial-Rounded" pitchFamily="34" charset="0"/>
              <a:cs typeface="Arial" panose="020B0604020202020204"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anose="020B0604020202020204" pitchFamily="34" charset="0"/>
                <a:ea typeface="Arial-Rounded" pitchFamily="34" charset="0"/>
                <a:cs typeface="Arial" panose="020B0604020202020204" pitchFamily="34" charset="0"/>
              </a:rPr>
              <a:t>Đọc mẫu</a:t>
            </a:r>
            <a:endParaRPr lang="en-US" sz="1600" b="1">
              <a:solidFill>
                <a:schemeClr val="tx1"/>
              </a:solidFill>
              <a:latin typeface="Arial" panose="020B0604020202020204" pitchFamily="34" charset="0"/>
              <a:ea typeface="Arial-Rounded" pitchFamily="34" charset="0"/>
              <a:cs typeface="Arial" panose="020B0604020202020204" pitchFamily="34" charset="0"/>
            </a:endParaRPr>
          </a:p>
        </p:txBody>
      </p:sp>
      <p:sp>
        <p:nvSpPr>
          <p:cNvPr id="7" name="Oval 6"/>
          <p:cNvSpPr/>
          <p:nvPr/>
        </p:nvSpPr>
        <p:spPr>
          <a:xfrm>
            <a:off x="-1295400" y="165456"/>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anose="020F0704030504030204" pitchFamily="34" charset="0"/>
                <a:cs typeface="Times New Roman" panose="02020603050405020304" pitchFamily="18" charset="0"/>
              </a:rPr>
              <a:t>2</a:t>
            </a:r>
            <a:endParaRPr lang="en-US" sz="2800" b="1">
              <a:solidFill>
                <a:schemeClr val="bg1"/>
              </a:solidFill>
              <a:latin typeface="Arial Rounded MT Bold" panose="020F07040305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456300"/>
            <a:ext cx="8991600" cy="4708860"/>
          </a:xfrm>
          <a:prstGeom prst="rect">
            <a:avLst/>
          </a:prstGeom>
          <a:noFill/>
        </p:spPr>
        <p:txBody>
          <a:bodyPr wrap="square" lIns="91317" tIns="45660" rIns="91317" bIns="45660" rtlCol="0">
            <a:spAutoFit/>
          </a:bodyPr>
          <a:lstStyle/>
          <a:p>
            <a:pPr algn="just"/>
            <a:r>
              <a:rPr lang="en-US" sz="3000">
                <a:latin typeface="Arial" panose="020B0604020202020204" pitchFamily="34" charset="0"/>
                <a:ea typeface="Arial-Rounded" pitchFamily="34" charset="0"/>
                <a:cs typeface="Arial" panose="020B0604020202020204" pitchFamily="34" charset="0"/>
              </a:rPr>
              <a:t>	</a:t>
            </a:r>
            <a:r>
              <a:rPr lang="en-US" sz="3000" smtClean="0">
                <a:latin typeface="Arial" panose="020B0604020202020204" pitchFamily="34" charset="0"/>
                <a:ea typeface="Arial-Rounded" pitchFamily="34" charset="0"/>
                <a:cs typeface="Arial" panose="020B0604020202020204" pitchFamily="34" charset="0"/>
              </a:rPr>
              <a:t>Trong khu rừng nọ có một đàn dê con sống cùng mẹ. Một hôm, trước khi đi kiếm cỏ, dê mẹ dặn con:</a:t>
            </a:r>
            <a:endParaRPr lang="en-US" sz="3000" smtClean="0">
              <a:latin typeface="Arial" panose="020B0604020202020204" pitchFamily="34" charset="0"/>
              <a:ea typeface="Arial-Rounded" pitchFamily="34" charset="0"/>
              <a:cs typeface="Arial" panose="020B0604020202020204" pitchFamily="34" charset="0"/>
            </a:endParaRPr>
          </a:p>
          <a:p>
            <a:pPr algn="just"/>
            <a:r>
              <a:rPr lang="en-US" sz="3000">
                <a:latin typeface="Arial" panose="020B0604020202020204" pitchFamily="34" charset="0"/>
                <a:ea typeface="Arial-Rounded" pitchFamily="34" charset="0"/>
                <a:cs typeface="Arial" panose="020B0604020202020204" pitchFamily="34" charset="0"/>
              </a:rPr>
              <a:t>	</a:t>
            </a:r>
            <a:r>
              <a:rPr lang="en-US" sz="3000" smtClean="0">
                <a:latin typeface="Arial" panose="020B0604020202020204" pitchFamily="34" charset="0"/>
                <a:ea typeface="Arial-Rounded" pitchFamily="34" charset="0"/>
                <a:cs typeface="Arial" panose="020B0604020202020204" pitchFamily="34" charset="0"/>
              </a:rPr>
              <a:t>- Ai đến gọi cửa, các con đừng mở nhé! Chỉ mở cửa khi nghe tiếng mẹ.</a:t>
            </a:r>
            <a:endParaRPr lang="en-US" sz="3000" smtClean="0">
              <a:latin typeface="Arial" panose="020B0604020202020204" pitchFamily="34" charset="0"/>
              <a:ea typeface="Arial-Rounded" pitchFamily="34" charset="0"/>
              <a:cs typeface="Arial" panose="020B0604020202020204" pitchFamily="34" charset="0"/>
            </a:endParaRPr>
          </a:p>
          <a:p>
            <a:pPr algn="just"/>
            <a:r>
              <a:rPr lang="en-US" sz="3000">
                <a:latin typeface="Arial" panose="020B0604020202020204" pitchFamily="34" charset="0"/>
                <a:ea typeface="Arial-Rounded" pitchFamily="34" charset="0"/>
                <a:cs typeface="Arial" panose="020B0604020202020204" pitchFamily="34" charset="0"/>
              </a:rPr>
              <a:t>	</a:t>
            </a:r>
            <a:r>
              <a:rPr lang="en-US" sz="3000" smtClean="0">
                <a:latin typeface="Arial" panose="020B0604020202020204" pitchFamily="34" charset="0"/>
                <a:ea typeface="Arial-Rounded" pitchFamily="34" charset="0"/>
                <a:cs typeface="Arial" panose="020B0604020202020204" pitchFamily="34" charset="0"/>
              </a:rPr>
              <a:t>Một con sói nấp gần đó. Đợi dê mẹ đi xa, nó gõ cửa và giả giọng dê mẹ.</a:t>
            </a:r>
            <a:endParaRPr lang="en-US" sz="3000" smtClean="0">
              <a:latin typeface="Arial" panose="020B0604020202020204" pitchFamily="34" charset="0"/>
              <a:ea typeface="Arial-Rounded" pitchFamily="34" charset="0"/>
              <a:cs typeface="Arial" panose="020B0604020202020204" pitchFamily="34" charset="0"/>
            </a:endParaRPr>
          </a:p>
          <a:p>
            <a:pPr algn="just"/>
            <a:r>
              <a:rPr lang="en-US" sz="3000">
                <a:latin typeface="Arial" panose="020B0604020202020204" pitchFamily="34" charset="0"/>
                <a:ea typeface="Arial-Rounded" pitchFamily="34" charset="0"/>
                <a:cs typeface="Arial" panose="020B0604020202020204" pitchFamily="34" charset="0"/>
              </a:rPr>
              <a:t>	</a:t>
            </a:r>
            <a:r>
              <a:rPr lang="en-US" sz="3000" smtClean="0">
                <a:latin typeface="Arial" panose="020B0604020202020204" pitchFamily="34" charset="0"/>
                <a:ea typeface="Arial-Rounded" pitchFamily="34" charset="0"/>
                <a:cs typeface="Arial" panose="020B0604020202020204" pitchFamily="34" charset="0"/>
              </a:rPr>
              <a:t>Nhớ lời mẹ, đàn dê con nói: </a:t>
            </a:r>
            <a:endParaRPr lang="en-US" sz="3000" smtClean="0">
              <a:latin typeface="Arial" panose="020B0604020202020204" pitchFamily="34" charset="0"/>
              <a:ea typeface="Arial-Rounded" pitchFamily="34" charset="0"/>
              <a:cs typeface="Arial" panose="020B0604020202020204" pitchFamily="34" charset="0"/>
            </a:endParaRPr>
          </a:p>
          <a:p>
            <a:pPr algn="just"/>
            <a:r>
              <a:rPr lang="en-US" sz="3000">
                <a:latin typeface="Arial" panose="020B0604020202020204" pitchFamily="34" charset="0"/>
                <a:ea typeface="Arial-Rounded" pitchFamily="34" charset="0"/>
                <a:cs typeface="Arial" panose="020B0604020202020204" pitchFamily="34" charset="0"/>
              </a:rPr>
              <a:t>	</a:t>
            </a:r>
            <a:r>
              <a:rPr lang="en-US" sz="3000" smtClean="0">
                <a:latin typeface="Arial" panose="020B0604020202020204" pitchFamily="34" charset="0"/>
                <a:ea typeface="Arial-Rounded" pitchFamily="34" charset="0"/>
                <a:cs typeface="Arial" panose="020B0604020202020204" pitchFamily="34" charset="0"/>
              </a:rPr>
              <a:t>- Không phải giọng mẹ. Không mở.</a:t>
            </a:r>
            <a:endParaRPr lang="en-US" sz="3000" smtClean="0">
              <a:latin typeface="Arial" panose="020B0604020202020204" pitchFamily="34" charset="0"/>
              <a:ea typeface="Arial-Rounded" pitchFamily="34" charset="0"/>
              <a:cs typeface="Arial" panose="020B0604020202020204" pitchFamily="34" charset="0"/>
            </a:endParaRPr>
          </a:p>
          <a:p>
            <a:pPr algn="just"/>
            <a:r>
              <a:rPr lang="en-US" sz="3000">
                <a:latin typeface="Arial" panose="020B0604020202020204" pitchFamily="34" charset="0"/>
                <a:ea typeface="Arial-Rounded" pitchFamily="34" charset="0"/>
                <a:cs typeface="Arial" panose="020B0604020202020204" pitchFamily="34" charset="0"/>
              </a:rPr>
              <a:t>	</a:t>
            </a:r>
            <a:r>
              <a:rPr lang="en-US" sz="3000" smtClean="0">
                <a:latin typeface="Arial" panose="020B0604020202020204" pitchFamily="34" charset="0"/>
                <a:ea typeface="Arial-Rounded" pitchFamily="34" charset="0"/>
                <a:cs typeface="Arial" panose="020B0604020202020204" pitchFamily="34" charset="0"/>
              </a:rPr>
              <a:t>Sói đành bỏ đi.</a:t>
            </a:r>
            <a:r>
              <a:rPr lang="en-US" sz="3000">
                <a:latin typeface="Arial" panose="020B0604020202020204" pitchFamily="34" charset="0"/>
                <a:ea typeface="Arial-Rounded" pitchFamily="34" charset="0"/>
                <a:cs typeface="Arial" panose="020B0604020202020204" pitchFamily="34" charset="0"/>
              </a:rPr>
              <a:t>			</a:t>
            </a:r>
            <a:r>
              <a:rPr lang="en-US" sz="3000" smtClean="0">
                <a:latin typeface="Arial" panose="020B0604020202020204" pitchFamily="34" charset="0"/>
                <a:ea typeface="Arial-Rounded" pitchFamily="34" charset="0"/>
                <a:cs typeface="Arial" panose="020B0604020202020204" pitchFamily="34" charset="0"/>
              </a:rPr>
              <a:t> </a:t>
            </a:r>
            <a:endParaRPr lang="en-US" sz="3000" smtClean="0">
              <a:latin typeface="Arial" panose="020B0604020202020204" pitchFamily="34" charset="0"/>
              <a:ea typeface="Arial-Rounded" pitchFamily="34" charset="0"/>
              <a:cs typeface="Arial" panose="020B0604020202020204" pitchFamily="34" charset="0"/>
            </a:endParaRPr>
          </a:p>
        </p:txBody>
      </p:sp>
      <p:sp>
        <p:nvSpPr>
          <p:cNvPr id="6" name="TextBox 5"/>
          <p:cNvSpPr txBox="1"/>
          <p:nvPr/>
        </p:nvSpPr>
        <p:spPr>
          <a:xfrm>
            <a:off x="1447800" y="-5244"/>
            <a:ext cx="5947064" cy="553877"/>
          </a:xfrm>
          <a:prstGeom prst="rect">
            <a:avLst/>
          </a:prstGeom>
          <a:noFill/>
        </p:spPr>
        <p:txBody>
          <a:bodyPr wrap="square" lIns="91317" tIns="45660" rIns="91317" bIns="45660" rtlCol="0">
            <a:spAutoFit/>
          </a:bodyPr>
          <a:lstStyle/>
          <a:p>
            <a:pPr algn="ctr"/>
            <a:r>
              <a:rPr lang="en-US" sz="3000" b="1" smtClean="0">
                <a:latin typeface="Arial" panose="020B0604020202020204" pitchFamily="34" charset="0"/>
                <a:ea typeface="Arial-Rounded" pitchFamily="34" charset="0"/>
                <a:cs typeface="Arial" panose="020B0604020202020204" pitchFamily="34" charset="0"/>
              </a:rPr>
              <a:t>Khi mẹ vắng nhà</a:t>
            </a:r>
            <a:endParaRPr lang="en-US" sz="3000" b="1">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10" y="920748"/>
            <a:ext cx="8977746" cy="4031752"/>
          </a:xfrm>
          <a:prstGeom prst="rect">
            <a:avLst/>
          </a:prstGeom>
          <a:noFill/>
        </p:spPr>
        <p:txBody>
          <a:bodyPr wrap="square" lIns="91317" tIns="45660" rIns="91317" bIns="45660" rtlCol="0">
            <a:spAutoFit/>
          </a:bodyPr>
          <a:lstStyle/>
          <a:p>
            <a:pPr algn="just"/>
            <a:r>
              <a:rPr lang="en-US" sz="3200" smtClean="0">
                <a:latin typeface="Arial" panose="020B0604020202020204" pitchFamily="34" charset="0"/>
                <a:ea typeface="Arial-Rounded" pitchFamily="34" charset="0"/>
                <a:cs typeface="Arial" panose="020B0604020202020204" pitchFamily="34" charset="0"/>
              </a:rPr>
              <a:t>	Một lúc sau, dê mẹ về. Nghe đúng tiếng mẹ, đàn dê con ra mở cửa và tíu tít khoe:</a:t>
            </a:r>
            <a:endParaRPr lang="en-US" sz="3200" smtClean="0">
              <a:latin typeface="Arial" panose="020B0604020202020204" pitchFamily="34" charset="0"/>
              <a:ea typeface="Arial-Rounded" pitchFamily="34" charset="0"/>
              <a:cs typeface="Arial" panose="020B0604020202020204" pitchFamily="34" charset="0"/>
            </a:endParaRPr>
          </a:p>
          <a:p>
            <a:pPr algn="just"/>
            <a:r>
              <a:rPr lang="en-US" sz="3200">
                <a:latin typeface="Arial" panose="020B0604020202020204" pitchFamily="34" charset="0"/>
                <a:ea typeface="Arial-Rounded" pitchFamily="34" charset="0"/>
                <a:cs typeface="Arial" panose="020B0604020202020204" pitchFamily="34" charset="0"/>
              </a:rPr>
              <a:t>	</a:t>
            </a:r>
            <a:r>
              <a:rPr lang="en-US" sz="3200" smtClean="0">
                <a:latin typeface="Arial" panose="020B0604020202020204" pitchFamily="34" charset="0"/>
                <a:ea typeface="Arial-Rounded" pitchFamily="34" charset="0"/>
                <a:cs typeface="Arial" panose="020B0604020202020204" pitchFamily="34" charset="0"/>
              </a:rPr>
              <a:t>- Lúc mẹ đi vắng, có tiếng gọi cửa, nhưng không phải giọng của mẹ nên chúng con không mở.</a:t>
            </a:r>
            <a:endParaRPr lang="en-US" sz="3200" smtClean="0">
              <a:latin typeface="Arial" panose="020B0604020202020204" pitchFamily="34" charset="0"/>
              <a:ea typeface="Arial-Rounded" pitchFamily="34" charset="0"/>
              <a:cs typeface="Arial" panose="020B0604020202020204" pitchFamily="34" charset="0"/>
            </a:endParaRPr>
          </a:p>
          <a:p>
            <a:pPr algn="just"/>
            <a:r>
              <a:rPr lang="en-US" sz="3200">
                <a:latin typeface="Arial" panose="020B0604020202020204" pitchFamily="34" charset="0"/>
                <a:ea typeface="Arial-Rounded" pitchFamily="34" charset="0"/>
                <a:cs typeface="Arial" panose="020B0604020202020204" pitchFamily="34" charset="0"/>
              </a:rPr>
              <a:t>	</a:t>
            </a:r>
            <a:r>
              <a:rPr lang="en-US" sz="3200" smtClean="0">
                <a:latin typeface="Arial" panose="020B0604020202020204" pitchFamily="34" charset="0"/>
                <a:ea typeface="Arial-Rounded" pitchFamily="34" charset="0"/>
                <a:cs typeface="Arial" panose="020B0604020202020204" pitchFamily="34" charset="0"/>
              </a:rPr>
              <a:t>Dê mẹ xoa đầu con:</a:t>
            </a:r>
            <a:endParaRPr lang="en-US" sz="3200" smtClean="0">
              <a:latin typeface="Arial" panose="020B0604020202020204" pitchFamily="34" charset="0"/>
              <a:ea typeface="Arial-Rounded" pitchFamily="34" charset="0"/>
              <a:cs typeface="Arial" panose="020B0604020202020204" pitchFamily="34" charset="0"/>
            </a:endParaRPr>
          </a:p>
          <a:p>
            <a:pPr algn="just"/>
            <a:r>
              <a:rPr lang="en-US" sz="3200">
                <a:latin typeface="Arial" panose="020B0604020202020204" pitchFamily="34" charset="0"/>
                <a:ea typeface="Arial-Rounded" pitchFamily="34" charset="0"/>
                <a:cs typeface="Arial" panose="020B0604020202020204" pitchFamily="34" charset="0"/>
              </a:rPr>
              <a:t>	</a:t>
            </a:r>
            <a:r>
              <a:rPr lang="en-US" sz="3200" smtClean="0">
                <a:latin typeface="Arial" panose="020B0604020202020204" pitchFamily="34" charset="0"/>
                <a:ea typeface="Arial-Rounded" pitchFamily="34" charset="0"/>
                <a:cs typeface="Arial" panose="020B0604020202020204" pitchFamily="34" charset="0"/>
              </a:rPr>
              <a:t>- Các con ngoan lắm!</a:t>
            </a:r>
            <a:endParaRPr lang="en-US" sz="3200">
              <a:latin typeface="Arial" panose="020B0604020202020204" pitchFamily="34" charset="0"/>
              <a:ea typeface="Arial-Rounded" pitchFamily="34" charset="0"/>
              <a:cs typeface="Arial" panose="020B0604020202020204" pitchFamily="34" charset="0"/>
            </a:endParaRPr>
          </a:p>
          <a:p>
            <a:pPr algn="r"/>
            <a:r>
              <a:rPr lang="en-US" sz="3200">
                <a:latin typeface="Arial" panose="020B0604020202020204" pitchFamily="34" charset="0"/>
                <a:ea typeface="Arial-Rounded" pitchFamily="34" charset="0"/>
                <a:cs typeface="Arial" panose="020B0604020202020204" pitchFamily="34" charset="0"/>
              </a:rPr>
              <a:t>				</a:t>
            </a:r>
            <a:r>
              <a:rPr lang="en-US" sz="3200" smtClean="0">
                <a:latin typeface="Arial" panose="020B0604020202020204" pitchFamily="34" charset="0"/>
                <a:ea typeface="Arial-Rounded" pitchFamily="34" charset="0"/>
                <a:cs typeface="Arial" panose="020B0604020202020204" pitchFamily="34" charset="0"/>
              </a:rPr>
              <a:t> (Theo </a:t>
            </a:r>
            <a:r>
              <a:rPr lang="en-US" sz="3200" i="1" smtClean="0">
                <a:latin typeface="Arial" panose="020B0604020202020204" pitchFamily="34" charset="0"/>
                <a:ea typeface="Arial-Rounded" pitchFamily="34" charset="0"/>
                <a:cs typeface="Arial" panose="020B0604020202020204" pitchFamily="34" charset="0"/>
              </a:rPr>
              <a:t>Truyện cổ Grim</a:t>
            </a:r>
            <a:r>
              <a:rPr lang="en-US" sz="3200" smtClean="0">
                <a:latin typeface="Arial" panose="020B0604020202020204" pitchFamily="34" charset="0"/>
                <a:ea typeface="Arial-Rounded" pitchFamily="34" charset="0"/>
                <a:cs typeface="Arial" panose="020B0604020202020204" pitchFamily="34" charset="0"/>
              </a:rPr>
              <a:t>)</a:t>
            </a:r>
            <a:endParaRPr lang="en-US" sz="3200">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anose="020B0604020202020204" pitchFamily="34" charset="0"/>
                <a:ea typeface="Arial-Rounded" pitchFamily="34" charset="0"/>
                <a:cs typeface="Arial" panose="020B0604020202020204" pitchFamily="34" charset="0"/>
              </a:rPr>
              <a:t>Học sinh đọc thầm</a:t>
            </a:r>
            <a:endParaRPr lang="en-US" sz="5400" b="1">
              <a:solidFill>
                <a:schemeClr val="tx1"/>
              </a:solidFill>
              <a:latin typeface="Arial" panose="020B0604020202020204" pitchFamily="34" charset="0"/>
              <a:ea typeface="Arial-Rounded"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6570</Words>
  <Application>WPS Presentation</Application>
  <PresentationFormat>On-screen Show (16:9)</PresentationFormat>
  <Paragraphs>276</Paragraphs>
  <Slides>26</Slides>
  <Notes>6</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26</vt:i4>
      </vt:variant>
    </vt:vector>
  </HeadingPairs>
  <TitlesOfParts>
    <vt:vector size="51" baseType="lpstr">
      <vt:lpstr>Arial</vt:lpstr>
      <vt:lpstr>SimSun</vt:lpstr>
      <vt:lpstr>Wingdings</vt:lpstr>
      <vt:lpstr>Arial-Rounded</vt:lpstr>
      <vt:lpstr>Segoe Print</vt:lpstr>
      <vt:lpstr>Arial Rounded MT Bold</vt:lpstr>
      <vt:lpstr>Times New Roman</vt:lpstr>
      <vt:lpstr>Calibri</vt:lpstr>
      <vt:lpstr>Microsoft YaHei</vt:lpstr>
      <vt:lpstr>Arial Unicode MS</vt:lpstr>
      <vt:lpstr>HP001 4 hàng</vt:lpstr>
      <vt:lpstr>VNI-Avo</vt:lpstr>
      <vt:lpstr>Agency FB</vt:lpstr>
      <vt:lpstr>Arial Black</vt:lpstr>
      <vt:lpstr>Bahnschrift</vt:lpstr>
      <vt:lpstr>Bauhaus 93</vt:lpstr>
      <vt:lpstr>Bodoni MT Poster Compressed</vt:lpstr>
      <vt:lpstr>Broadway</vt:lpstr>
      <vt:lpstr>Calisto MT</vt:lpstr>
      <vt:lpstr>Castellar</vt:lpstr>
      <vt:lpstr>Copperplate Gothic Bold</vt:lpstr>
      <vt:lpstr>Eras Bold ITC</vt:lpstr>
      <vt:lpstr>Forte</vt:lpstr>
      <vt:lpstr>UTM Avo</vt:lpstr>
      <vt:lpstr>Office Theme</vt:lpstr>
      <vt:lpstr>PowerPoint 演示文稿</vt:lpstr>
      <vt:lpstr>PowerPoint 演示文稿</vt:lpstr>
      <vt:lpstr>Em hãy đọc thuộc hai khổ thơ đầu bài thơ Lời chào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trong			sói sống			xa trước			sau tiếng			xoa ngoan</vt:lpstr>
      <vt:lpstr>PowerPoint 演示文稿</vt:lpstr>
      <vt:lpstr>PowerPoint 演示文稿</vt:lpstr>
      <vt:lpstr>PowerPoint 演示文稿</vt:lpstr>
      <vt:lpstr>Giải nghĩa từ khó: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192</cp:revision>
  <dcterms:created xsi:type="dcterms:W3CDTF">2020-12-08T15:48:00Z</dcterms:created>
  <dcterms:modified xsi:type="dcterms:W3CDTF">2024-03-08T07:18:22Z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E58AD9367EA447979C97C4CE1E097333_12</vt:lpwstr>
  </property>
  <property fmtid="{D5CDD505-2E9C-101B-9397-08002B2CF9AE}" pid="3" name="KSOProductBuildVer">
    <vt:lpwstr>1033-12.2.0.13489</vt:lpwstr>
  </property>
</Properties>
</file>