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9"/>
  </p:notesMasterIdLst>
  <p:sldIdLst>
    <p:sldId id="310" r:id="rId3"/>
    <p:sldId id="510" r:id="rId4"/>
    <p:sldId id="516" r:id="rId5"/>
    <p:sldId id="280" r:id="rId6"/>
    <p:sldId id="495" r:id="rId7"/>
    <p:sldId id="425" r:id="rId8"/>
    <p:sldId id="517" r:id="rId9"/>
    <p:sldId id="504" r:id="rId10"/>
    <p:sldId id="513" r:id="rId11"/>
    <p:sldId id="518" r:id="rId12"/>
    <p:sldId id="519" r:id="rId13"/>
    <p:sldId id="521" r:id="rId14"/>
    <p:sldId id="522" r:id="rId15"/>
    <p:sldId id="520" r:id="rId16"/>
    <p:sldId id="523" r:id="rId17"/>
    <p:sldId id="26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Arial-Rounded" panose="020B0604020202020204" charset="0"/>
      <p:regular r:id="rId24"/>
      <p:bold r:id="rId25"/>
    </p:embeddedFont>
    <p:embeddedFont>
      <p:font typeface="Quicksand Medium" panose="020B0604020202020204" charset="0"/>
      <p:regular r:id="rId26"/>
    </p:embeddedFont>
    <p:embeddedFont>
      <p:font typeface="HP001 4 hàng" panose="020B0603050302020204" pitchFamily="34" charset="0"/>
      <p:regular r:id="rId27"/>
      <p:bold r:id="rId28"/>
    </p:embeddedFont>
    <p:embeddedFont>
      <p:font typeface="Calibri Light" panose="020F0302020204030204" pitchFamily="34" charset="0"/>
      <p:regular r:id="rId29"/>
      <p:italic r:id="rId30"/>
    </p:embeddedFont>
    <p:embeddedFont>
      <p:font typeface="La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F"/>
    <a:srgbClr val="E80888"/>
    <a:srgbClr val="FEE7EF"/>
    <a:srgbClr val="0418AC"/>
    <a:srgbClr val="EB67B6"/>
    <a:srgbClr val="D50D8E"/>
    <a:srgbClr val="F446B6"/>
    <a:srgbClr val="009242"/>
    <a:srgbClr val="8D3A96"/>
    <a:srgbClr val="CD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3" d="100"/>
          <a:sy n="93" d="100"/>
        </p:scale>
        <p:origin x="58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565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3/21/2024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Chọn dấu thanh phù hợp thay cho chiếc lá</a:t>
            </a:r>
            <a:endParaRPr lang="en-US" sz="2800" b="1">
              <a:solidFill>
                <a:schemeClr val="tx1"/>
              </a:solidFill>
            </a:endParaRPr>
          </a:p>
        </p:txBody>
      </p:sp>
      <p:sp>
        <p:nvSpPr>
          <p:cNvPr id="4" name="TextBox 3"/>
          <p:cNvSpPr txBox="1"/>
          <p:nvPr/>
        </p:nvSpPr>
        <p:spPr>
          <a:xfrm>
            <a:off x="2604050" y="824765"/>
            <a:ext cx="3284874" cy="461665"/>
          </a:xfrm>
          <a:prstGeom prst="rect">
            <a:avLst/>
          </a:prstGeom>
          <a:noFill/>
        </p:spPr>
        <p:txBody>
          <a:bodyPr wrap="none" rtlCol="0">
            <a:spAutoFit/>
          </a:bodyPr>
          <a:lstStyle/>
          <a:p>
            <a:r>
              <a:rPr lang="en-US" sz="2400" i="1" smtClean="0"/>
              <a:t>Dấu hỏi </a:t>
            </a:r>
            <a:r>
              <a:rPr lang="en-US" sz="2400" smtClean="0"/>
              <a:t>hay</a:t>
            </a:r>
            <a:r>
              <a:rPr lang="en-US" sz="2400" i="1" smtClean="0"/>
              <a:t> dấu ngã ?</a:t>
            </a:r>
            <a:endParaRPr lang="en-US" sz="2400" i="1"/>
          </a:p>
        </p:txBody>
      </p:sp>
      <p:sp>
        <p:nvSpPr>
          <p:cNvPr id="5" name="Oval 4"/>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8</a:t>
            </a:r>
            <a:endParaRPr lang="en-US" sz="2400" b="1">
              <a:solidFill>
                <a:schemeClr val="bg1"/>
              </a:solidFill>
            </a:endParaRPr>
          </a:p>
        </p:txBody>
      </p:sp>
      <p:sp>
        <p:nvSpPr>
          <p:cNvPr id="6" name="TextBox 5"/>
          <p:cNvSpPr txBox="1"/>
          <p:nvPr/>
        </p:nvSpPr>
        <p:spPr>
          <a:xfrm>
            <a:off x="947908" y="1537623"/>
            <a:ext cx="1462260" cy="646331"/>
          </a:xfrm>
          <a:prstGeom prst="rect">
            <a:avLst/>
          </a:prstGeom>
          <a:noFill/>
        </p:spPr>
        <p:txBody>
          <a:bodyPr wrap="none" rtlCol="0">
            <a:spAutoFit/>
          </a:bodyPr>
          <a:lstStyle/>
          <a:p>
            <a:r>
              <a:rPr lang="en-US" sz="3600" smtClean="0"/>
              <a:t>sợ hãi</a:t>
            </a:r>
            <a:endParaRPr lang="en-US" sz="3600"/>
          </a:p>
        </p:txBody>
      </p:sp>
      <p:sp>
        <p:nvSpPr>
          <p:cNvPr id="7" name="TextBox 6"/>
          <p:cNvSpPr txBox="1"/>
          <p:nvPr/>
        </p:nvSpPr>
        <p:spPr>
          <a:xfrm>
            <a:off x="3691108" y="1537623"/>
            <a:ext cx="1569660" cy="646331"/>
          </a:xfrm>
          <a:prstGeom prst="rect">
            <a:avLst/>
          </a:prstGeom>
          <a:noFill/>
        </p:spPr>
        <p:txBody>
          <a:bodyPr wrap="none" rtlCol="0">
            <a:spAutoFit/>
          </a:bodyPr>
          <a:lstStyle/>
          <a:p>
            <a:r>
              <a:rPr lang="en-US" sz="3600" smtClean="0"/>
              <a:t>xấu hổ</a:t>
            </a:r>
            <a:endParaRPr lang="en-US" sz="3600"/>
          </a:p>
        </p:txBody>
      </p:sp>
      <p:sp>
        <p:nvSpPr>
          <p:cNvPr id="8" name="TextBox 7"/>
          <p:cNvSpPr txBox="1"/>
          <p:nvPr/>
        </p:nvSpPr>
        <p:spPr>
          <a:xfrm>
            <a:off x="6379224" y="1537622"/>
            <a:ext cx="1569660" cy="646331"/>
          </a:xfrm>
          <a:prstGeom prst="rect">
            <a:avLst/>
          </a:prstGeom>
          <a:noFill/>
        </p:spPr>
        <p:txBody>
          <a:bodyPr wrap="none" rtlCol="0">
            <a:spAutoFit/>
          </a:bodyPr>
          <a:lstStyle/>
          <a:p>
            <a:r>
              <a:rPr lang="en-US" sz="3600" smtClean="0"/>
              <a:t>gây gổ</a:t>
            </a:r>
            <a:endParaRPr lang="en-US" sz="3600"/>
          </a:p>
        </p:txBody>
      </p:sp>
      <p:sp>
        <p:nvSpPr>
          <p:cNvPr id="9" name="TextBox 8"/>
          <p:cNvSpPr txBox="1"/>
          <p:nvPr/>
        </p:nvSpPr>
        <p:spPr>
          <a:xfrm>
            <a:off x="947908" y="2980833"/>
            <a:ext cx="1903085" cy="646331"/>
          </a:xfrm>
          <a:prstGeom prst="rect">
            <a:avLst/>
          </a:prstGeom>
          <a:noFill/>
        </p:spPr>
        <p:txBody>
          <a:bodyPr wrap="none" rtlCol="0">
            <a:spAutoFit/>
          </a:bodyPr>
          <a:lstStyle/>
          <a:p>
            <a:r>
              <a:rPr lang="en-US" sz="3600" smtClean="0"/>
              <a:t>buồn bã</a:t>
            </a:r>
            <a:endParaRPr lang="en-US" sz="3600"/>
          </a:p>
        </p:txBody>
      </p:sp>
      <p:sp>
        <p:nvSpPr>
          <p:cNvPr id="10" name="TextBox 9"/>
          <p:cNvSpPr txBox="1"/>
          <p:nvPr/>
        </p:nvSpPr>
        <p:spPr>
          <a:xfrm>
            <a:off x="3691108" y="2980833"/>
            <a:ext cx="2108269" cy="646331"/>
          </a:xfrm>
          <a:prstGeom prst="rect">
            <a:avLst/>
          </a:prstGeom>
          <a:noFill/>
        </p:spPr>
        <p:txBody>
          <a:bodyPr wrap="none" rtlCol="0">
            <a:spAutoFit/>
          </a:bodyPr>
          <a:lstStyle/>
          <a:p>
            <a:r>
              <a:rPr lang="en-US" sz="3600" smtClean="0"/>
              <a:t>bay nhảy</a:t>
            </a:r>
            <a:endParaRPr lang="en-US" sz="3600"/>
          </a:p>
        </p:txBody>
      </p:sp>
      <p:sp>
        <p:nvSpPr>
          <p:cNvPr id="11" name="TextBox 10"/>
          <p:cNvSpPr txBox="1"/>
          <p:nvPr/>
        </p:nvSpPr>
        <p:spPr>
          <a:xfrm>
            <a:off x="6379224" y="2980832"/>
            <a:ext cx="1518364" cy="646331"/>
          </a:xfrm>
          <a:prstGeom prst="rect">
            <a:avLst/>
          </a:prstGeom>
          <a:noFill/>
        </p:spPr>
        <p:txBody>
          <a:bodyPr wrap="none" rtlCol="0">
            <a:spAutoFit/>
          </a:bodyPr>
          <a:lstStyle/>
          <a:p>
            <a:r>
              <a:rPr lang="en-US" sz="3600" smtClean="0"/>
              <a:t>cỏ cây</a:t>
            </a:r>
            <a:endParaRPr lang="en-US" sz="3600"/>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1835300" y="149129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4811023" y="139027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7499139" y="1390276"/>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2388177" y="2933600"/>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5087462" y="2911567"/>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3" b="98524" l="9697" r="92727"/>
                    </a14:imgEffect>
                  </a14:imgLayer>
                </a14:imgProps>
              </a:ext>
              <a:ext uri="{28A0092B-C50C-407E-A947-70E740481C1C}">
                <a14:useLocalDpi xmlns:a14="http://schemas.microsoft.com/office/drawing/2010/main" val="0"/>
              </a:ext>
            </a:extLst>
          </a:blip>
          <a:srcRect/>
          <a:stretch>
            <a:fillRect/>
          </a:stretch>
        </p:blipFill>
        <p:spPr bwMode="auto">
          <a:xfrm rot="17194608">
            <a:off x="6677645" y="2919204"/>
            <a:ext cx="346613" cy="4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5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2"/>
                                        </p:tgtEl>
                                      </p:cBhvr>
                                    </p:animEffect>
                                    <p:anim calcmode="lin" valueType="num">
                                      <p:cBhvr>
                                        <p:cTn id="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4" dur="26">
                                          <p:stCondLst>
                                            <p:cond delay="620"/>
                                          </p:stCondLst>
                                        </p:cTn>
                                        <p:tgtEl>
                                          <p:spTgt spid="12"/>
                                        </p:tgtEl>
                                      </p:cBhvr>
                                      <p:to x="100000" y="60000"/>
                                    </p:animScale>
                                    <p:animScale>
                                      <p:cBhvr>
                                        <p:cTn id="15" dur="166" decel="50000">
                                          <p:stCondLst>
                                            <p:cond delay="646"/>
                                          </p:stCondLst>
                                        </p:cTn>
                                        <p:tgtEl>
                                          <p:spTgt spid="12"/>
                                        </p:tgtEl>
                                      </p:cBhvr>
                                      <p:to x="100000" y="100000"/>
                                    </p:animScale>
                                    <p:animScale>
                                      <p:cBhvr>
                                        <p:cTn id="16" dur="26">
                                          <p:stCondLst>
                                            <p:cond delay="1312"/>
                                          </p:stCondLst>
                                        </p:cTn>
                                        <p:tgtEl>
                                          <p:spTgt spid="12"/>
                                        </p:tgtEl>
                                      </p:cBhvr>
                                      <p:to x="100000" y="80000"/>
                                    </p:animScale>
                                    <p:animScale>
                                      <p:cBhvr>
                                        <p:cTn id="17" dur="166" decel="50000">
                                          <p:stCondLst>
                                            <p:cond delay="1338"/>
                                          </p:stCondLst>
                                        </p:cTn>
                                        <p:tgtEl>
                                          <p:spTgt spid="12"/>
                                        </p:tgtEl>
                                      </p:cBhvr>
                                      <p:to x="100000" y="100000"/>
                                    </p:animScale>
                                    <p:animScale>
                                      <p:cBhvr>
                                        <p:cTn id="18" dur="26">
                                          <p:stCondLst>
                                            <p:cond delay="1642"/>
                                          </p:stCondLst>
                                        </p:cTn>
                                        <p:tgtEl>
                                          <p:spTgt spid="12"/>
                                        </p:tgtEl>
                                      </p:cBhvr>
                                      <p:to x="100000" y="90000"/>
                                    </p:animScale>
                                    <p:animScale>
                                      <p:cBhvr>
                                        <p:cTn id="19" dur="166" decel="50000">
                                          <p:stCondLst>
                                            <p:cond delay="1668"/>
                                          </p:stCondLst>
                                        </p:cTn>
                                        <p:tgtEl>
                                          <p:spTgt spid="12"/>
                                        </p:tgtEl>
                                      </p:cBhvr>
                                      <p:to x="100000" y="100000"/>
                                    </p:animScale>
                                    <p:animScale>
                                      <p:cBhvr>
                                        <p:cTn id="20" dur="26">
                                          <p:stCondLst>
                                            <p:cond delay="1808"/>
                                          </p:stCondLst>
                                        </p:cTn>
                                        <p:tgtEl>
                                          <p:spTgt spid="12"/>
                                        </p:tgtEl>
                                      </p:cBhvr>
                                      <p:to x="100000" y="95000"/>
                                    </p:animScale>
                                    <p:animScale>
                                      <p:cBhvr>
                                        <p:cTn id="21" dur="166" decel="50000">
                                          <p:stCondLst>
                                            <p:cond delay="1834"/>
                                          </p:stCondLst>
                                        </p:cTn>
                                        <p:tgtEl>
                                          <p:spTgt spid="12"/>
                                        </p:tgtEl>
                                      </p:cBhvr>
                                      <p:to x="100000" y="100000"/>
                                    </p:animScale>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13"/>
                                        </p:tgtEl>
                                      </p:cBhvr>
                                    </p:animEffect>
                                    <p:anim calcmode="lin" valueType="num">
                                      <p:cBhvr>
                                        <p:cTn id="2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34" dur="26">
                                          <p:stCondLst>
                                            <p:cond delay="620"/>
                                          </p:stCondLst>
                                        </p:cTn>
                                        <p:tgtEl>
                                          <p:spTgt spid="13"/>
                                        </p:tgtEl>
                                      </p:cBhvr>
                                      <p:to x="100000" y="60000"/>
                                    </p:animScale>
                                    <p:animScale>
                                      <p:cBhvr>
                                        <p:cTn id="35" dur="166" decel="50000">
                                          <p:stCondLst>
                                            <p:cond delay="64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set>
                                      <p:cBhvr>
                                        <p:cTn id="42" dur="1" fill="hold">
                                          <p:stCondLst>
                                            <p:cond delay="19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14"/>
                                        </p:tgtEl>
                                      </p:cBhvr>
                                    </p:animEffect>
                                    <p:anim calcmode="lin" valueType="num">
                                      <p:cBhvr>
                                        <p:cTn id="4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54" dur="26">
                                          <p:stCondLst>
                                            <p:cond delay="620"/>
                                          </p:stCondLst>
                                        </p:cTn>
                                        <p:tgtEl>
                                          <p:spTgt spid="14"/>
                                        </p:tgtEl>
                                      </p:cBhvr>
                                      <p:to x="100000" y="60000"/>
                                    </p:animScale>
                                    <p:animScale>
                                      <p:cBhvr>
                                        <p:cTn id="55" dur="166" decel="50000">
                                          <p:stCondLst>
                                            <p:cond delay="64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set>
                                      <p:cBhvr>
                                        <p:cTn id="62" dur="1" fill="hold">
                                          <p:stCondLst>
                                            <p:cond delay="19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nodeType="clickEffect">
                                  <p:stCondLst>
                                    <p:cond delay="0"/>
                                  </p:stCondLst>
                                  <p:childTnLst>
                                    <p:animEffect transition="out" filter="wipe(down)">
                                      <p:cBhvr>
                                        <p:cTn id="66" dur="180" accel="50000">
                                          <p:stCondLst>
                                            <p:cond delay="1820"/>
                                          </p:stCondLst>
                                        </p:cTn>
                                        <p:tgtEl>
                                          <p:spTgt spid="15"/>
                                        </p:tgtEl>
                                      </p:cBhvr>
                                    </p:animEffect>
                                    <p:anim calcmode="lin" valueType="num">
                                      <p:cBhvr>
                                        <p:cTn id="6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74" dur="26">
                                          <p:stCondLst>
                                            <p:cond delay="620"/>
                                          </p:stCondLst>
                                        </p:cTn>
                                        <p:tgtEl>
                                          <p:spTgt spid="15"/>
                                        </p:tgtEl>
                                      </p:cBhvr>
                                      <p:to x="100000" y="60000"/>
                                    </p:animScale>
                                    <p:animScale>
                                      <p:cBhvr>
                                        <p:cTn id="75" dur="166" decel="50000">
                                          <p:stCondLst>
                                            <p:cond delay="646"/>
                                          </p:stCondLst>
                                        </p:cTn>
                                        <p:tgtEl>
                                          <p:spTgt spid="15"/>
                                        </p:tgtEl>
                                      </p:cBhvr>
                                      <p:to x="100000" y="100000"/>
                                    </p:animScale>
                                    <p:animScale>
                                      <p:cBhvr>
                                        <p:cTn id="76" dur="26">
                                          <p:stCondLst>
                                            <p:cond delay="1312"/>
                                          </p:stCondLst>
                                        </p:cTn>
                                        <p:tgtEl>
                                          <p:spTgt spid="15"/>
                                        </p:tgtEl>
                                      </p:cBhvr>
                                      <p:to x="100000" y="80000"/>
                                    </p:animScale>
                                    <p:animScale>
                                      <p:cBhvr>
                                        <p:cTn id="77" dur="166" decel="50000">
                                          <p:stCondLst>
                                            <p:cond delay="1338"/>
                                          </p:stCondLst>
                                        </p:cTn>
                                        <p:tgtEl>
                                          <p:spTgt spid="15"/>
                                        </p:tgtEl>
                                      </p:cBhvr>
                                      <p:to x="100000" y="100000"/>
                                    </p:animScale>
                                    <p:animScale>
                                      <p:cBhvr>
                                        <p:cTn id="78" dur="26">
                                          <p:stCondLst>
                                            <p:cond delay="1642"/>
                                          </p:stCondLst>
                                        </p:cTn>
                                        <p:tgtEl>
                                          <p:spTgt spid="15"/>
                                        </p:tgtEl>
                                      </p:cBhvr>
                                      <p:to x="100000" y="90000"/>
                                    </p:animScale>
                                    <p:animScale>
                                      <p:cBhvr>
                                        <p:cTn id="79" dur="166" decel="50000">
                                          <p:stCondLst>
                                            <p:cond delay="1668"/>
                                          </p:stCondLst>
                                        </p:cTn>
                                        <p:tgtEl>
                                          <p:spTgt spid="15"/>
                                        </p:tgtEl>
                                      </p:cBhvr>
                                      <p:to x="100000" y="100000"/>
                                    </p:animScale>
                                    <p:animScale>
                                      <p:cBhvr>
                                        <p:cTn id="80" dur="26">
                                          <p:stCondLst>
                                            <p:cond delay="1808"/>
                                          </p:stCondLst>
                                        </p:cTn>
                                        <p:tgtEl>
                                          <p:spTgt spid="15"/>
                                        </p:tgtEl>
                                      </p:cBhvr>
                                      <p:to x="100000" y="95000"/>
                                    </p:animScale>
                                    <p:animScale>
                                      <p:cBhvr>
                                        <p:cTn id="81" dur="166" decel="50000">
                                          <p:stCondLst>
                                            <p:cond delay="1834"/>
                                          </p:stCondLst>
                                        </p:cTn>
                                        <p:tgtEl>
                                          <p:spTgt spid="15"/>
                                        </p:tgtEl>
                                      </p:cBhvr>
                                      <p:to x="100000" y="100000"/>
                                    </p:animScale>
                                    <p:set>
                                      <p:cBhvr>
                                        <p:cTn id="82" dur="1" fill="hold">
                                          <p:stCondLst>
                                            <p:cond delay="19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nodeType="clickEffect">
                                  <p:stCondLst>
                                    <p:cond delay="0"/>
                                  </p:stCondLst>
                                  <p:childTnLst>
                                    <p:animEffect transition="out" filter="wipe(down)">
                                      <p:cBhvr>
                                        <p:cTn id="86" dur="180" accel="50000">
                                          <p:stCondLst>
                                            <p:cond delay="1820"/>
                                          </p:stCondLst>
                                        </p:cTn>
                                        <p:tgtEl>
                                          <p:spTgt spid="16"/>
                                        </p:tgtEl>
                                      </p:cBhvr>
                                    </p:animEffect>
                                    <p:anim calcmode="lin" valueType="num">
                                      <p:cBhvr>
                                        <p:cTn id="8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94" dur="26">
                                          <p:stCondLst>
                                            <p:cond delay="620"/>
                                          </p:stCondLst>
                                        </p:cTn>
                                        <p:tgtEl>
                                          <p:spTgt spid="16"/>
                                        </p:tgtEl>
                                      </p:cBhvr>
                                      <p:to x="100000" y="60000"/>
                                    </p:animScale>
                                    <p:animScale>
                                      <p:cBhvr>
                                        <p:cTn id="95" dur="166" decel="50000">
                                          <p:stCondLst>
                                            <p:cond delay="646"/>
                                          </p:stCondLst>
                                        </p:cTn>
                                        <p:tgtEl>
                                          <p:spTgt spid="16"/>
                                        </p:tgtEl>
                                      </p:cBhvr>
                                      <p:to x="100000" y="100000"/>
                                    </p:animScale>
                                    <p:animScale>
                                      <p:cBhvr>
                                        <p:cTn id="96" dur="26">
                                          <p:stCondLst>
                                            <p:cond delay="1312"/>
                                          </p:stCondLst>
                                        </p:cTn>
                                        <p:tgtEl>
                                          <p:spTgt spid="16"/>
                                        </p:tgtEl>
                                      </p:cBhvr>
                                      <p:to x="100000" y="80000"/>
                                    </p:animScale>
                                    <p:animScale>
                                      <p:cBhvr>
                                        <p:cTn id="97" dur="166" decel="50000">
                                          <p:stCondLst>
                                            <p:cond delay="1338"/>
                                          </p:stCondLst>
                                        </p:cTn>
                                        <p:tgtEl>
                                          <p:spTgt spid="16"/>
                                        </p:tgtEl>
                                      </p:cBhvr>
                                      <p:to x="100000" y="100000"/>
                                    </p:animScale>
                                    <p:animScale>
                                      <p:cBhvr>
                                        <p:cTn id="98" dur="26">
                                          <p:stCondLst>
                                            <p:cond delay="1642"/>
                                          </p:stCondLst>
                                        </p:cTn>
                                        <p:tgtEl>
                                          <p:spTgt spid="16"/>
                                        </p:tgtEl>
                                      </p:cBhvr>
                                      <p:to x="100000" y="90000"/>
                                    </p:animScale>
                                    <p:animScale>
                                      <p:cBhvr>
                                        <p:cTn id="99" dur="166" decel="50000">
                                          <p:stCondLst>
                                            <p:cond delay="1668"/>
                                          </p:stCondLst>
                                        </p:cTn>
                                        <p:tgtEl>
                                          <p:spTgt spid="16"/>
                                        </p:tgtEl>
                                      </p:cBhvr>
                                      <p:to x="100000" y="100000"/>
                                    </p:animScale>
                                    <p:animScale>
                                      <p:cBhvr>
                                        <p:cTn id="100" dur="26">
                                          <p:stCondLst>
                                            <p:cond delay="1808"/>
                                          </p:stCondLst>
                                        </p:cTn>
                                        <p:tgtEl>
                                          <p:spTgt spid="16"/>
                                        </p:tgtEl>
                                      </p:cBhvr>
                                      <p:to x="100000" y="95000"/>
                                    </p:animScale>
                                    <p:animScale>
                                      <p:cBhvr>
                                        <p:cTn id="101" dur="166" decel="50000">
                                          <p:stCondLst>
                                            <p:cond delay="1834"/>
                                          </p:stCondLst>
                                        </p:cTn>
                                        <p:tgtEl>
                                          <p:spTgt spid="16"/>
                                        </p:tgtEl>
                                      </p:cBhvr>
                                      <p:to x="100000" y="100000"/>
                                    </p:animScale>
                                    <p:set>
                                      <p:cBhvr>
                                        <p:cTn id="102" dur="1" fill="hold">
                                          <p:stCondLst>
                                            <p:cond delay="1999"/>
                                          </p:stCondLst>
                                        </p:cTn>
                                        <p:tgtEl>
                                          <p:spTgt spid="1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nodeType="clickEffect">
                                  <p:stCondLst>
                                    <p:cond delay="0"/>
                                  </p:stCondLst>
                                  <p:childTnLst>
                                    <p:animEffect transition="out" filter="wipe(down)">
                                      <p:cBhvr>
                                        <p:cTn id="106" dur="180" accel="50000">
                                          <p:stCondLst>
                                            <p:cond delay="1820"/>
                                          </p:stCondLst>
                                        </p:cTn>
                                        <p:tgtEl>
                                          <p:spTgt spid="17"/>
                                        </p:tgtEl>
                                      </p:cBhvr>
                                    </p:animEffect>
                                    <p:anim calcmode="lin" valueType="num">
                                      <p:cBhvr>
                                        <p:cTn id="107"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14" dur="26">
                                          <p:stCondLst>
                                            <p:cond delay="620"/>
                                          </p:stCondLst>
                                        </p:cTn>
                                        <p:tgtEl>
                                          <p:spTgt spid="17"/>
                                        </p:tgtEl>
                                      </p:cBhvr>
                                      <p:to x="100000" y="60000"/>
                                    </p:animScale>
                                    <p:animScale>
                                      <p:cBhvr>
                                        <p:cTn id="115" dur="166" decel="50000">
                                          <p:stCondLst>
                                            <p:cond delay="646"/>
                                          </p:stCondLst>
                                        </p:cTn>
                                        <p:tgtEl>
                                          <p:spTgt spid="17"/>
                                        </p:tgtEl>
                                      </p:cBhvr>
                                      <p:to x="100000" y="100000"/>
                                    </p:animScale>
                                    <p:animScale>
                                      <p:cBhvr>
                                        <p:cTn id="116" dur="26">
                                          <p:stCondLst>
                                            <p:cond delay="1312"/>
                                          </p:stCondLst>
                                        </p:cTn>
                                        <p:tgtEl>
                                          <p:spTgt spid="17"/>
                                        </p:tgtEl>
                                      </p:cBhvr>
                                      <p:to x="100000" y="80000"/>
                                    </p:animScale>
                                    <p:animScale>
                                      <p:cBhvr>
                                        <p:cTn id="117" dur="166" decel="50000">
                                          <p:stCondLst>
                                            <p:cond delay="1338"/>
                                          </p:stCondLst>
                                        </p:cTn>
                                        <p:tgtEl>
                                          <p:spTgt spid="17"/>
                                        </p:tgtEl>
                                      </p:cBhvr>
                                      <p:to x="100000" y="100000"/>
                                    </p:animScale>
                                    <p:animScale>
                                      <p:cBhvr>
                                        <p:cTn id="118" dur="26">
                                          <p:stCondLst>
                                            <p:cond delay="1642"/>
                                          </p:stCondLst>
                                        </p:cTn>
                                        <p:tgtEl>
                                          <p:spTgt spid="17"/>
                                        </p:tgtEl>
                                      </p:cBhvr>
                                      <p:to x="100000" y="90000"/>
                                    </p:animScale>
                                    <p:animScale>
                                      <p:cBhvr>
                                        <p:cTn id="119" dur="166" decel="50000">
                                          <p:stCondLst>
                                            <p:cond delay="1668"/>
                                          </p:stCondLst>
                                        </p:cTn>
                                        <p:tgtEl>
                                          <p:spTgt spid="17"/>
                                        </p:tgtEl>
                                      </p:cBhvr>
                                      <p:to x="100000" y="100000"/>
                                    </p:animScale>
                                    <p:animScale>
                                      <p:cBhvr>
                                        <p:cTn id="120" dur="26">
                                          <p:stCondLst>
                                            <p:cond delay="1808"/>
                                          </p:stCondLst>
                                        </p:cTn>
                                        <p:tgtEl>
                                          <p:spTgt spid="17"/>
                                        </p:tgtEl>
                                      </p:cBhvr>
                                      <p:to x="100000" y="95000"/>
                                    </p:animScale>
                                    <p:animScale>
                                      <p:cBhvr>
                                        <p:cTn id="121" dur="166" decel="50000">
                                          <p:stCondLst>
                                            <p:cond delay="1834"/>
                                          </p:stCondLst>
                                        </p:cTn>
                                        <p:tgtEl>
                                          <p:spTgt spid="17"/>
                                        </p:tgtEl>
                                      </p:cBhvr>
                                      <p:to x="100000" y="100000"/>
                                    </p:animScale>
                                    <p:set>
                                      <p:cBhvr>
                                        <p:cTn id="122"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23995" y="466265"/>
            <a:ext cx="8430326" cy="190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sp>
        <p:nvSpPr>
          <p:cNvPr id="27" name="Rectangle 26"/>
          <p:cNvSpPr/>
          <p:nvPr/>
        </p:nvSpPr>
        <p:spPr>
          <a:xfrm>
            <a:off x="681943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210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2373289" y="2533880"/>
            <a:ext cx="3130985" cy="2246769"/>
          </a:xfrm>
          <a:prstGeom prst="rect">
            <a:avLst/>
          </a:prstGeom>
          <a:noFill/>
        </p:spPr>
        <p:txBody>
          <a:bodyPr wrap="none" rtlCol="0">
            <a:spAutoFit/>
          </a:bodyPr>
          <a:lstStyle/>
          <a:p>
            <a:r>
              <a:rPr lang="en-US" sz="2800" smtClean="0"/>
              <a:t>Sớm sớm lích rích</a:t>
            </a:r>
          </a:p>
          <a:p>
            <a:r>
              <a:rPr lang="en-US" sz="2800" smtClean="0"/>
              <a:t>Rất thích bắt sâu,</a:t>
            </a:r>
          </a:p>
          <a:p>
            <a:r>
              <a:rPr lang="en-US" sz="2800" smtClean="0"/>
              <a:t>Sâu trốn ở đâu,</a:t>
            </a:r>
          </a:p>
          <a:p>
            <a:r>
              <a:rPr lang="en-US" sz="2800" smtClean="0"/>
              <a:t>Cũng tìm ra được.</a:t>
            </a:r>
          </a:p>
          <a:p>
            <a:pPr algn="r"/>
            <a:r>
              <a:rPr lang="en-US" sz="2800" smtClean="0"/>
              <a:t>(Là con gì?)</a:t>
            </a:r>
          </a:p>
        </p:txBody>
      </p:sp>
      <p:sp>
        <p:nvSpPr>
          <p:cNvPr id="8" name="TextBox 7"/>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7" name="TextBox 26"/>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28" name="TextBox 27"/>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29" name="TextBox 28"/>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0" name="TextBox 29"/>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31" name="TextBox 30"/>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32" name="TextBox 31"/>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
        <p:nvSpPr>
          <p:cNvPr id="33" name="TextBox 32"/>
          <p:cNvSpPr txBox="1"/>
          <p:nvPr/>
        </p:nvSpPr>
        <p:spPr>
          <a:xfrm>
            <a:off x="1859624" y="2533880"/>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34" name="Rectangle 33"/>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934" y="2425124"/>
            <a:ext cx="3323143" cy="24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8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heel(1)">
                                      <p:cBhvr>
                                        <p:cTn id="16" dur="2000"/>
                                        <p:tgtEl>
                                          <p:spTgt spid="2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000"/>
                                        <p:tgtEl>
                                          <p:spTgt spid="3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heel(1)">
                                      <p:cBhvr>
                                        <p:cTn id="25" dur="2000"/>
                                        <p:tgtEl>
                                          <p:spTgt spid="32"/>
                                        </p:tgtEl>
                                      </p:cBhvr>
                                    </p:animEffect>
                                  </p:childTnLst>
                                </p:cTn>
                              </p:par>
                              <p:par>
                                <p:cTn id="26" presetID="21" presetClass="entr" presetSubtype="1"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heel(1)">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2373289" y="2533880"/>
            <a:ext cx="3300904" cy="2246769"/>
          </a:xfrm>
          <a:prstGeom prst="rect">
            <a:avLst/>
          </a:prstGeom>
          <a:noFill/>
        </p:spPr>
        <p:txBody>
          <a:bodyPr wrap="none" rtlCol="0">
            <a:spAutoFit/>
          </a:bodyPr>
          <a:lstStyle/>
          <a:p>
            <a:r>
              <a:rPr lang="en-US" sz="2800" smtClean="0"/>
              <a:t>Ngày ngày ngồi đợi</a:t>
            </a:r>
          </a:p>
          <a:p>
            <a:r>
              <a:rPr lang="en-US" sz="2800" smtClean="0"/>
              <a:t>Mái hiên ngoài hè</a:t>
            </a:r>
          </a:p>
          <a:p>
            <a:r>
              <a:rPr lang="en-US" sz="2800" smtClean="0"/>
              <a:t>Mỗi khi chủ về</a:t>
            </a:r>
          </a:p>
          <a:p>
            <a:r>
              <a:rPr lang="en-US" sz="2800" smtClean="0"/>
              <a:t>Vẫy đuôi mừng rỡ.</a:t>
            </a:r>
          </a:p>
          <a:p>
            <a:pPr algn="r"/>
            <a:r>
              <a:rPr lang="en-US" sz="2800" smtClean="0"/>
              <a:t>(Là con gì?)</a:t>
            </a:r>
          </a:p>
        </p:txBody>
      </p:sp>
      <p:sp>
        <p:nvSpPr>
          <p:cNvPr id="24" name="TextBox 2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7" name="TextBox 26"/>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28" name="TextBox 27"/>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29" name="TextBox 28"/>
          <p:cNvSpPr txBox="1"/>
          <p:nvPr/>
        </p:nvSpPr>
        <p:spPr>
          <a:xfrm>
            <a:off x="1859624" y="2533880"/>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30" name="Rectangle 29"/>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812" y="2533880"/>
            <a:ext cx="29407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2" name="TextBox 31"/>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3" name="TextBox 32"/>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34" name="TextBox 33"/>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5" name="TextBox 34"/>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36" name="TextBox 35"/>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37" name="TextBox 36"/>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Tree>
    <p:extLst>
      <p:ext uri="{BB962C8B-B14F-4D97-AF65-F5344CB8AC3E}">
        <p14:creationId xmlns:p14="http://schemas.microsoft.com/office/powerpoint/2010/main" val="18596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7" name="TextBox 6"/>
          <p:cNvSpPr txBox="1"/>
          <p:nvPr/>
        </p:nvSpPr>
        <p:spPr>
          <a:xfrm>
            <a:off x="1582270" y="2533880"/>
            <a:ext cx="4011355" cy="2246769"/>
          </a:xfrm>
          <a:prstGeom prst="rect">
            <a:avLst/>
          </a:prstGeom>
          <a:noFill/>
        </p:spPr>
        <p:txBody>
          <a:bodyPr wrap="none" rtlCol="0">
            <a:spAutoFit/>
          </a:bodyPr>
          <a:lstStyle/>
          <a:p>
            <a:r>
              <a:rPr lang="en-US" sz="2800" smtClean="0"/>
              <a:t>Trông xa tưởng là mèo</a:t>
            </a:r>
          </a:p>
          <a:p>
            <a:r>
              <a:rPr lang="en-US" sz="2800" smtClean="0"/>
              <a:t>Lại gần hoá ra chim</a:t>
            </a:r>
          </a:p>
          <a:p>
            <a:r>
              <a:rPr lang="en-US" sz="2800" smtClean="0"/>
              <a:t>Ban ngày ngủ lim dim</a:t>
            </a:r>
          </a:p>
          <a:p>
            <a:r>
              <a:rPr lang="en-US" sz="2800" smtClean="0"/>
              <a:t>Đêm đêm đi lùng chuột.</a:t>
            </a:r>
          </a:p>
          <a:p>
            <a:pPr algn="r"/>
            <a:r>
              <a:rPr lang="en-US" sz="2800" smtClean="0"/>
              <a:t>(Là con gì?)</a:t>
            </a:r>
          </a:p>
        </p:txBody>
      </p:sp>
      <p:sp>
        <p:nvSpPr>
          <p:cNvPr id="27" name="TextBox 26"/>
          <p:cNvSpPr txBox="1"/>
          <p:nvPr/>
        </p:nvSpPr>
        <p:spPr>
          <a:xfrm>
            <a:off x="1068605" y="2533880"/>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sp>
        <p:nvSpPr>
          <p:cNvPr id="28" name="TextBox 27"/>
          <p:cNvSpPr txBox="1"/>
          <p:nvPr/>
        </p:nvSpPr>
        <p:spPr>
          <a:xfrm>
            <a:off x="4186734" y="1609090"/>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9" name="TextBox 28"/>
          <p:cNvSpPr txBox="1"/>
          <p:nvPr/>
        </p:nvSpPr>
        <p:spPr>
          <a:xfrm>
            <a:off x="4952246" y="1596551"/>
            <a:ext cx="470000" cy="707886"/>
          </a:xfrm>
          <a:prstGeom prst="rect">
            <a:avLst/>
          </a:prstGeom>
          <a:noFill/>
        </p:spPr>
        <p:txBody>
          <a:bodyPr wrap="none" rtlCol="0">
            <a:spAutoFit/>
          </a:bodyPr>
          <a:lstStyle/>
          <a:p>
            <a:r>
              <a:rPr lang="en-US" sz="4000">
                <a:solidFill>
                  <a:srgbClr val="002060"/>
                </a:solidFill>
              </a:rPr>
              <a:t>ú</a:t>
            </a:r>
          </a:p>
        </p:txBody>
      </p:sp>
      <p:sp>
        <p:nvSpPr>
          <p:cNvPr id="30" name="TextBox 29"/>
          <p:cNvSpPr txBox="1"/>
          <p:nvPr/>
        </p:nvSpPr>
        <p:spPr>
          <a:xfrm>
            <a:off x="5654866" y="1604425"/>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1" name="TextBox 30"/>
          <p:cNvSpPr txBox="1"/>
          <p:nvPr/>
        </p:nvSpPr>
        <p:spPr>
          <a:xfrm>
            <a:off x="6370961" y="1615442"/>
            <a:ext cx="470000" cy="707886"/>
          </a:xfrm>
          <a:prstGeom prst="rect">
            <a:avLst/>
          </a:prstGeom>
          <a:noFill/>
        </p:spPr>
        <p:txBody>
          <a:bodyPr wrap="none" rtlCol="0">
            <a:spAutoFit/>
          </a:bodyPr>
          <a:lstStyle/>
          <a:p>
            <a:r>
              <a:rPr lang="en-US" sz="4000">
                <a:solidFill>
                  <a:srgbClr val="002060"/>
                </a:solidFill>
              </a:rPr>
              <a:t>è</a:t>
            </a:r>
          </a:p>
        </p:txBody>
      </p:sp>
      <p:sp>
        <p:nvSpPr>
          <p:cNvPr id="32" name="Rectangle 31"/>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13248" y="1615442"/>
            <a:ext cx="470000" cy="707886"/>
          </a:xfrm>
          <a:prstGeom prst="rect">
            <a:avLst/>
          </a:prstGeom>
          <a:noFill/>
        </p:spPr>
        <p:txBody>
          <a:bodyPr wrap="none" rtlCol="0">
            <a:spAutoFit/>
          </a:bodyPr>
          <a:lstStyle/>
          <a:p>
            <a:r>
              <a:rPr lang="en-US" sz="4000" smtClean="0">
                <a:solidFill>
                  <a:srgbClr val="002060"/>
                </a:solidFill>
              </a:rPr>
              <a:t>o</a:t>
            </a:r>
            <a:endParaRPr lang="en-US" sz="4000">
              <a:solidFill>
                <a:srgbClr val="00206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655" y="2442906"/>
            <a:ext cx="2697185" cy="242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5" name="TextBox 34"/>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6" name="TextBox 35"/>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37" name="TextBox 36"/>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8" name="TextBox 37"/>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9" name="TextBox 38"/>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40" name="TextBox 39"/>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41" name="TextBox 40"/>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42" name="TextBox 41"/>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43" name="TextBox 42"/>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spTree>
    <p:extLst>
      <p:ext uri="{BB962C8B-B14F-4D97-AF65-F5344CB8AC3E}">
        <p14:creationId xmlns:p14="http://schemas.microsoft.com/office/powerpoint/2010/main" val="21342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heel(1)">
                                      <p:cBhvr>
                                        <p:cTn id="19" dur="2000"/>
                                        <p:tgtEl>
                                          <p:spTgt spid="3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1)">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75" y="4361"/>
            <a:ext cx="7662860" cy="523220"/>
          </a:xfrm>
          <a:prstGeom prst="rect">
            <a:avLst/>
          </a:prstGeom>
          <a:solidFill>
            <a:schemeClr val="bg1"/>
          </a:solidFill>
        </p:spPr>
        <p:txBody>
          <a:bodyPr wrap="square" rtlCol="0">
            <a:spAutoFit/>
          </a:bodyPr>
          <a:lstStyle/>
          <a:p>
            <a:r>
              <a:rPr lang="en-US" sz="2800" b="1" smtClean="0">
                <a:solidFill>
                  <a:schemeClr val="tx1"/>
                </a:solidFill>
              </a:rPr>
              <a:t>Giải ô chữ </a:t>
            </a:r>
            <a:r>
              <a:rPr lang="en-US" sz="2800" b="1" i="1" smtClean="0">
                <a:solidFill>
                  <a:schemeClr val="tx1"/>
                </a:solidFill>
              </a:rPr>
              <a:t>Đi tìm nhân vật</a:t>
            </a:r>
            <a:r>
              <a:rPr lang="en-US" sz="2800" b="1" smtClean="0">
                <a:solidFill>
                  <a:schemeClr val="tx1"/>
                </a:solidFill>
              </a:rPr>
              <a:t> </a:t>
            </a:r>
            <a:endParaRPr lang="en-US" sz="2800" b="1">
              <a:solidFill>
                <a:schemeClr val="tx1"/>
              </a:solidFill>
            </a:endParaRPr>
          </a:p>
        </p:txBody>
      </p:sp>
      <p:sp>
        <p:nvSpPr>
          <p:cNvPr id="4" name="Oval 3"/>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9</a:t>
            </a:r>
            <a:endParaRPr lang="en-US" sz="2400" b="1">
              <a:solidFill>
                <a:schemeClr val="bg1"/>
              </a:solidFill>
            </a:endParaRPr>
          </a:p>
        </p:txBody>
      </p:sp>
      <p:grpSp>
        <p:nvGrpSpPr>
          <p:cNvPr id="2" name="Group 1"/>
          <p:cNvGrpSpPr/>
          <p:nvPr/>
        </p:nvGrpSpPr>
        <p:grpSpPr>
          <a:xfrm>
            <a:off x="775340" y="527581"/>
            <a:ext cx="6161127" cy="1795748"/>
            <a:chOff x="559162" y="2633031"/>
            <a:chExt cx="6161127" cy="1795748"/>
          </a:xfrm>
        </p:grpSpPr>
        <p:sp>
          <p:nvSpPr>
            <p:cNvPr id="5" name="Rectangle 4"/>
            <p:cNvSpPr/>
            <p:nvPr/>
          </p:nvSpPr>
          <p:spPr>
            <a:xfrm>
              <a:off x="1035586"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1683"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8795"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4892"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10987" y="2633031"/>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27084" y="2633031"/>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43179" y="2633032"/>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8795"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4892" y="324997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10987" y="324997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0987" y="3877935"/>
              <a:ext cx="661012" cy="550843"/>
            </a:xfrm>
            <a:prstGeom prst="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084" y="3877935"/>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43179"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9277" y="3877936"/>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9162" y="2660655"/>
              <a:ext cx="385042" cy="523220"/>
            </a:xfrm>
            <a:prstGeom prst="rect">
              <a:avLst/>
            </a:prstGeom>
            <a:noFill/>
          </p:spPr>
          <p:txBody>
            <a:bodyPr wrap="none" rtlCol="0">
              <a:spAutoFit/>
            </a:bodyPr>
            <a:lstStyle/>
            <a:p>
              <a:r>
                <a:rPr lang="en-US" sz="2800" b="1" smtClean="0">
                  <a:solidFill>
                    <a:srgbClr val="0070C0"/>
                  </a:solidFill>
                </a:rPr>
                <a:t>1</a:t>
              </a:r>
              <a:endParaRPr lang="en-US" sz="2800" b="1">
                <a:solidFill>
                  <a:srgbClr val="0070C0"/>
                </a:solidFill>
              </a:endParaRPr>
            </a:p>
          </p:txBody>
        </p:sp>
        <p:sp>
          <p:nvSpPr>
            <p:cNvPr id="25" name="TextBox 24"/>
            <p:cNvSpPr txBox="1"/>
            <p:nvPr/>
          </p:nvSpPr>
          <p:spPr>
            <a:xfrm>
              <a:off x="1889668" y="3249975"/>
              <a:ext cx="385042" cy="523220"/>
            </a:xfrm>
            <a:prstGeom prst="rect">
              <a:avLst/>
            </a:prstGeom>
            <a:noFill/>
          </p:spPr>
          <p:txBody>
            <a:bodyPr wrap="none" rtlCol="0">
              <a:spAutoFit/>
            </a:bodyPr>
            <a:lstStyle/>
            <a:p>
              <a:r>
                <a:rPr lang="en-US" sz="2800" b="1" smtClean="0">
                  <a:solidFill>
                    <a:srgbClr val="0070C0"/>
                  </a:solidFill>
                </a:rPr>
                <a:t>2</a:t>
              </a:r>
              <a:endParaRPr lang="en-US" sz="2800" b="1">
                <a:solidFill>
                  <a:srgbClr val="0070C0"/>
                </a:solidFill>
              </a:endParaRPr>
            </a:p>
          </p:txBody>
        </p:sp>
        <p:sp>
          <p:nvSpPr>
            <p:cNvPr id="26" name="TextBox 25"/>
            <p:cNvSpPr txBox="1"/>
            <p:nvPr/>
          </p:nvSpPr>
          <p:spPr>
            <a:xfrm>
              <a:off x="3194892" y="3905559"/>
              <a:ext cx="385042" cy="523220"/>
            </a:xfrm>
            <a:prstGeom prst="rect">
              <a:avLst/>
            </a:prstGeom>
            <a:noFill/>
          </p:spPr>
          <p:txBody>
            <a:bodyPr wrap="none" rtlCol="0">
              <a:spAutoFit/>
            </a:bodyPr>
            <a:lstStyle/>
            <a:p>
              <a:r>
                <a:rPr lang="en-US" sz="2800" b="1" smtClean="0">
                  <a:solidFill>
                    <a:srgbClr val="0070C0"/>
                  </a:solidFill>
                </a:rPr>
                <a:t>3</a:t>
              </a:r>
              <a:endParaRPr lang="en-US" sz="2800" b="1">
                <a:solidFill>
                  <a:srgbClr val="0070C0"/>
                </a:solidFill>
              </a:endParaRPr>
            </a:p>
          </p:txBody>
        </p:sp>
      </p:grpSp>
      <p:sp>
        <p:nvSpPr>
          <p:cNvPr id="28" name="TextBox 27"/>
          <p:cNvSpPr txBox="1"/>
          <p:nvPr/>
        </p:nvSpPr>
        <p:spPr>
          <a:xfrm>
            <a:off x="4186734" y="1609090"/>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29" name="TextBox 28"/>
          <p:cNvSpPr txBox="1"/>
          <p:nvPr/>
        </p:nvSpPr>
        <p:spPr>
          <a:xfrm>
            <a:off x="4952246" y="1596551"/>
            <a:ext cx="470000" cy="707886"/>
          </a:xfrm>
          <a:prstGeom prst="rect">
            <a:avLst/>
          </a:prstGeom>
          <a:noFill/>
        </p:spPr>
        <p:txBody>
          <a:bodyPr wrap="none" rtlCol="0">
            <a:spAutoFit/>
          </a:bodyPr>
          <a:lstStyle/>
          <a:p>
            <a:r>
              <a:rPr lang="en-US" sz="4000">
                <a:solidFill>
                  <a:srgbClr val="002060"/>
                </a:solidFill>
              </a:rPr>
              <a:t>ú</a:t>
            </a:r>
          </a:p>
        </p:txBody>
      </p:sp>
      <p:sp>
        <p:nvSpPr>
          <p:cNvPr id="30" name="TextBox 29"/>
          <p:cNvSpPr txBox="1"/>
          <p:nvPr/>
        </p:nvSpPr>
        <p:spPr>
          <a:xfrm>
            <a:off x="5654866" y="1604425"/>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31" name="TextBox 30"/>
          <p:cNvSpPr txBox="1"/>
          <p:nvPr/>
        </p:nvSpPr>
        <p:spPr>
          <a:xfrm>
            <a:off x="6370961" y="1615442"/>
            <a:ext cx="470000" cy="707886"/>
          </a:xfrm>
          <a:prstGeom prst="rect">
            <a:avLst/>
          </a:prstGeom>
          <a:noFill/>
        </p:spPr>
        <p:txBody>
          <a:bodyPr wrap="none" rtlCol="0">
            <a:spAutoFit/>
          </a:bodyPr>
          <a:lstStyle/>
          <a:p>
            <a:r>
              <a:rPr lang="en-US" sz="4000">
                <a:solidFill>
                  <a:srgbClr val="002060"/>
                </a:solidFill>
              </a:rPr>
              <a:t>è</a:t>
            </a:r>
          </a:p>
        </p:txBody>
      </p:sp>
      <p:sp>
        <p:nvSpPr>
          <p:cNvPr id="32" name="Rectangle 31"/>
          <p:cNvSpPr/>
          <p:nvPr/>
        </p:nvSpPr>
        <p:spPr>
          <a:xfrm>
            <a:off x="7017742" y="1772484"/>
            <a:ext cx="661012" cy="55084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13248" y="1615442"/>
            <a:ext cx="470000" cy="707886"/>
          </a:xfrm>
          <a:prstGeom prst="rect">
            <a:avLst/>
          </a:prstGeom>
          <a:noFill/>
        </p:spPr>
        <p:txBody>
          <a:bodyPr wrap="none" rtlCol="0">
            <a:spAutoFit/>
          </a:bodyPr>
          <a:lstStyle/>
          <a:p>
            <a:r>
              <a:rPr lang="en-US" sz="4000" smtClean="0">
                <a:solidFill>
                  <a:srgbClr val="002060"/>
                </a:solidFill>
              </a:rPr>
              <a:t>o</a:t>
            </a:r>
            <a:endParaRPr lang="en-US" sz="4000">
              <a:solidFill>
                <a:srgbClr val="002060"/>
              </a:solidFill>
            </a:endParaRPr>
          </a:p>
        </p:txBody>
      </p:sp>
      <p:sp>
        <p:nvSpPr>
          <p:cNvPr id="34" name="TextBox 33"/>
          <p:cNvSpPr txBox="1"/>
          <p:nvPr/>
        </p:nvSpPr>
        <p:spPr>
          <a:xfrm>
            <a:off x="2761043" y="997675"/>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5" name="TextBox 34"/>
          <p:cNvSpPr txBox="1"/>
          <p:nvPr/>
        </p:nvSpPr>
        <p:spPr>
          <a:xfrm>
            <a:off x="3506576" y="987482"/>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6" name="TextBox 35"/>
          <p:cNvSpPr txBox="1"/>
          <p:nvPr/>
        </p:nvSpPr>
        <p:spPr>
          <a:xfrm>
            <a:off x="4178089" y="1003927"/>
            <a:ext cx="470000" cy="707886"/>
          </a:xfrm>
          <a:prstGeom prst="rect">
            <a:avLst/>
          </a:prstGeom>
          <a:noFill/>
        </p:spPr>
        <p:txBody>
          <a:bodyPr wrap="none" rtlCol="0">
            <a:spAutoFit/>
          </a:bodyPr>
          <a:lstStyle/>
          <a:p>
            <a:r>
              <a:rPr lang="en-US" sz="4000">
                <a:solidFill>
                  <a:srgbClr val="002060"/>
                </a:solidFill>
              </a:rPr>
              <a:t>ó</a:t>
            </a:r>
          </a:p>
        </p:txBody>
      </p:sp>
      <p:sp>
        <p:nvSpPr>
          <p:cNvPr id="37" name="TextBox 36"/>
          <p:cNvSpPr txBox="1"/>
          <p:nvPr/>
        </p:nvSpPr>
        <p:spPr>
          <a:xfrm>
            <a:off x="1306612" y="436641"/>
            <a:ext cx="441146" cy="707886"/>
          </a:xfrm>
          <a:prstGeom prst="rect">
            <a:avLst/>
          </a:prstGeom>
          <a:noFill/>
        </p:spPr>
        <p:txBody>
          <a:bodyPr wrap="none" rtlCol="0">
            <a:spAutoFit/>
          </a:bodyPr>
          <a:lstStyle/>
          <a:p>
            <a:r>
              <a:rPr lang="en-US" sz="4000" smtClean="0">
                <a:solidFill>
                  <a:srgbClr val="002060"/>
                </a:solidFill>
              </a:rPr>
              <a:t>c</a:t>
            </a:r>
            <a:endParaRPr lang="en-US" sz="4000">
              <a:solidFill>
                <a:srgbClr val="002060"/>
              </a:solidFill>
            </a:endParaRPr>
          </a:p>
        </p:txBody>
      </p:sp>
      <p:sp>
        <p:nvSpPr>
          <p:cNvPr id="38" name="TextBox 37"/>
          <p:cNvSpPr txBox="1"/>
          <p:nvPr/>
        </p:nvSpPr>
        <p:spPr>
          <a:xfrm>
            <a:off x="2052145" y="426448"/>
            <a:ext cx="470000" cy="707886"/>
          </a:xfrm>
          <a:prstGeom prst="rect">
            <a:avLst/>
          </a:prstGeom>
          <a:noFill/>
        </p:spPr>
        <p:txBody>
          <a:bodyPr wrap="none" rtlCol="0">
            <a:spAutoFit/>
          </a:bodyPr>
          <a:lstStyle/>
          <a:p>
            <a:r>
              <a:rPr lang="en-US" sz="4000" smtClean="0">
                <a:solidFill>
                  <a:srgbClr val="002060"/>
                </a:solidFill>
              </a:rPr>
              <a:t>h</a:t>
            </a:r>
            <a:endParaRPr lang="en-US" sz="4000">
              <a:solidFill>
                <a:srgbClr val="002060"/>
              </a:solidFill>
            </a:endParaRPr>
          </a:p>
        </p:txBody>
      </p:sp>
      <p:sp>
        <p:nvSpPr>
          <p:cNvPr id="39" name="TextBox 38"/>
          <p:cNvSpPr txBox="1"/>
          <p:nvPr/>
        </p:nvSpPr>
        <p:spPr>
          <a:xfrm>
            <a:off x="2876239" y="436639"/>
            <a:ext cx="298480" cy="707886"/>
          </a:xfrm>
          <a:prstGeom prst="rect">
            <a:avLst/>
          </a:prstGeom>
          <a:noFill/>
        </p:spPr>
        <p:txBody>
          <a:bodyPr wrap="none" rtlCol="0">
            <a:spAutoFit/>
          </a:bodyPr>
          <a:lstStyle/>
          <a:p>
            <a:r>
              <a:rPr lang="en-US" sz="4000" smtClean="0">
                <a:solidFill>
                  <a:srgbClr val="002060"/>
                </a:solidFill>
              </a:rPr>
              <a:t>i</a:t>
            </a:r>
            <a:endParaRPr lang="en-US" sz="4000">
              <a:solidFill>
                <a:srgbClr val="002060"/>
              </a:solidFill>
            </a:endParaRPr>
          </a:p>
        </p:txBody>
      </p:sp>
      <p:sp>
        <p:nvSpPr>
          <p:cNvPr id="40" name="TextBox 39"/>
          <p:cNvSpPr txBox="1"/>
          <p:nvPr/>
        </p:nvSpPr>
        <p:spPr>
          <a:xfrm>
            <a:off x="3459414" y="414203"/>
            <a:ext cx="612668" cy="707886"/>
          </a:xfrm>
          <a:prstGeom prst="rect">
            <a:avLst/>
          </a:prstGeom>
          <a:noFill/>
        </p:spPr>
        <p:txBody>
          <a:bodyPr wrap="none" rtlCol="0">
            <a:spAutoFit/>
          </a:bodyPr>
          <a:lstStyle/>
          <a:p>
            <a:r>
              <a:rPr lang="en-US" sz="4000" smtClean="0">
                <a:solidFill>
                  <a:srgbClr val="002060"/>
                </a:solidFill>
              </a:rPr>
              <a:t>m</a:t>
            </a:r>
            <a:endParaRPr lang="en-US" sz="4000">
              <a:solidFill>
                <a:srgbClr val="002060"/>
              </a:solidFill>
            </a:endParaRPr>
          </a:p>
        </p:txBody>
      </p:sp>
      <p:sp>
        <p:nvSpPr>
          <p:cNvPr id="41" name="TextBox 40"/>
          <p:cNvSpPr txBox="1"/>
          <p:nvPr/>
        </p:nvSpPr>
        <p:spPr>
          <a:xfrm>
            <a:off x="4224926" y="401664"/>
            <a:ext cx="441146" cy="707886"/>
          </a:xfrm>
          <a:prstGeom prst="rect">
            <a:avLst/>
          </a:prstGeom>
          <a:noFill/>
        </p:spPr>
        <p:txBody>
          <a:bodyPr wrap="none" rtlCol="0">
            <a:spAutoFit/>
          </a:bodyPr>
          <a:lstStyle/>
          <a:p>
            <a:r>
              <a:rPr lang="en-US" sz="4000" smtClean="0">
                <a:solidFill>
                  <a:srgbClr val="002060"/>
                </a:solidFill>
              </a:rPr>
              <a:t>s</a:t>
            </a:r>
            <a:endParaRPr lang="en-US" sz="4000">
              <a:solidFill>
                <a:srgbClr val="002060"/>
              </a:solidFill>
            </a:endParaRPr>
          </a:p>
        </p:txBody>
      </p:sp>
      <p:sp>
        <p:nvSpPr>
          <p:cNvPr id="42" name="TextBox 41"/>
          <p:cNvSpPr txBox="1"/>
          <p:nvPr/>
        </p:nvSpPr>
        <p:spPr>
          <a:xfrm>
            <a:off x="4927546" y="409538"/>
            <a:ext cx="470000" cy="707886"/>
          </a:xfrm>
          <a:prstGeom prst="rect">
            <a:avLst/>
          </a:prstGeom>
          <a:noFill/>
        </p:spPr>
        <p:txBody>
          <a:bodyPr wrap="none" rtlCol="0">
            <a:spAutoFit/>
          </a:bodyPr>
          <a:lstStyle/>
          <a:p>
            <a:r>
              <a:rPr lang="en-US" sz="4000">
                <a:solidFill>
                  <a:srgbClr val="002060"/>
                </a:solidFill>
              </a:rPr>
              <a:t>â</a:t>
            </a:r>
          </a:p>
        </p:txBody>
      </p:sp>
      <p:sp>
        <p:nvSpPr>
          <p:cNvPr id="43" name="TextBox 42"/>
          <p:cNvSpPr txBox="1"/>
          <p:nvPr/>
        </p:nvSpPr>
        <p:spPr>
          <a:xfrm>
            <a:off x="5643641" y="420555"/>
            <a:ext cx="470000" cy="707886"/>
          </a:xfrm>
          <a:prstGeom prst="rect">
            <a:avLst/>
          </a:prstGeom>
          <a:noFill/>
        </p:spPr>
        <p:txBody>
          <a:bodyPr wrap="none" rtlCol="0">
            <a:spAutoFit/>
          </a:bodyPr>
          <a:lstStyle/>
          <a:p>
            <a:r>
              <a:rPr lang="en-US" sz="4000" smtClean="0">
                <a:solidFill>
                  <a:srgbClr val="002060"/>
                </a:solidFill>
              </a:rPr>
              <a:t>u</a:t>
            </a:r>
            <a:endParaRPr lang="en-US" sz="4000">
              <a:solidFill>
                <a:srgbClr val="002060"/>
              </a:solidFill>
            </a:endParaRPr>
          </a:p>
        </p:txBody>
      </p:sp>
      <p:pic>
        <p:nvPicPr>
          <p:cNvPr id="4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5118" b="21980"/>
          <a:stretch/>
        </p:blipFill>
        <p:spPr bwMode="auto">
          <a:xfrm>
            <a:off x="855432" y="2323329"/>
            <a:ext cx="2940680" cy="148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03591" y="3547432"/>
            <a:ext cx="979755" cy="646331"/>
          </a:xfrm>
          <a:prstGeom prst="rect">
            <a:avLst/>
          </a:prstGeom>
          <a:noFill/>
        </p:spPr>
        <p:txBody>
          <a:bodyPr wrap="none" rtlCol="0">
            <a:spAutoFit/>
          </a:bodyPr>
          <a:lstStyle/>
          <a:p>
            <a:r>
              <a:rPr lang="en-US" sz="3600" smtClean="0">
                <a:solidFill>
                  <a:srgbClr val="FF0000"/>
                </a:solidFill>
              </a:rPr>
              <a:t>Sóc</a:t>
            </a:r>
            <a:endParaRPr lang="en-US" sz="3600">
              <a:solidFill>
                <a:srgbClr val="FF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183" y="2316976"/>
            <a:ext cx="3743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6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34426"/>
            <a:ext cx="2667718" cy="461665"/>
          </a:xfrm>
          <a:prstGeom prst="rect">
            <a:avLst/>
          </a:prstGeom>
          <a:solidFill>
            <a:srgbClr val="FFD1FF"/>
          </a:solidFill>
        </p:spPr>
        <p:txBody>
          <a:bodyPr wrap="none" rtlCol="0">
            <a:spAutoFit/>
          </a:bodyPr>
          <a:lstStyle/>
          <a:p>
            <a:r>
              <a:rPr lang="en-US" sz="2400" smtClean="0">
                <a:solidFill>
                  <a:schemeClr val="tx1"/>
                </a:solidFill>
              </a:rPr>
              <a:t>Đọc  nối tiếp đoạn</a:t>
            </a:r>
            <a:endParaRPr lang="en-US" sz="2400">
              <a:solidFill>
                <a:schemeClr val="tx1"/>
              </a:solidFill>
            </a:endParaRPr>
          </a:p>
        </p:txBody>
      </p:sp>
    </p:spTree>
    <p:extLst>
      <p:ext uri="{BB962C8B-B14F-4D97-AF65-F5344CB8AC3E}">
        <p14:creationId xmlns:p14="http://schemas.microsoft.com/office/powerpoint/2010/main" val="401088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E80888"/>
          </a:solidFill>
          <a:ln w="76200">
            <a:solidFill>
              <a:srgbClr val="FFD1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smtClean="0"/>
              <a:t>         BÀI HỌC TỪ CUỘC SỐNG</a:t>
            </a:r>
            <a:endParaRPr lang="en-US" sz="44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E80888"/>
                </a:solidFill>
              </a:rPr>
              <a:t>5</a:t>
            </a:r>
            <a:endParaRPr lang="en-US" sz="6000" b="1">
              <a:solidFill>
                <a:srgbClr val="E80888"/>
              </a:solidFill>
            </a:endParaRPr>
          </a:p>
        </p:txBody>
      </p:sp>
      <p:grpSp>
        <p:nvGrpSpPr>
          <p:cNvPr id="12" name="Group 11"/>
          <p:cNvGrpSpPr/>
          <p:nvPr/>
        </p:nvGrpSpPr>
        <p:grpSpPr>
          <a:xfrm>
            <a:off x="2123416" y="1959308"/>
            <a:ext cx="6789696" cy="1028015"/>
            <a:chOff x="9566063" y="964372"/>
            <a:chExt cx="5446165" cy="698253"/>
          </a:xfrm>
        </p:grpSpPr>
        <p:sp>
          <p:nvSpPr>
            <p:cNvPr id="16" name="Rectangle 10"/>
            <p:cNvSpPr/>
            <p:nvPr/>
          </p:nvSpPr>
          <p:spPr>
            <a:xfrm>
              <a:off x="9566063" y="1015053"/>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446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124738" y="2044087"/>
            <a:ext cx="6034523" cy="707874"/>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Câu hỏi của sói</a:t>
            </a:r>
            <a:endParaRPr lang="en-US" sz="4000" b="1">
              <a:solidFill>
                <a:srgbClr val="E80888"/>
              </a:solidFill>
              <a:latin typeface="Arial" pitchFamily="34" charset="0"/>
              <a:ea typeface="Arial-Rounded" pitchFamily="34" charset="0"/>
              <a:cs typeface="Arial" pitchFamily="34" charset="0"/>
            </a:endParaRPr>
          </a:p>
        </p:txBody>
      </p:sp>
      <p:sp>
        <p:nvSpPr>
          <p:cNvPr id="4" name="Oval 3"/>
          <p:cNvSpPr/>
          <p:nvPr/>
        </p:nvSpPr>
        <p:spPr>
          <a:xfrm>
            <a:off x="1374593" y="1928949"/>
            <a:ext cx="1055077" cy="1028015"/>
          </a:xfrm>
          <a:prstGeom prst="ellipse">
            <a:avLst/>
          </a:prstGeom>
          <a:solidFill>
            <a:srgbClr val="E808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05221" y="1932472"/>
            <a:ext cx="793820" cy="1015651"/>
          </a:xfrm>
          <a:prstGeom prst="rect">
            <a:avLst/>
          </a:prstGeom>
          <a:noFill/>
        </p:spPr>
        <p:txBody>
          <a:bodyPr wrap="square" lIns="91428" tIns="45714" rIns="91428" bIns="45714" rtlCol="0">
            <a:spAutoFit/>
          </a:bodyPr>
          <a:lstStyle/>
          <a:p>
            <a:pPr algn="ctr"/>
            <a:r>
              <a:rPr lang="en-US" sz="2400" b="1" smtClean="0">
                <a:solidFill>
                  <a:schemeClr val="bg1"/>
                </a:solidFill>
                <a:latin typeface="+mn-lt"/>
                <a:ea typeface="Arial-Rounded" pitchFamily="34" charset="0"/>
                <a:cs typeface="Arial-Rounded" pitchFamily="34" charset="0"/>
              </a:rPr>
              <a:t>Bài</a:t>
            </a:r>
          </a:p>
          <a:p>
            <a:pPr algn="ctr"/>
            <a:r>
              <a:rPr lang="en-US" sz="3600" b="1" smtClean="0">
                <a:solidFill>
                  <a:schemeClr val="bg1"/>
                </a:solidFill>
                <a:latin typeface="+mn-lt"/>
                <a:ea typeface="Arial-Rounded" pitchFamily="34" charset="0"/>
                <a:cs typeface="Times New Roman" pitchFamily="18" charset="0"/>
              </a:rPr>
              <a:t>3</a:t>
            </a:r>
            <a:endParaRPr lang="en-US" sz="3600" b="1">
              <a:solidFill>
                <a:schemeClr val="bg1"/>
              </a:solidFill>
              <a:latin typeface="+mn-lt"/>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Tiết 3</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200" y="2740378"/>
            <a:ext cx="8743950" cy="2147323"/>
          </a:xfrm>
          <a:prstGeom prst="rect">
            <a:avLst/>
          </a:prstGeom>
          <a:solidFill>
            <a:schemeClr val="bg1"/>
          </a:solidFill>
          <a:ln>
            <a:noFill/>
          </a:ln>
          <a:effectLst/>
          <a:extLst/>
        </p:spPr>
      </p:pic>
      <p:sp>
        <p:nvSpPr>
          <p:cNvPr id="4" name="TextBox 3"/>
          <p:cNvSpPr txBox="1"/>
          <p:nvPr/>
        </p:nvSpPr>
        <p:spPr>
          <a:xfrm>
            <a:off x="517483" y="29664"/>
            <a:ext cx="7765990" cy="461665"/>
          </a:xfrm>
          <a:prstGeom prst="rect">
            <a:avLst/>
          </a:prstGeom>
          <a:solidFill>
            <a:schemeClr val="bg1"/>
          </a:solidFill>
        </p:spPr>
        <p:txBody>
          <a:bodyPr wrap="square" rtlCol="0">
            <a:spAutoFit/>
          </a:bodyPr>
          <a:lstStyle/>
          <a:p>
            <a:r>
              <a:rPr lang="en-US" sz="2400">
                <a:solidFill>
                  <a:schemeClr val="tx1"/>
                </a:solidFill>
              </a:rPr>
              <a:t>Chọn từ ngữ để hoàn thiện câu và viết câu vào vở</a:t>
            </a: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5</a:t>
            </a:r>
            <a:endParaRPr lang="en-US" sz="2400" b="1">
              <a:solidFill>
                <a:schemeClr val="bg1"/>
              </a:solidFill>
            </a:endParaRPr>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43" y="2093202"/>
            <a:ext cx="8743950" cy="2147323"/>
          </a:xfrm>
          <a:prstGeom prst="rect">
            <a:avLst/>
          </a:prstGeom>
          <a:solidFill>
            <a:schemeClr val="bg1"/>
          </a:solidFill>
          <a:ln>
            <a:noFill/>
          </a:ln>
          <a:effectLst/>
          <a:extLst/>
        </p:spPr>
      </p:pic>
      <p:sp>
        <p:nvSpPr>
          <p:cNvPr id="15" name="Rounded Rectangle 14"/>
          <p:cNvSpPr/>
          <p:nvPr/>
        </p:nvSpPr>
        <p:spPr>
          <a:xfrm>
            <a:off x="277095" y="458351"/>
            <a:ext cx="8517098"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418AC"/>
              </a:solidFill>
            </a:endParaRPr>
          </a:p>
        </p:txBody>
      </p:sp>
      <p:sp>
        <p:nvSpPr>
          <p:cNvPr id="16" name="Rounded Rectangle 15"/>
          <p:cNvSpPr/>
          <p:nvPr/>
        </p:nvSpPr>
        <p:spPr>
          <a:xfrm>
            <a:off x="410393" y="458351"/>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nhảy nhót</a:t>
            </a:r>
            <a:endParaRPr lang="en-US" sz="2400">
              <a:solidFill>
                <a:srgbClr val="0418AC"/>
              </a:solidFill>
            </a:endParaRPr>
          </a:p>
        </p:txBody>
      </p:sp>
      <p:sp>
        <p:nvSpPr>
          <p:cNvPr id="19" name="Rounded Rectangle 18"/>
          <p:cNvSpPr/>
          <p:nvPr/>
        </p:nvSpPr>
        <p:spPr>
          <a:xfrm>
            <a:off x="209156" y="110363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a. Mấy chú chim sẻ đang  ………….   trên cành cây.</a:t>
            </a:r>
            <a:endParaRPr lang="en-US" sz="2400">
              <a:solidFill>
                <a:schemeClr val="tx1"/>
              </a:solidFill>
            </a:endParaRPr>
          </a:p>
        </p:txBody>
      </p:sp>
      <p:sp>
        <p:nvSpPr>
          <p:cNvPr id="20" name="Rectangle 19"/>
          <p:cNvSpPr/>
          <p:nvPr/>
        </p:nvSpPr>
        <p:spPr>
          <a:xfrm>
            <a:off x="635093" y="2562290"/>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Mấy chú chim sẻ đang nhảy nhót trên cành</a:t>
            </a:r>
            <a:endParaRPr lang="en-US" sz="3200" b="1">
              <a:solidFill>
                <a:srgbClr val="0418AC"/>
              </a:solidFill>
              <a:latin typeface="HP001 4 hàng" pitchFamily="34" charset="0"/>
              <a:ea typeface="Arial-Rounded" pitchFamily="34" charset="0"/>
              <a:cs typeface="Arial-Rounded" pitchFamily="34" charset="0"/>
            </a:endParaRPr>
          </a:p>
        </p:txBody>
      </p:sp>
      <p:sp>
        <p:nvSpPr>
          <p:cNvPr id="23" name="Rounded Rectangle 22"/>
          <p:cNvSpPr/>
          <p:nvPr/>
        </p:nvSpPr>
        <p:spPr>
          <a:xfrm>
            <a:off x="2142991" y="458349"/>
            <a:ext cx="18184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gây gổ</a:t>
            </a:r>
            <a:endParaRPr lang="en-US" sz="2400">
              <a:solidFill>
                <a:srgbClr val="0418AC"/>
              </a:solidFill>
            </a:endParaRPr>
          </a:p>
        </p:txBody>
      </p:sp>
      <p:sp>
        <p:nvSpPr>
          <p:cNvPr id="24" name="Rounded Rectangle 23"/>
          <p:cNvSpPr/>
          <p:nvPr/>
        </p:nvSpPr>
        <p:spPr>
          <a:xfrm>
            <a:off x="4057651" y="463897"/>
            <a:ext cx="977057"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hát</a:t>
            </a:r>
            <a:endParaRPr lang="en-US" sz="2400">
              <a:solidFill>
                <a:srgbClr val="0418AC"/>
              </a:solidFill>
            </a:endParaRPr>
          </a:p>
        </p:txBody>
      </p:sp>
      <p:sp>
        <p:nvSpPr>
          <p:cNvPr id="25" name="Rounded Rectangle 24"/>
          <p:cNvSpPr/>
          <p:nvPr/>
        </p:nvSpPr>
        <p:spPr>
          <a:xfrm>
            <a:off x="5303231" y="455214"/>
            <a:ext cx="1538245"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tốt bụng</a:t>
            </a:r>
            <a:endParaRPr lang="en-US" sz="2400">
              <a:solidFill>
                <a:srgbClr val="0418AC"/>
              </a:solidFill>
            </a:endParaRPr>
          </a:p>
        </p:txBody>
      </p:sp>
      <p:sp>
        <p:nvSpPr>
          <p:cNvPr id="26" name="Rounded Rectangle 25"/>
          <p:cNvSpPr/>
          <p:nvPr/>
        </p:nvSpPr>
        <p:spPr>
          <a:xfrm>
            <a:off x="7138930" y="470591"/>
            <a:ext cx="1610450"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418AC"/>
                </a:solidFill>
              </a:rPr>
              <a:t>chăm chỉ</a:t>
            </a:r>
            <a:endParaRPr lang="en-US" sz="2400">
              <a:solidFill>
                <a:srgbClr val="0418AC"/>
              </a:solidFill>
            </a:endParaRPr>
          </a:p>
        </p:txBody>
      </p:sp>
      <p:sp>
        <p:nvSpPr>
          <p:cNvPr id="27" name="Rounded Rectangle 26"/>
          <p:cNvSpPr/>
          <p:nvPr/>
        </p:nvSpPr>
        <p:spPr>
          <a:xfrm>
            <a:off x="194325" y="1644068"/>
            <a:ext cx="8652975" cy="540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1"/>
                </a:solidFill>
              </a:rPr>
              <a:t>b. Người nào hay……………. thì sẽ không có bạn bè.</a:t>
            </a:r>
            <a:endParaRPr lang="en-US" sz="2400">
              <a:solidFill>
                <a:schemeClr val="tx1"/>
              </a:solidFill>
            </a:endParaRPr>
          </a:p>
        </p:txBody>
      </p:sp>
      <p:sp>
        <p:nvSpPr>
          <p:cNvPr id="28" name="Rectangle 27"/>
          <p:cNvSpPr/>
          <p:nvPr/>
        </p:nvSpPr>
        <p:spPr>
          <a:xfrm>
            <a:off x="50243" y="3232217"/>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cây.</a:t>
            </a:r>
            <a:endParaRPr lang="en-US" sz="3200" b="1">
              <a:solidFill>
                <a:srgbClr val="0418AC"/>
              </a:solidFill>
              <a:latin typeface="HP001 4 hàng" pitchFamily="34" charset="0"/>
              <a:ea typeface="Arial-Rounded" pitchFamily="34" charset="0"/>
              <a:cs typeface="Arial-Rounded" pitchFamily="34" charset="0"/>
            </a:endParaRPr>
          </a:p>
        </p:txBody>
      </p:sp>
      <p:sp>
        <p:nvSpPr>
          <p:cNvPr id="30" name="Rectangle 29"/>
          <p:cNvSpPr/>
          <p:nvPr/>
        </p:nvSpPr>
        <p:spPr>
          <a:xfrm>
            <a:off x="635093" y="3877837"/>
            <a:ext cx="848033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Người nào hay gây gổ sẽ không có bạn bè.</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8.33333E-7 -8.11478E-7 L 0.175 -8.11478E-7 C 0.25347 -8.11478E-7 0.35 0.03116 0.35 0.05646 L 0.35 0.11293 " pathEditMode="relative" rAng="0" ptsTypes="FfFF">
                                      <p:cBhvr>
                                        <p:cTn id="6" dur="2000" fill="hold"/>
                                        <p:tgtEl>
                                          <p:spTgt spid="16"/>
                                        </p:tgtEl>
                                        <p:attrNameLst>
                                          <p:attrName>ppt_x</p:attrName>
                                          <p:attrName>ppt_y</p:attrName>
                                        </p:attrNameLst>
                                      </p:cBhvr>
                                      <p:rCtr x="17500" y="5646"/>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5.55556E-7 -8.11478E-7 L 0.0125 -8.11478E-7 C 0.01806 -8.11478E-7 0.025 0.06017 0.025 0.11015 L 0.025 0.22061 " pathEditMode="relative" rAng="0" ptsTypes="FfFF">
                                      <p:cBhvr>
                                        <p:cTn id="10" dur="2000" fill="hold"/>
                                        <p:tgtEl>
                                          <p:spTgt spid="23"/>
                                        </p:tgtEl>
                                        <p:attrNameLst>
                                          <p:attrName>ppt_x</p:attrName>
                                          <p:attrName>ppt_y</p:attrName>
                                        </p:attrNameLst>
                                      </p:cBhvr>
                                      <p:rCtr x="1250" y="11015"/>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6</a:t>
            </a:r>
            <a:endParaRPr lang="en-US" sz="2400" b="1">
              <a:solidFill>
                <a:schemeClr val="bg1"/>
              </a:solidFill>
            </a:endParaRPr>
          </a:p>
        </p:txBody>
      </p:sp>
      <p:sp>
        <p:nvSpPr>
          <p:cNvPr id="5" name="TextBox 4"/>
          <p:cNvSpPr txBox="1"/>
          <p:nvPr/>
        </p:nvSpPr>
        <p:spPr>
          <a:xfrm>
            <a:off x="647127" y="0"/>
            <a:ext cx="8375687" cy="461665"/>
          </a:xfrm>
          <a:prstGeom prst="rect">
            <a:avLst/>
          </a:prstGeom>
          <a:solidFill>
            <a:schemeClr val="bg1"/>
          </a:solidFill>
        </p:spPr>
        <p:txBody>
          <a:bodyPr wrap="square" rtlCol="0">
            <a:spAutoFit/>
          </a:bodyPr>
          <a:lstStyle/>
          <a:p>
            <a:r>
              <a:rPr lang="en-US" sz="2400" smtClean="0">
                <a:solidFill>
                  <a:schemeClr val="tx1"/>
                </a:solidFill>
              </a:rPr>
              <a:t>   </a:t>
            </a:r>
            <a:r>
              <a:rPr lang="en-US" sz="2400">
                <a:solidFill>
                  <a:schemeClr val="tx1"/>
                </a:solidFill>
              </a:rPr>
              <a:t>Quan sát tranh và dùng từ ngữ trong khung để </a:t>
            </a:r>
            <a:r>
              <a:rPr lang="en-US" sz="2400" smtClean="0">
                <a:solidFill>
                  <a:schemeClr val="tx1"/>
                </a:solidFill>
              </a:rPr>
              <a:t>theo tranh</a:t>
            </a:r>
            <a:endParaRPr lang="en-US" sz="2400" b="1" i="1">
              <a:solidFill>
                <a:schemeClr val="tx1"/>
              </a:solidFill>
            </a:endParaRPr>
          </a:p>
        </p:txBody>
      </p:sp>
      <p:sp>
        <p:nvSpPr>
          <p:cNvPr id="6" name="TextBox 5"/>
          <p:cNvSpPr txBox="1"/>
          <p:nvPr/>
        </p:nvSpPr>
        <p:spPr>
          <a:xfrm>
            <a:off x="1179649" y="473250"/>
            <a:ext cx="6003347" cy="461665"/>
          </a:xfrm>
          <a:prstGeom prst="rect">
            <a:avLst/>
          </a:prstGeom>
          <a:solidFill>
            <a:schemeClr val="bg1"/>
          </a:solidFill>
          <a:ln w="28575">
            <a:solidFill>
              <a:srgbClr val="E80888"/>
            </a:solidFill>
          </a:ln>
        </p:spPr>
        <p:txBody>
          <a:bodyPr wrap="square" rtlCol="0">
            <a:spAutoFit/>
          </a:bodyPr>
          <a:lstStyle/>
          <a:p>
            <a:r>
              <a:rPr lang="en-US" sz="2400">
                <a:solidFill>
                  <a:schemeClr val="tx1"/>
                </a:solidFill>
              </a:rPr>
              <a:t>g</a:t>
            </a:r>
            <a:r>
              <a:rPr lang="en-US" sz="2400" smtClean="0">
                <a:solidFill>
                  <a:schemeClr val="tx1"/>
                </a:solidFill>
              </a:rPr>
              <a:t>ây gổ	       bạn bè 		       chơi</a:t>
            </a:r>
            <a:endParaRPr lang="en-US" sz="2400">
              <a:solidFill>
                <a:schemeClr val="tx1"/>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30125" y="1133475"/>
            <a:ext cx="3541865" cy="32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49146" y="3550257"/>
            <a:ext cx="3273668" cy="830997"/>
          </a:xfrm>
          <a:prstGeom prst="rect">
            <a:avLst/>
          </a:prstGeom>
          <a:solidFill>
            <a:schemeClr val="bg1"/>
          </a:solidFill>
        </p:spPr>
        <p:txBody>
          <a:bodyPr wrap="square">
            <a:spAutoFit/>
          </a:bodyPr>
          <a:lstStyle/>
          <a:p>
            <a:r>
              <a:rPr lang="en-US" sz="2400" smtClean="0"/>
              <a:t>Là bạn bè chúng ta không nên gây gổ</a:t>
            </a:r>
            <a:endParaRPr lang="en-US" sz="2400"/>
          </a:p>
        </p:txBody>
      </p:sp>
      <p:sp>
        <p:nvSpPr>
          <p:cNvPr id="9" name="Rectangle 8"/>
          <p:cNvSpPr/>
          <p:nvPr/>
        </p:nvSpPr>
        <p:spPr>
          <a:xfrm>
            <a:off x="225405" y="3667534"/>
            <a:ext cx="2892368" cy="830997"/>
          </a:xfrm>
          <a:prstGeom prst="rect">
            <a:avLst/>
          </a:prstGeom>
          <a:solidFill>
            <a:schemeClr val="bg1"/>
          </a:solidFill>
        </p:spPr>
        <p:txBody>
          <a:bodyPr wrap="square">
            <a:spAutoFit/>
          </a:bodyPr>
          <a:lstStyle/>
          <a:p>
            <a:r>
              <a:rPr lang="en-US" sz="2400" smtClean="0"/>
              <a:t>Các bạn đang chơi rất vui vẻ</a:t>
            </a:r>
            <a:endParaRPr lang="en-US" sz="2400"/>
          </a:p>
        </p:txBody>
      </p:sp>
    </p:spTree>
    <p:extLst>
      <p:ext uri="{BB962C8B-B14F-4D97-AF65-F5344CB8AC3E}">
        <p14:creationId xmlns:p14="http://schemas.microsoft.com/office/powerpoint/2010/main" val="4927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Tiết 4</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0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35" y="-1"/>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7</a:t>
            </a:r>
            <a:endParaRPr lang="en-US" sz="2400" b="1">
              <a:solidFill>
                <a:schemeClr val="bg1"/>
              </a:solidFill>
            </a:endParaRPr>
          </a:p>
        </p:txBody>
      </p:sp>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5" name="Rectangle 4"/>
          <p:cNvSpPr/>
          <p:nvPr/>
        </p:nvSpPr>
        <p:spPr>
          <a:xfrm>
            <a:off x="631055" y="850805"/>
            <a:ext cx="7512899" cy="1292662"/>
          </a:xfrm>
          <a:prstGeom prst="rect">
            <a:avLst/>
          </a:prstGeom>
          <a:solidFill>
            <a:srgbClr val="FEE7EF"/>
          </a:solidFill>
        </p:spPr>
        <p:txBody>
          <a:bodyPr wrap="square">
            <a:spAutoFit/>
          </a:bodyPr>
          <a:lstStyle/>
          <a:p>
            <a:r>
              <a:rPr lang="en-US" sz="2600" smtClean="0"/>
              <a:t>      Sói luôn thấy buồn bực vì sói không có bạn bè. Còn sóc lúc nào cũng vui vẻ vì sóc có nhiều bạn tốt.</a:t>
            </a:r>
            <a:endParaRPr lang="en-US" sz="2600"/>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21913" y="2971158"/>
            <a:ext cx="8313467"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Sói luôn cảm thấy buồn bực vì sói không có</a:t>
            </a:r>
            <a:endParaRPr lang="en-US" sz="3200" b="1">
              <a:solidFill>
                <a:srgbClr val="0418AC"/>
              </a:solidFill>
              <a:latin typeface="HP001 4 hàng" pitchFamily="34" charset="0"/>
              <a:ea typeface="Arial-Rounded" pitchFamily="34" charset="0"/>
              <a:cs typeface="Arial-Rounded" pitchFamily="34" charset="0"/>
            </a:endParaRPr>
          </a:p>
        </p:txBody>
      </p:sp>
      <p:sp>
        <p:nvSpPr>
          <p:cNvPr id="8" name="TextBox 7"/>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Rectangle 8"/>
          <p:cNvSpPr/>
          <p:nvPr/>
        </p:nvSpPr>
        <p:spPr>
          <a:xfrm>
            <a:off x="89694" y="3839159"/>
            <a:ext cx="8632491"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bạn bè. Còn sóc lúc nào cũng vui vẻ vì sóc có </a:t>
            </a:r>
            <a:endParaRPr lang="en-US" sz="3200"/>
          </a:p>
        </p:txBody>
      </p:sp>
      <p:sp>
        <p:nvSpPr>
          <p:cNvPr id="10" name="Rectangle 9"/>
          <p:cNvSpPr/>
          <p:nvPr/>
        </p:nvSpPr>
        <p:spPr>
          <a:xfrm>
            <a:off x="138247" y="4487776"/>
            <a:ext cx="2614818"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nhiều bạn tốt.</a:t>
            </a:r>
            <a:endParaRPr lang="en-US" sz="3200"/>
          </a:p>
        </p:txBody>
      </p:sp>
    </p:spTree>
    <p:extLst>
      <p:ext uri="{BB962C8B-B14F-4D97-AF65-F5344CB8AC3E}">
        <p14:creationId xmlns:p14="http://schemas.microsoft.com/office/powerpoint/2010/main" val="13544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5136</TotalTime>
  <Words>583</Words>
  <Application>Microsoft Office PowerPoint</Application>
  <PresentationFormat>On-screen Show (16:9)</PresentationFormat>
  <Paragraphs>150</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Calibri</vt:lpstr>
      <vt:lpstr>Arial-Rounded</vt:lpstr>
      <vt:lpstr>Times New Roman</vt:lpstr>
      <vt:lpstr>Quicksand Medium</vt:lpstr>
      <vt:lpstr>Arial</vt:lpstr>
      <vt:lpstr>HP001 4 hàng</vt:lpstr>
      <vt:lpstr>Calibri Light</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HP</cp:lastModifiedBy>
  <cp:revision>673</cp:revision>
  <dcterms:modified xsi:type="dcterms:W3CDTF">2024-03-21T08:35:42Z</dcterms:modified>
</cp:coreProperties>
</file>