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4" r:id="rId2"/>
    <p:sldId id="263" r:id="rId3"/>
    <p:sldId id="257" r:id="rId4"/>
    <p:sldId id="262" r:id="rId5"/>
    <p:sldId id="261" r:id="rId6"/>
    <p:sldId id="265" r:id="rId7"/>
    <p:sldId id="266" r:id="rId8"/>
    <p:sldId id="281" r:id="rId9"/>
    <p:sldId id="269" r:id="rId10"/>
    <p:sldId id="268" r:id="rId11"/>
    <p:sldId id="271" r:id="rId12"/>
    <p:sldId id="285" r:id="rId13"/>
    <p:sldId id="288" r:id="rId14"/>
    <p:sldId id="272" r:id="rId15"/>
    <p:sldId id="283" r:id="rId16"/>
    <p:sldId id="282" r:id="rId17"/>
    <p:sldId id="274" r:id="rId18"/>
    <p:sldId id="276" r:id="rId19"/>
    <p:sldId id="275" r:id="rId20"/>
    <p:sldId id="287" r:id="rId21"/>
    <p:sldId id="277" r:id="rId2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9" autoAdjust="0"/>
    <p:restoredTop sz="94660"/>
  </p:normalViewPr>
  <p:slideViewPr>
    <p:cSldViewPr>
      <p:cViewPr>
        <p:scale>
          <a:sx n="72" d="100"/>
          <a:sy n="72" d="100"/>
        </p:scale>
        <p:origin x="-340" y="2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DEB16D1-9A7E-485E-9C2F-029C2F2A970C}" type="datetimeFigureOut">
              <a:rPr lang="en-US" smtClean="0"/>
              <a:t>4/21/2021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6B4EA56-B637-4A4F-8B17-7696E60E7298}" type="slidenum">
              <a:rPr lang="en-US" smtClean="0"/>
              <a:t>‹#›</a:t>
            </a:fld>
            <a:endParaRPr lang="en-US"/>
          </a:p>
        </p:txBody>
      </p:sp>
    </p:spTree>
    <p:extLst>
      <p:ext uri="{BB962C8B-B14F-4D97-AF65-F5344CB8AC3E}">
        <p14:creationId xmlns:p14="http://schemas.microsoft.com/office/powerpoint/2010/main" val="2620594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HS đã</a:t>
            </a:r>
            <a:r>
              <a:rPr lang="en-US" baseline="0" dirty="0" smtClean="0"/>
              <a:t> có thể hiểu phân biệt khổ thơ và câu thơ nên không cần đánh dấu khổ và câu thơ nữa với lớp học nhanh lớp chậm GV vẫn nên HD cho HS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9</a:t>
            </a:fld>
            <a:endParaRPr lang="en-US"/>
          </a:p>
        </p:txBody>
      </p:sp>
    </p:spTree>
    <p:extLst>
      <p:ext uri="{BB962C8B-B14F-4D97-AF65-F5344CB8AC3E}">
        <p14:creationId xmlns:p14="http://schemas.microsoft.com/office/powerpoint/2010/main" val="1801112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HS đã</a:t>
            </a:r>
            <a:r>
              <a:rPr lang="en-US" baseline="0" dirty="0" smtClean="0"/>
              <a:t> có thể hiểu phân biệt khổ thơ và câu thơ nên không cần đánh dấu khổ và câu thơ nữa với lớp học nhanh lớp chậm GV vẫn nên HD cho HS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12</a:t>
            </a:fld>
            <a:endParaRPr lang="en-US"/>
          </a:p>
        </p:txBody>
      </p:sp>
    </p:spTree>
    <p:extLst>
      <p:ext uri="{BB962C8B-B14F-4D97-AF65-F5344CB8AC3E}">
        <p14:creationId xmlns:p14="http://schemas.microsoft.com/office/powerpoint/2010/main" val="1801112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HS đã</a:t>
            </a:r>
            <a:r>
              <a:rPr lang="en-US" baseline="0" dirty="0" smtClean="0"/>
              <a:t> có thể hiểu phân biệt khổ thơ và câu thơ nên không cần đánh dấu khổ và câu thơ nữa với lớp học nhanh lớp chậm GV vẫn nên HD cho HS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15</a:t>
            </a:fld>
            <a:endParaRPr lang="en-US"/>
          </a:p>
        </p:txBody>
      </p:sp>
    </p:spTree>
    <p:extLst>
      <p:ext uri="{BB962C8B-B14F-4D97-AF65-F5344CB8AC3E}">
        <p14:creationId xmlns:p14="http://schemas.microsoft.com/office/powerpoint/2010/main" val="180111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HD dẫn</a:t>
            </a:r>
            <a:r>
              <a:rPr lang="en-US" baseline="0" dirty="0" smtClean="0"/>
              <a:t> dắt HS Thảo luận, còn lại nên để HD phát huy trí </a:t>
            </a:r>
            <a:r>
              <a:rPr lang="en-US" baseline="0" dirty="0" err="1" smtClean="0"/>
              <a:t>tuowrngtuowngj</a:t>
            </a:r>
            <a:r>
              <a:rPr lang="en-US" baseline="0" dirty="0" smtClean="0"/>
              <a:t> và sự quan sát, rồi dùng lời nói ra điều mình đang suy nghĩ, tăng cường PT NL ngôn </a:t>
            </a:r>
            <a:r>
              <a:rPr lang="en-US" baseline="0" dirty="0" err="1" smtClean="0"/>
              <a:t>nhữ</a:t>
            </a:r>
            <a:r>
              <a:rPr lang="en-US" baseline="0" dirty="0" smtClean="0"/>
              <a:t> cho HS</a:t>
            </a:r>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18</a:t>
            </a:fld>
            <a:endParaRPr lang="en-US"/>
          </a:p>
        </p:txBody>
      </p:sp>
    </p:spTree>
    <p:extLst>
      <p:ext uri="{BB962C8B-B14F-4D97-AF65-F5344CB8AC3E}">
        <p14:creationId xmlns:p14="http://schemas.microsoft.com/office/powerpoint/2010/main" val="3763717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GV HD dẫn</a:t>
            </a:r>
            <a:r>
              <a:rPr lang="en-US" baseline="0" dirty="0" smtClean="0"/>
              <a:t> dắt HS Thảo luận, còn lại nên để HD phát huy trí </a:t>
            </a:r>
            <a:r>
              <a:rPr lang="en-US" baseline="0" dirty="0" err="1" smtClean="0"/>
              <a:t>tuowrngtuowngj</a:t>
            </a:r>
            <a:r>
              <a:rPr lang="en-US" baseline="0" dirty="0" smtClean="0"/>
              <a:t> và sự quan sát, rồi dùng lời nói ra điều mình đang suy nghĩ, tăng cường PT NL ngôn </a:t>
            </a:r>
            <a:r>
              <a:rPr lang="en-US" baseline="0" dirty="0" err="1" smtClean="0"/>
              <a:t>nhữ</a:t>
            </a:r>
            <a:r>
              <a:rPr lang="en-US" baseline="0" dirty="0" smtClean="0"/>
              <a:t> cho HS</a:t>
            </a:r>
            <a:endParaRPr lang="en-US" dirty="0" smtClean="0"/>
          </a:p>
          <a:p>
            <a:endParaRPr lang="en-US" dirty="0"/>
          </a:p>
        </p:txBody>
      </p:sp>
      <p:sp>
        <p:nvSpPr>
          <p:cNvPr id="4" name="Slide Number Placeholder 3"/>
          <p:cNvSpPr>
            <a:spLocks noGrp="1"/>
          </p:cNvSpPr>
          <p:nvPr>
            <p:ph type="sldNum" sz="quarter" idx="10"/>
          </p:nvPr>
        </p:nvSpPr>
        <p:spPr/>
        <p:txBody>
          <a:bodyPr/>
          <a:lstStyle/>
          <a:p>
            <a:fld id="{16B4EA56-B637-4A4F-8B17-7696E60E7298}" type="slidenum">
              <a:rPr lang="en-US" smtClean="0"/>
              <a:t>19</a:t>
            </a:fld>
            <a:endParaRPr lang="en-US"/>
          </a:p>
        </p:txBody>
      </p:sp>
    </p:spTree>
    <p:extLst>
      <p:ext uri="{BB962C8B-B14F-4D97-AF65-F5344CB8AC3E}">
        <p14:creationId xmlns:p14="http://schemas.microsoft.com/office/powerpoint/2010/main" val="345142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3649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84035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620917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121897" tIns="121897" rIns="121897" bIns="121897"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3475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F8FA92-DCEB-416D-A3AA-345BE494323E}"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59948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40700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F8FA92-DCEB-416D-A3AA-345BE494323E}" type="datetimeFigureOut">
              <a:rPr lang="en-US" smtClean="0"/>
              <a:t>4/21/2021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50967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F8FA92-DCEB-416D-A3AA-345BE494323E}" type="datetimeFigureOut">
              <a:rPr lang="en-US" smtClean="0"/>
              <a:t>4/21/2021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74750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F8FA92-DCEB-416D-A3AA-345BE494323E}" type="datetimeFigureOut">
              <a:rPr lang="en-US" smtClean="0"/>
              <a:t>4/21/2021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35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4/21/2021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764781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4/21/2021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1560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4/21/2021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976256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4/21/2021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291763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gif"/><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8.wdp"/><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17.gi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6.wdp"/><Relationship Id="rId7" Type="http://schemas.microsoft.com/office/2007/relationships/hdphoto" Target="../media/hdphoto13.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2.wdp"/><Relationship Id="rId10" Type="http://schemas.openxmlformats.org/officeDocument/2006/relationships/image" Target="../media/image14.png"/><Relationship Id="rId4" Type="http://schemas.openxmlformats.org/officeDocument/2006/relationships/image" Target="../media/image23.png"/><Relationship Id="rId9"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gif"/><Relationship Id="rId7" Type="http://schemas.openxmlformats.org/officeDocument/2006/relationships/image" Target="../media/image31.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 Id="rId9" Type="http://schemas.openxmlformats.org/officeDocument/2006/relationships/image" Target="../media/image33.gif"/></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5.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40.png"/><Relationship Id="rId18" Type="http://schemas.openxmlformats.org/officeDocument/2006/relationships/image" Target="../media/image43.png"/><Relationship Id="rId26" Type="http://schemas.microsoft.com/office/2007/relationships/hdphoto" Target="../media/hdphoto23.wdp"/><Relationship Id="rId3" Type="http://schemas.openxmlformats.org/officeDocument/2006/relationships/image" Target="../media/image35.png"/><Relationship Id="rId21" Type="http://schemas.openxmlformats.org/officeDocument/2006/relationships/image" Target="../media/image45.png"/><Relationship Id="rId7" Type="http://schemas.openxmlformats.org/officeDocument/2006/relationships/image" Target="../media/image37.png"/><Relationship Id="rId12" Type="http://schemas.openxmlformats.org/officeDocument/2006/relationships/image" Target="../media/image39.gif"/><Relationship Id="rId17" Type="http://schemas.openxmlformats.org/officeDocument/2006/relationships/image" Target="../media/image42.png"/><Relationship Id="rId25" Type="http://schemas.openxmlformats.org/officeDocument/2006/relationships/image" Target="../media/image47.png"/><Relationship Id="rId33" Type="http://schemas.microsoft.com/office/2007/relationships/hdphoto" Target="../media/hdphoto25.wdp"/><Relationship Id="rId2" Type="http://schemas.openxmlformats.org/officeDocument/2006/relationships/image" Target="../media/image31.gif"/><Relationship Id="rId16" Type="http://schemas.microsoft.com/office/2007/relationships/hdphoto" Target="../media/hdphoto7.wdp"/><Relationship Id="rId20" Type="http://schemas.openxmlformats.org/officeDocument/2006/relationships/image" Target="../media/image44.gif"/><Relationship Id="rId29"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17.gif"/><Relationship Id="rId24" Type="http://schemas.microsoft.com/office/2007/relationships/hdphoto" Target="../media/hdphoto22.wdp"/><Relationship Id="rId32" Type="http://schemas.openxmlformats.org/officeDocument/2006/relationships/image" Target="../media/image50.png"/><Relationship Id="rId5" Type="http://schemas.openxmlformats.org/officeDocument/2006/relationships/image" Target="../media/image36.png"/><Relationship Id="rId15" Type="http://schemas.openxmlformats.org/officeDocument/2006/relationships/image" Target="../media/image41.png"/><Relationship Id="rId23" Type="http://schemas.openxmlformats.org/officeDocument/2006/relationships/image" Target="../media/image46.png"/><Relationship Id="rId28" Type="http://schemas.microsoft.com/office/2007/relationships/hdphoto" Target="../media/hdphoto24.wdp"/><Relationship Id="rId10" Type="http://schemas.microsoft.com/office/2007/relationships/hdphoto" Target="../media/hdphoto18.wdp"/><Relationship Id="rId19" Type="http://schemas.microsoft.com/office/2007/relationships/hdphoto" Target="../media/hdphoto20.wdp"/><Relationship Id="rId31" Type="http://schemas.openxmlformats.org/officeDocument/2006/relationships/image" Target="../media/image49.gif"/><Relationship Id="rId4" Type="http://schemas.microsoft.com/office/2007/relationships/hdphoto" Target="../media/hdphoto15.wdp"/><Relationship Id="rId9" Type="http://schemas.openxmlformats.org/officeDocument/2006/relationships/image" Target="../media/image38.png"/><Relationship Id="rId14" Type="http://schemas.microsoft.com/office/2007/relationships/hdphoto" Target="../media/hdphoto19.wdp"/><Relationship Id="rId22" Type="http://schemas.microsoft.com/office/2007/relationships/hdphoto" Target="../media/hdphoto21.wdp"/><Relationship Id="rId27" Type="http://schemas.openxmlformats.org/officeDocument/2006/relationships/image" Target="../media/image48.png"/><Relationship Id="rId30"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6.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9.png"/><Relationship Id="rId5" Type="http://schemas.openxmlformats.org/officeDocument/2006/relationships/audio" Target="NULL" TargetMode="External"/><Relationship Id="rId1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slideLayout" Target="../slideLayouts/slideLayout2.xml"/><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3.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5.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slideLayout" Target="../slideLayouts/slideLayout2.xml"/><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NULL" TargetMode="Externa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g"/><Relationship Id="rId5" Type="http://schemas.openxmlformats.org/officeDocument/2006/relationships/slideLayout" Target="../slideLayouts/slideLayout2.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09800" y="27856"/>
            <a:ext cx="10134600"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AutoNum type="arabicPeriod"/>
            </a:pPr>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a:t>
            </a: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(Xe bus yêu thương)</a:t>
            </a:r>
          </a:p>
        </p:txBody>
      </p:sp>
    </p:spTree>
    <p:extLst>
      <p:ext uri="{BB962C8B-B14F-4D97-AF65-F5344CB8AC3E}">
        <p14:creationId xmlns:p14="http://schemas.microsoft.com/office/powerpoint/2010/main" val="2476171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5000" r="-4000" b="48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 y="0"/>
            <a:ext cx="2153327" cy="15720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0" y="5541209"/>
            <a:ext cx="1122218" cy="114300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0" b="90000" l="67778" r="98889"/>
                    </a14:imgEffect>
                  </a14:imgLayer>
                </a14:imgProps>
              </a:ext>
              <a:ext uri="{28A0092B-C50C-407E-A947-70E740481C1C}">
                <a14:useLocalDpi xmlns:a14="http://schemas.microsoft.com/office/drawing/2010/main" val="0"/>
              </a:ext>
            </a:extLst>
          </a:blip>
          <a:srcRect l="69597" t="35257" b="33262"/>
          <a:stretch/>
        </p:blipFill>
        <p:spPr>
          <a:xfrm>
            <a:off x="4883072" y="5410199"/>
            <a:ext cx="1251028" cy="129540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0727" y="5607323"/>
            <a:ext cx="817418" cy="1038482"/>
          </a:xfrm>
          <a:prstGeom prst="rect">
            <a:avLst/>
          </a:prstGeom>
        </p:spPr>
      </p:pic>
      <p:sp>
        <p:nvSpPr>
          <p:cNvPr id="13" name="TextBox 12"/>
          <p:cNvSpPr txBox="1"/>
          <p:nvPr/>
        </p:nvSpPr>
        <p:spPr>
          <a:xfrm>
            <a:off x="2362200" y="246832"/>
            <a:ext cx="4267200" cy="769405"/>
          </a:xfrm>
          <a:prstGeom prst="rect">
            <a:avLst/>
          </a:prstGeom>
          <a:solidFill>
            <a:schemeClr val="accent6"/>
          </a:solidFill>
        </p:spPr>
        <p:txBody>
          <a:bodyPr wrap="square" lIns="91403" tIns="45702" rIns="91403" bIns="45702" rtlCol="0">
            <a:spAutoFit/>
          </a:bodyPr>
          <a:lstStyle/>
          <a:p>
            <a:pPr algn="ctr"/>
            <a:r>
              <a:rPr lang="en-US" sz="4400" dirty="0" smtClean="0">
                <a:latin typeface="Arial-Rounded" pitchFamily="34" charset="0"/>
                <a:ea typeface="Arial-Rounded" pitchFamily="34" charset="0"/>
                <a:cs typeface="Arial-Rounded" pitchFamily="34" charset="0"/>
              </a:rPr>
              <a:t>Giải nghĩa từ</a:t>
            </a:r>
            <a:endParaRPr lang="en-US" sz="4400" dirty="0">
              <a:latin typeface="Arial-Rounded" pitchFamily="34" charset="0"/>
              <a:ea typeface="Arial-Rounded" pitchFamily="34" charset="0"/>
              <a:cs typeface="Arial-Rounded" pitchFamily="34" charset="0"/>
            </a:endParaRPr>
          </a:p>
        </p:txBody>
      </p:sp>
      <p:sp>
        <p:nvSpPr>
          <p:cNvPr id="15" name="TextBox 14"/>
          <p:cNvSpPr txBox="1"/>
          <p:nvPr/>
        </p:nvSpPr>
        <p:spPr>
          <a:xfrm>
            <a:off x="207521" y="1219200"/>
            <a:ext cx="6269477" cy="1323403"/>
          </a:xfrm>
          <a:prstGeom prst="rect">
            <a:avLst/>
          </a:prstGeom>
          <a:solidFill>
            <a:schemeClr val="bg1"/>
          </a:solidFill>
        </p:spPr>
        <p:txBody>
          <a:bodyPr wrap="square" lIns="91403" tIns="45702" rIns="91403" bIns="45702" rtlCol="0">
            <a:spAutoFit/>
          </a:bodyPr>
          <a:lstStyle/>
          <a:p>
            <a:pPr algn="just"/>
            <a:r>
              <a:rPr lang="en-US"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huộm</a:t>
            </a:r>
            <a:r>
              <a:rPr lang="en-US"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 thay đổi màu sắc bằng thuốc có màu</a:t>
            </a:r>
            <a:endParaRPr lang="en-US" sz="4000" dirty="0">
              <a:latin typeface="Arial-Rounded" pitchFamily="34" charset="0"/>
              <a:ea typeface="Arial-Rounded" pitchFamily="34" charset="0"/>
              <a:cs typeface="Arial-Rounded" pitchFamily="34" charset="0"/>
            </a:endParaRPr>
          </a:p>
        </p:txBody>
      </p:sp>
      <p:sp>
        <p:nvSpPr>
          <p:cNvPr id="16" name="TextBox 15"/>
          <p:cNvSpPr txBox="1"/>
          <p:nvPr/>
        </p:nvSpPr>
        <p:spPr>
          <a:xfrm>
            <a:off x="255257" y="2476088"/>
            <a:ext cx="6269477" cy="1323403"/>
          </a:xfrm>
          <a:prstGeom prst="rect">
            <a:avLst/>
          </a:prstGeom>
          <a:solidFill>
            <a:schemeClr val="bg1"/>
          </a:solidFill>
        </p:spPr>
        <p:txBody>
          <a:bodyPr wrap="square" lIns="91403" tIns="45702" rIns="91403" bIns="45702" rtlCol="0">
            <a:spAutoFit/>
          </a:bodyPr>
          <a:lstStyle/>
          <a:p>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trăng rằm</a:t>
            </a:r>
            <a:r>
              <a:rPr lang="en-US"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trăng vào đêm 15 âm lịch hằng tháng</a:t>
            </a:r>
            <a:r>
              <a:rPr lang="en-US" sz="4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291264" y="3705797"/>
            <a:ext cx="6947736" cy="1323403"/>
          </a:xfrm>
          <a:prstGeom prst="rect">
            <a:avLst/>
          </a:prstGeom>
          <a:solidFill>
            <a:schemeClr val="bg1"/>
          </a:solidFill>
        </p:spPr>
        <p:txBody>
          <a:bodyPr wrap="square" lIns="91403" tIns="45702" rIns="91403" bIns="45702" rtlCol="0">
            <a:spAutoFit/>
          </a:bodyPr>
          <a:lstStyle/>
          <a:p>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Cuội</a:t>
            </a:r>
            <a:r>
              <a:rPr lang="vi-VN" sz="4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nhân vật cổ tích, ngồi gốc cây đa trên </a:t>
            </a:r>
            <a:r>
              <a:rPr lang="vi-VN" sz="4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cung</a:t>
            </a:r>
            <a:r>
              <a:rPr lang="en-US" sz="4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trăng</a:t>
            </a:r>
            <a:r>
              <a:rPr lang="en-US" sz="40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864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2209799" y="381000"/>
            <a:ext cx="4254763" cy="584739"/>
          </a:xfrm>
          <a:prstGeom prst="rect">
            <a:avLst/>
          </a:prstGeom>
          <a:solidFill>
            <a:schemeClr val="accent6"/>
          </a:solidFill>
        </p:spPr>
        <p:txBody>
          <a:bodyPr wrap="square" lIns="91403" tIns="45702" rIns="91403" bIns="45702" rtlCol="0">
            <a:spAutoFit/>
          </a:bodyPr>
          <a:lstStyle/>
          <a:p>
            <a:pPr algn="ctr"/>
            <a:r>
              <a:rPr lang="en-US" sz="3200" b="1" dirty="0" smtClean="0">
                <a:latin typeface="Arial-Rounded" pitchFamily="34" charset="0"/>
                <a:ea typeface="Arial-Rounded" pitchFamily="34" charset="0"/>
                <a:cs typeface="Arial-Rounded" pitchFamily="34" charset="0"/>
              </a:rPr>
              <a:t>Luyện đọc khổ thơ</a:t>
            </a:r>
            <a:endParaRPr lang="en-US" sz="3200" b="1" dirty="0">
              <a:latin typeface="Arial-Rounded" pitchFamily="34" charset="0"/>
              <a:ea typeface="Arial-Rounded" pitchFamily="34" charset="0"/>
              <a:cs typeface="Arial-Rounded" pitchFamily="34" charset="0"/>
            </a:endParaRPr>
          </a:p>
        </p:txBody>
      </p:sp>
      <p:pic>
        <p:nvPicPr>
          <p:cNvPr id="7" name="Picture 6"/>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4"/>
            <a:stretch>
              <a:fillRect/>
            </a:stretch>
          </a:blipFill>
          <a:ln>
            <a:noFill/>
          </a:ln>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455202" y="277378"/>
            <a:ext cx="2153327" cy="1572075"/>
          </a:xfrm>
          <a:prstGeom prst="rect">
            <a:avLst/>
          </a:prstGeom>
        </p:spPr>
      </p:pic>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47940" y="3566160"/>
            <a:ext cx="2509976" cy="259683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5667" y="5308134"/>
            <a:ext cx="1093533" cy="111546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7000" y="5308135"/>
            <a:ext cx="958591" cy="1115466"/>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9075" y="4495800"/>
            <a:ext cx="706903" cy="1927800"/>
          </a:xfrm>
          <a:prstGeom prst="rect">
            <a:avLst/>
          </a:prstGeom>
        </p:spPr>
      </p:pic>
      <p:sp>
        <p:nvSpPr>
          <p:cNvPr id="13" name="Rectangle 12"/>
          <p:cNvSpPr/>
          <p:nvPr/>
        </p:nvSpPr>
        <p:spPr>
          <a:xfrm>
            <a:off x="2513541" y="2095655"/>
            <a:ext cx="5792259" cy="4216539"/>
          </a:xfrm>
          <a:prstGeom prst="rect">
            <a:avLst/>
          </a:prstGeom>
        </p:spPr>
        <p:txBody>
          <a:bodyPr wrap="square">
            <a:spAutoFit/>
          </a:bodyPr>
          <a:lstStyle/>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600" dirty="0" smtClean="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600" dirty="0" smtClean="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600" dirty="0" smtClean="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p:cNvCxnSpPr/>
          <p:nvPr/>
        </p:nvCxnSpPr>
        <p:spPr>
          <a:xfrm flipH="1">
            <a:off x="4724400" y="2095655"/>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6769126" y="2140046"/>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6679939" y="2154270"/>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5103717" y="265510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7686209" y="2635325"/>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7582526" y="265510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5163175" y="3239395"/>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6578409" y="3253352"/>
            <a:ext cx="14309" cy="44442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6477000" y="3225338"/>
            <a:ext cx="23869" cy="47244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4876800" y="3780601"/>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7166154" y="3801189"/>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7086600" y="3815063"/>
            <a:ext cx="59458" cy="60960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1278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500"/>
                                        <p:tgtEl>
                                          <p:spTgt spid="21"/>
                                        </p:tgtEl>
                                      </p:cBhvr>
                                    </p:animEffect>
                                  </p:childTnLst>
                                </p:cTn>
                              </p:par>
                              <p:par>
                                <p:cTn id="55" presetID="22" presetClass="entr" presetSubtype="4"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par>
                                <p:cTn id="68" presetID="22" presetClass="entr" presetSubtype="4"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down)">
                                      <p:cBhvr>
                                        <p:cTn id="70" dur="500"/>
                                        <p:tgtEl>
                                          <p:spTgt spid="27"/>
                                        </p:tgtEl>
                                      </p:cBhvr>
                                    </p:animEffect>
                                  </p:childTnLst>
                                </p:cTn>
                              </p:par>
                              <p:par>
                                <p:cTn id="71" presetID="22" presetClass="entr" presetSubtype="4"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down)">
                                      <p:cBhvr>
                                        <p:cTn id="7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616528" y="219123"/>
            <a:ext cx="12884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10" name="Rectangle 9"/>
          <p:cNvSpPr/>
          <p:nvPr/>
        </p:nvSpPr>
        <p:spPr>
          <a:xfrm>
            <a:off x="-13855" y="941507"/>
            <a:ext cx="4650349" cy="3847207"/>
          </a:xfrm>
          <a:prstGeom prst="rect">
            <a:avLst/>
          </a:prstGeom>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3183752" y="2934593"/>
            <a:ext cx="4303821" cy="3847207"/>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373640" y="3708457"/>
            <a:ext cx="4758873" cy="4832092"/>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40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Hỏi mẹ</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838200" y="5832133"/>
            <a:ext cx="6096000" cy="584739"/>
          </a:xfrm>
          <a:prstGeom prst="rect">
            <a:avLst/>
          </a:prstGeom>
          <a:solidFill>
            <a:schemeClr val="accent6"/>
          </a:solidFill>
        </p:spPr>
        <p:txBody>
          <a:bodyPr wrap="square" lIns="91403" tIns="45702" rIns="91403" bIns="45702" rtlCol="0">
            <a:spAutoFit/>
          </a:bodyPr>
          <a:lstStyle/>
          <a:p>
            <a:pPr algn="ctr"/>
            <a:r>
              <a:rPr lang="en-US" sz="3200" dirty="0" err="1" smtClean="0">
                <a:latin typeface="Arial-Rounded" pitchFamily="34" charset="0"/>
                <a:ea typeface="Arial-Rounded" pitchFamily="34" charset="0"/>
                <a:cs typeface="Arial-Rounded" pitchFamily="34" charset="0"/>
              </a:rPr>
              <a:t>Thi</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đọc</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nhóm</a:t>
            </a:r>
            <a:r>
              <a:rPr lang="en-US" sz="3200" dirty="0" smtClean="0">
                <a:latin typeface="Arial-Rounded" pitchFamily="34" charset="0"/>
                <a:ea typeface="Arial-Rounded" pitchFamily="34" charset="0"/>
                <a:cs typeface="Arial-Rounded" pitchFamily="34" charset="0"/>
              </a:rPr>
              <a:t> 3</a:t>
            </a:r>
            <a:endParaRPr lang="en-US" sz="3200" dirty="0">
              <a:latin typeface="Arial-Rounded" pitchFamily="34" charset="0"/>
              <a:ea typeface="Arial-Rounded" pitchFamily="34" charset="0"/>
              <a:cs typeface="Arial-Rounded" pitchFamily="34" charset="0"/>
            </a:endParaRPr>
          </a:p>
        </p:txBody>
      </p:sp>
      <p:pic>
        <p:nvPicPr>
          <p:cNvPr id="14" name="Picture 1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6781800" y="187645"/>
            <a:ext cx="5396344" cy="3241355"/>
          </a:xfrm>
          <a:prstGeom prst="rect">
            <a:avLst/>
          </a:prstGeom>
          <a:blipFill>
            <a:blip r:embed="rId5"/>
            <a:stretch>
              <a:fillRect/>
            </a:stretch>
          </a:blipFill>
          <a:ln>
            <a:noFill/>
          </a:ln>
        </p:spPr>
      </p:pic>
      <p:sp>
        <p:nvSpPr>
          <p:cNvPr id="15" name="TextBox 14"/>
          <p:cNvSpPr txBox="1"/>
          <p:nvPr/>
        </p:nvSpPr>
        <p:spPr>
          <a:xfrm>
            <a:off x="838200" y="5832132"/>
            <a:ext cx="6096000" cy="584739"/>
          </a:xfrm>
          <a:prstGeom prst="rect">
            <a:avLst/>
          </a:prstGeom>
          <a:solidFill>
            <a:schemeClr val="accent6"/>
          </a:solidFill>
        </p:spPr>
        <p:txBody>
          <a:bodyPr wrap="square" lIns="91403" tIns="45702" rIns="91403" bIns="45702" rtlCol="0">
            <a:spAutoFit/>
          </a:bodyPr>
          <a:lstStyle/>
          <a:p>
            <a:pPr algn="ctr"/>
            <a:r>
              <a:rPr lang="en-US" sz="3200" dirty="0" err="1" smtClean="0">
                <a:latin typeface="Arial-Rounded" pitchFamily="34" charset="0"/>
                <a:ea typeface="Arial-Rounded" pitchFamily="34" charset="0"/>
                <a:cs typeface="Arial-Rounded" pitchFamily="34" charset="0"/>
              </a:rPr>
              <a:t>Thi</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đọc</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cả</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bài</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3475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p:bldP spid="12" grpId="0"/>
      <p:bldP spid="13" grpId="0"/>
      <p:bldP spid="19"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6" y="2704384"/>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en-US" sz="7200" b="1">
                <a:solidFill>
                  <a:schemeClr val="bg1"/>
                </a:solidFill>
                <a:latin typeface="Arial" pitchFamily="34" charset="0"/>
                <a:cs typeface="Arial" pitchFamily="34" charset="0"/>
              </a:rPr>
              <a:t>Tiết 2</a:t>
            </a:r>
            <a:endParaRPr lang="en-US" sz="7200" b="1">
              <a:solidFill>
                <a:schemeClr val="bg1"/>
              </a:solidFill>
              <a:latin typeface="Arial" pitchFamily="34" charset="0"/>
              <a:cs typeface="Arial" pitchFamily="34" charset="0"/>
            </a:endParaRPr>
          </a:p>
        </p:txBody>
      </p:sp>
      <p:sp>
        <p:nvSpPr>
          <p:cNvPr id="3" name="Oval 2"/>
          <p:cNvSpPr/>
          <p:nvPr/>
        </p:nvSpPr>
        <p:spPr>
          <a:xfrm>
            <a:off x="2752137"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en-US" sz="6400" b="1">
              <a:solidFill>
                <a:schemeClr val="bg1"/>
              </a:solidFill>
              <a:latin typeface="Arial" pitchFamily="34" charset="0"/>
              <a:cs typeface="Arial"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2" y="1"/>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18"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45"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375"/>
            <a:ext cx="0" cy="4191188"/>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2215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0" y="390459"/>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3</a:t>
            </a:r>
          </a:p>
        </p:txBody>
      </p:sp>
      <p:sp>
        <p:nvSpPr>
          <p:cNvPr id="7" name="TextBox 6"/>
          <p:cNvSpPr txBox="1"/>
          <p:nvPr/>
        </p:nvSpPr>
        <p:spPr>
          <a:xfrm>
            <a:off x="685800" y="390459"/>
            <a:ext cx="10591800" cy="1077170"/>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Tìm </a:t>
            </a:r>
            <a:r>
              <a:rPr lang="en-US" sz="3200" b="1" dirty="0" smtClean="0">
                <a:latin typeface="Arial-Rounded" pitchFamily="34" charset="0"/>
                <a:ea typeface="Arial-Rounded" pitchFamily="34" charset="0"/>
                <a:cs typeface="Arial-Rounded" pitchFamily="34" charset="0"/>
              </a:rPr>
              <a:t>trong khổ thơ đầu những </a:t>
            </a:r>
            <a:r>
              <a:rPr lang="en-US" sz="3200" b="1" dirty="0">
                <a:latin typeface="Arial-Rounded" pitchFamily="34" charset="0"/>
                <a:ea typeface="Arial-Rounded" pitchFamily="34" charset="0"/>
                <a:cs typeface="Arial-Rounded" pitchFamily="34" charset="0"/>
              </a:rPr>
              <a:t>tiếng cùng vần với nhau.</a:t>
            </a:r>
          </a:p>
        </p:txBody>
      </p:sp>
      <p:sp>
        <p:nvSpPr>
          <p:cNvPr id="9" name="Rounded Rectangular Callout 8"/>
          <p:cNvSpPr/>
          <p:nvPr/>
        </p:nvSpPr>
        <p:spPr>
          <a:xfrm>
            <a:off x="1468231" y="1976716"/>
            <a:ext cx="5579189" cy="3672379"/>
          </a:xfrm>
          <a:prstGeom prst="wedgeRoundRectCallout">
            <a:avLst>
              <a:gd name="adj1" fmla="val 94364"/>
              <a:gd name="adj2" fmla="val 52861"/>
              <a:gd name="adj3" fmla="val 16667"/>
            </a:avLst>
          </a:prstGeom>
          <a:solidFill>
            <a:schemeClr val="accent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76199" y="1143000"/>
            <a:ext cx="1848527" cy="1572075"/>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3000" b="96385" l="10000" r="90000">
                        <a14:foregroundMark x1="37846" y1="28692" x2="36462" y2="36538"/>
                        <a14:foregroundMark x1="35846" y1="31308" x2="35077" y2="37385"/>
                        <a14:foregroundMark x1="53000" y1="25692" x2="51231" y2="33538"/>
                        <a14:foregroundMark x1="77846" y1="41846" x2="86385" y2="38769"/>
                      </a14:backgroundRemoval>
                    </a14:imgEffect>
                  </a14:imgLayer>
                </a14:imgProps>
              </a:ext>
              <a:ext uri="{28A0092B-C50C-407E-A947-70E740481C1C}">
                <a14:useLocalDpi xmlns:a14="http://schemas.microsoft.com/office/drawing/2010/main" val="0"/>
              </a:ext>
            </a:extLst>
          </a:blip>
          <a:stretch>
            <a:fillRect/>
          </a:stretch>
        </p:blipFill>
        <p:spPr>
          <a:xfrm>
            <a:off x="-228600" y="4278385"/>
            <a:ext cx="2209800" cy="2380952"/>
          </a:xfrm>
          <a:prstGeom prst="rect">
            <a:avLst/>
          </a:prstGeom>
        </p:spPr>
      </p:pic>
      <p:pic>
        <p:nvPicPr>
          <p:cNvPr id="12"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8991600" y="4278385"/>
            <a:ext cx="1752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202697" y="1912203"/>
            <a:ext cx="1790875" cy="830997"/>
          </a:xfrm>
          <a:prstGeom prst="rect">
            <a:avLst/>
          </a:prstGeom>
        </p:spPr>
        <p:txBody>
          <a:bodyPr wrap="none">
            <a:spAutoFit/>
          </a:bodyPr>
          <a:lstStyle/>
          <a:p>
            <a:r>
              <a:rPr lang="en-US" sz="4800" b="1" dirty="0" smtClean="0">
                <a:latin typeface="Arial-Rounded" pitchFamily="34" charset="0"/>
                <a:ea typeface="Arial-Rounded" pitchFamily="34" charset="0"/>
                <a:cs typeface="Arial-Rounded" pitchFamily="34" charset="0"/>
              </a:rPr>
              <a:t>không</a:t>
            </a:r>
            <a:endParaRPr lang="en-US" sz="4800" dirty="0"/>
          </a:p>
        </p:txBody>
      </p:sp>
      <p:sp>
        <p:nvSpPr>
          <p:cNvPr id="15" name="Rectangle 14"/>
          <p:cNvSpPr/>
          <p:nvPr/>
        </p:nvSpPr>
        <p:spPr>
          <a:xfrm>
            <a:off x="4787744" y="1905000"/>
            <a:ext cx="1460656" cy="830997"/>
          </a:xfrm>
          <a:prstGeom prst="rect">
            <a:avLst/>
          </a:prstGeom>
        </p:spPr>
        <p:txBody>
          <a:bodyPr wrap="none">
            <a:spAutoFit/>
          </a:bodyPr>
          <a:lstStyle/>
          <a:p>
            <a:r>
              <a:rPr lang="en-US" sz="4800" b="1" dirty="0" smtClean="0">
                <a:latin typeface="Arial-Rounded" pitchFamily="34" charset="0"/>
                <a:ea typeface="Arial-Rounded" pitchFamily="34" charset="0"/>
                <a:cs typeface="Arial-Rounded" pitchFamily="34" charset="0"/>
              </a:rPr>
              <a:t>công</a:t>
            </a:r>
            <a:endParaRPr lang="en-US" sz="4800" dirty="0"/>
          </a:p>
        </p:txBody>
      </p:sp>
      <p:sp>
        <p:nvSpPr>
          <p:cNvPr id="16" name="Rectangle 15"/>
          <p:cNvSpPr/>
          <p:nvPr/>
        </p:nvSpPr>
        <p:spPr>
          <a:xfrm>
            <a:off x="2246922" y="2826603"/>
            <a:ext cx="1334478" cy="830997"/>
          </a:xfrm>
          <a:prstGeom prst="rect">
            <a:avLst/>
          </a:prstGeom>
        </p:spPr>
        <p:txBody>
          <a:bodyPr wrap="square">
            <a:spAutoFit/>
          </a:bodyPr>
          <a:lstStyle/>
          <a:p>
            <a:r>
              <a:rPr lang="en-US" sz="4800" b="1" dirty="0">
                <a:solidFill>
                  <a:srgbClr val="00B0F0"/>
                </a:solidFill>
                <a:latin typeface="Arial-Rounded" pitchFamily="34" charset="0"/>
                <a:ea typeface="Arial-Rounded" pitchFamily="34" charset="0"/>
                <a:cs typeface="Arial-Rounded" pitchFamily="34" charset="0"/>
              </a:rPr>
              <a:t>t</a:t>
            </a:r>
            <a:r>
              <a:rPr lang="en-US" sz="4800" b="1" dirty="0" smtClean="0">
                <a:solidFill>
                  <a:srgbClr val="00B0F0"/>
                </a:solidFill>
                <a:latin typeface="Arial-Rounded" pitchFamily="34" charset="0"/>
                <a:ea typeface="Arial-Rounded" pitchFamily="34" charset="0"/>
                <a:cs typeface="Arial-Rounded" pitchFamily="34" charset="0"/>
              </a:rPr>
              <a:t>rời</a:t>
            </a:r>
            <a:endParaRPr lang="en-US" sz="4800" dirty="0">
              <a:solidFill>
                <a:srgbClr val="00B0F0"/>
              </a:solidFill>
            </a:endParaRPr>
          </a:p>
        </p:txBody>
      </p:sp>
      <p:sp>
        <p:nvSpPr>
          <p:cNvPr id="17" name="Rectangle 16"/>
          <p:cNvSpPr/>
          <p:nvPr/>
        </p:nvSpPr>
        <p:spPr>
          <a:xfrm>
            <a:off x="4278491" y="2826603"/>
            <a:ext cx="811600" cy="830997"/>
          </a:xfrm>
          <a:prstGeom prst="rect">
            <a:avLst/>
          </a:prstGeom>
        </p:spPr>
        <p:txBody>
          <a:bodyPr wrap="square">
            <a:spAutoFit/>
          </a:bodyPr>
          <a:lstStyle/>
          <a:p>
            <a:r>
              <a:rPr lang="en-US" sz="4800" b="1" dirty="0" smtClean="0">
                <a:solidFill>
                  <a:srgbClr val="00B0F0"/>
                </a:solidFill>
                <a:latin typeface="Arial-Rounded" pitchFamily="34" charset="0"/>
                <a:ea typeface="Arial-Rounded" pitchFamily="34" charset="0"/>
                <a:cs typeface="Arial-Rounded" pitchFamily="34" charset="0"/>
              </a:rPr>
              <a:t>ơi</a:t>
            </a:r>
            <a:endParaRPr lang="en-US" sz="4800" dirty="0">
              <a:solidFill>
                <a:srgbClr val="00B0F0"/>
              </a:solidFill>
            </a:endParaRPr>
          </a:p>
        </p:txBody>
      </p:sp>
      <p:sp>
        <p:nvSpPr>
          <p:cNvPr id="18" name="Rectangle 17"/>
          <p:cNvSpPr/>
          <p:nvPr/>
        </p:nvSpPr>
        <p:spPr>
          <a:xfrm>
            <a:off x="3179835" y="3664803"/>
            <a:ext cx="1326004" cy="830997"/>
          </a:xfrm>
          <a:prstGeom prst="rect">
            <a:avLst/>
          </a:prstGeom>
        </p:spPr>
        <p:txBody>
          <a:bodyPr wrap="none">
            <a:spAutoFit/>
          </a:bodyPr>
          <a:lstStyle/>
          <a:p>
            <a:r>
              <a:rPr lang="en-US" sz="4800" b="1" dirty="0">
                <a:latin typeface="Arial-Rounded" pitchFamily="34" charset="0"/>
                <a:ea typeface="Arial-Rounded" pitchFamily="34" charset="0"/>
                <a:cs typeface="Arial-Rounded" pitchFamily="34" charset="0"/>
              </a:rPr>
              <a:t>p</a:t>
            </a:r>
            <a:r>
              <a:rPr lang="en-US" sz="4800" b="1" dirty="0" smtClean="0">
                <a:latin typeface="Arial-Rounded" pitchFamily="34" charset="0"/>
                <a:ea typeface="Arial-Rounded" pitchFamily="34" charset="0"/>
                <a:cs typeface="Arial-Rounded" pitchFamily="34" charset="0"/>
              </a:rPr>
              <a:t>hải</a:t>
            </a:r>
            <a:endParaRPr lang="en-US" sz="4800" dirty="0"/>
          </a:p>
        </p:txBody>
      </p:sp>
      <p:sp>
        <p:nvSpPr>
          <p:cNvPr id="19" name="Rectangle 18"/>
          <p:cNvSpPr/>
          <p:nvPr/>
        </p:nvSpPr>
        <p:spPr>
          <a:xfrm>
            <a:off x="5331271" y="3664803"/>
            <a:ext cx="1165704" cy="830997"/>
          </a:xfrm>
          <a:prstGeom prst="rect">
            <a:avLst/>
          </a:prstGeom>
        </p:spPr>
        <p:txBody>
          <a:bodyPr wrap="none">
            <a:spAutoFit/>
          </a:bodyPr>
          <a:lstStyle/>
          <a:p>
            <a:r>
              <a:rPr lang="en-US" sz="4800" b="1" dirty="0" smtClean="0">
                <a:latin typeface="Arial-Rounded" pitchFamily="34" charset="0"/>
                <a:ea typeface="Arial-Rounded" pitchFamily="34" charset="0"/>
                <a:cs typeface="Arial-Rounded" pitchFamily="34" charset="0"/>
              </a:rPr>
              <a:t>mãi</a:t>
            </a:r>
            <a:endParaRPr lang="en-US" sz="4800" dirty="0"/>
          </a:p>
        </p:txBody>
      </p:sp>
      <p:sp>
        <p:nvSpPr>
          <p:cNvPr id="20" name="Rectangle 19"/>
          <p:cNvSpPr/>
          <p:nvPr/>
        </p:nvSpPr>
        <p:spPr>
          <a:xfrm>
            <a:off x="2190494" y="4426803"/>
            <a:ext cx="1109599" cy="830997"/>
          </a:xfrm>
          <a:prstGeom prst="rect">
            <a:avLst/>
          </a:prstGeom>
        </p:spPr>
        <p:txBody>
          <a:bodyPr wrap="none">
            <a:spAutoFit/>
          </a:bodyPr>
          <a:lstStyle/>
          <a:p>
            <a:r>
              <a:rPr lang="en-US" sz="4800" b="1" dirty="0" smtClean="0">
                <a:solidFill>
                  <a:srgbClr val="00B0F0"/>
                </a:solidFill>
                <a:latin typeface="Arial-Rounded" pitchFamily="34" charset="0"/>
                <a:ea typeface="Arial-Rounded" pitchFamily="34" charset="0"/>
                <a:cs typeface="Arial-Rounded" pitchFamily="34" charset="0"/>
              </a:rPr>
              <a:t>gió</a:t>
            </a:r>
            <a:endParaRPr lang="en-US" sz="4800" dirty="0">
              <a:solidFill>
                <a:srgbClr val="00B0F0"/>
              </a:solidFill>
            </a:endParaRPr>
          </a:p>
        </p:txBody>
      </p:sp>
      <p:sp>
        <p:nvSpPr>
          <p:cNvPr id="21" name="Rectangle 20"/>
          <p:cNvSpPr/>
          <p:nvPr/>
        </p:nvSpPr>
        <p:spPr>
          <a:xfrm>
            <a:off x="4427730" y="4503003"/>
            <a:ext cx="766557" cy="830997"/>
          </a:xfrm>
          <a:prstGeom prst="rect">
            <a:avLst/>
          </a:prstGeom>
        </p:spPr>
        <p:txBody>
          <a:bodyPr wrap="none">
            <a:spAutoFit/>
          </a:bodyPr>
          <a:lstStyle/>
          <a:p>
            <a:r>
              <a:rPr lang="en-US" sz="4800" b="1" dirty="0" smtClean="0">
                <a:solidFill>
                  <a:srgbClr val="00B0F0"/>
                </a:solidFill>
                <a:latin typeface="Arial-Rounded" pitchFamily="34" charset="0"/>
                <a:ea typeface="Arial-Rounded" pitchFamily="34" charset="0"/>
                <a:cs typeface="Arial-Rounded" pitchFamily="34" charset="0"/>
              </a:rPr>
              <a:t>to</a:t>
            </a:r>
            <a:endParaRPr lang="en-US" sz="4800" dirty="0">
              <a:solidFill>
                <a:srgbClr val="00B0F0"/>
              </a:solidFill>
            </a:endParaRPr>
          </a:p>
        </p:txBody>
      </p:sp>
      <p:pic>
        <p:nvPicPr>
          <p:cNvPr id="22" name="Picture 21"/>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10"/>
            <a:stretch>
              <a:fillRect/>
            </a:stretch>
          </a:blipFill>
          <a:ln>
            <a:noFill/>
          </a:ln>
        </p:spPr>
      </p:pic>
    </p:spTree>
    <p:extLst>
      <p:ext uri="{BB962C8B-B14F-4D97-AF65-F5344CB8AC3E}">
        <p14:creationId xmlns:p14="http://schemas.microsoft.com/office/powerpoint/2010/main" val="116619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4" grpId="0"/>
      <p:bldP spid="15" grpId="0"/>
      <p:bldP spid="16" grpId="0"/>
      <p:bldP spid="17"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616528" y="219123"/>
            <a:ext cx="12884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10" name="Rectangle 9"/>
          <p:cNvSpPr/>
          <p:nvPr/>
        </p:nvSpPr>
        <p:spPr>
          <a:xfrm>
            <a:off x="-13855" y="941507"/>
            <a:ext cx="4650349" cy="3847207"/>
          </a:xfrm>
          <a:prstGeom prst="rect">
            <a:avLst/>
          </a:prstGeom>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3183752" y="2934593"/>
            <a:ext cx="4303821" cy="3847207"/>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373640" y="3708457"/>
            <a:ext cx="4758873" cy="4832092"/>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40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Hỏi mẹ</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838200" y="5832133"/>
            <a:ext cx="6096000" cy="1077182"/>
          </a:xfrm>
          <a:prstGeom prst="rect">
            <a:avLst/>
          </a:prstGeom>
          <a:solidFill>
            <a:schemeClr val="accent6"/>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a. </a:t>
            </a:r>
            <a:r>
              <a:rPr lang="en-US" sz="3200" dirty="0" err="1" smtClean="0">
                <a:latin typeface="Arial-Rounded" pitchFamily="34" charset="0"/>
                <a:ea typeface="Arial-Rounded" pitchFamily="34" charset="0"/>
                <a:cs typeface="Arial-Rounded" pitchFamily="34" charset="0"/>
              </a:rPr>
              <a:t>Bạn</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nhỏ</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có</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những</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thắc</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mắc</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gì</a:t>
            </a:r>
            <a:r>
              <a:rPr lang="en-US" sz="3200" dirty="0" smtClean="0">
                <a:latin typeface="Arial-Rounded" pitchFamily="34" charset="0"/>
                <a:ea typeface="Arial-Rounded" pitchFamily="34" charset="0"/>
                <a:cs typeface="Arial-Rounded" pitchFamily="34" charset="0"/>
              </a:rPr>
              <a:t>?</a:t>
            </a:r>
            <a:endParaRPr lang="en-US" sz="3200" dirty="0">
              <a:latin typeface="Arial-Rounded" pitchFamily="34" charset="0"/>
              <a:ea typeface="Arial-Rounded" pitchFamily="34" charset="0"/>
              <a:cs typeface="Arial-Rounded" pitchFamily="34" charset="0"/>
            </a:endParaRPr>
          </a:p>
        </p:txBody>
      </p:sp>
      <p:pic>
        <p:nvPicPr>
          <p:cNvPr id="14" name="Picture 1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6781800" y="187645"/>
            <a:ext cx="5396344" cy="3241355"/>
          </a:xfrm>
          <a:prstGeom prst="rect">
            <a:avLst/>
          </a:prstGeom>
          <a:blipFill>
            <a:blip r:embed="rId5"/>
            <a:stretch>
              <a:fillRect/>
            </a:stretch>
          </a:blipFill>
          <a:ln>
            <a:noFill/>
          </a:ln>
        </p:spPr>
      </p:pic>
      <p:sp>
        <p:nvSpPr>
          <p:cNvPr id="15" name="TextBox 14"/>
          <p:cNvSpPr txBox="1"/>
          <p:nvPr/>
        </p:nvSpPr>
        <p:spPr>
          <a:xfrm>
            <a:off x="838200" y="5832133"/>
            <a:ext cx="6096000" cy="1077182"/>
          </a:xfrm>
          <a:prstGeom prst="rect">
            <a:avLst/>
          </a:prstGeom>
          <a:solidFill>
            <a:schemeClr val="accent6"/>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b. Theo </a:t>
            </a:r>
            <a:r>
              <a:rPr lang="en-US" sz="3200" dirty="0" err="1" smtClean="0">
                <a:latin typeface="Arial-Rounded" pitchFamily="34" charset="0"/>
                <a:ea typeface="Arial-Rounded" pitchFamily="34" charset="0"/>
                <a:cs typeface="Arial-Rounded" pitchFamily="34" charset="0"/>
              </a:rPr>
              <a:t>bạn</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nhỏ</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vì</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sao</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chú</a:t>
            </a:r>
            <a:r>
              <a:rPr lang="en-US" sz="3200" dirty="0" smtClean="0">
                <a:latin typeface="Arial-Rounded" pitchFamily="34" charset="0"/>
                <a:ea typeface="Arial-Rounded" pitchFamily="34" charset="0"/>
                <a:cs typeface="Arial-Rounded" pitchFamily="34" charset="0"/>
              </a:rPr>
              <a:t> phi </a:t>
            </a:r>
            <a:r>
              <a:rPr lang="en-US" sz="3200" dirty="0" err="1" smtClean="0">
                <a:latin typeface="Arial-Rounded" pitchFamily="34" charset="0"/>
                <a:ea typeface="Arial-Rounded" pitchFamily="34" charset="0"/>
                <a:cs typeface="Arial-Rounded" pitchFamily="34" charset="0"/>
              </a:rPr>
              <a:t>công</a:t>
            </a:r>
            <a:r>
              <a:rPr lang="en-US" sz="3200" dirty="0" smtClean="0">
                <a:latin typeface="Arial-Rounded" pitchFamily="34" charset="0"/>
                <a:ea typeface="Arial-Rounded" pitchFamily="34" charset="0"/>
                <a:cs typeface="Arial-Rounded" pitchFamily="34" charset="0"/>
              </a:rPr>
              <a:t> bay </a:t>
            </a:r>
            <a:r>
              <a:rPr lang="en-US" sz="3200" dirty="0" err="1" smtClean="0">
                <a:latin typeface="Arial-Rounded" pitchFamily="34" charset="0"/>
                <a:ea typeface="Arial-Rounded" pitchFamily="34" charset="0"/>
                <a:cs typeface="Arial-Rounded" pitchFamily="34" charset="0"/>
              </a:rPr>
              <a:t>lên</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lên</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thăm</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Cuội</a:t>
            </a:r>
            <a:r>
              <a:rPr lang="en-US" sz="3200" dirty="0" smtClean="0">
                <a:latin typeface="Arial-Rounded" pitchFamily="34" charset="0"/>
                <a:ea typeface="Arial-Rounded" pitchFamily="34" charset="0"/>
                <a:cs typeface="Arial-Rounded" pitchFamily="34" charset="0"/>
              </a:rPr>
              <a:t>?</a:t>
            </a:r>
            <a:endParaRPr lang="en-US" sz="3200" dirty="0">
              <a:latin typeface="Arial-Rounded" pitchFamily="34" charset="0"/>
              <a:ea typeface="Arial-Rounded" pitchFamily="34" charset="0"/>
              <a:cs typeface="Arial-Rounded" pitchFamily="34" charset="0"/>
            </a:endParaRPr>
          </a:p>
        </p:txBody>
      </p:sp>
      <p:cxnSp>
        <p:nvCxnSpPr>
          <p:cNvPr id="3" name="Straight Connector 2"/>
          <p:cNvCxnSpPr/>
          <p:nvPr/>
        </p:nvCxnSpPr>
        <p:spPr>
          <a:xfrm>
            <a:off x="616528" y="1371600"/>
            <a:ext cx="27362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85800" y="1825160"/>
            <a:ext cx="3429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96819" y="2286000"/>
            <a:ext cx="25869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064419" y="4114800"/>
            <a:ext cx="22987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053823" y="4572000"/>
            <a:ext cx="35285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064419" y="5105400"/>
            <a:ext cx="28321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053823" y="5562600"/>
            <a:ext cx="29951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5805" y="2743200"/>
            <a:ext cx="27831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38200" y="5846271"/>
            <a:ext cx="6096000" cy="1077182"/>
          </a:xfrm>
          <a:prstGeom prst="rect">
            <a:avLst/>
          </a:prstGeom>
          <a:solidFill>
            <a:schemeClr val="accent6"/>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c. </a:t>
            </a:r>
            <a:r>
              <a:rPr lang="en-US" sz="3200" dirty="0" err="1" smtClean="0">
                <a:latin typeface="Arial-Rounded" pitchFamily="34" charset="0"/>
                <a:ea typeface="Arial-Rounded" pitchFamily="34" charset="0"/>
                <a:cs typeface="Arial-Rounded" pitchFamily="34" charset="0"/>
              </a:rPr>
              <a:t>Em</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muốn</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biết</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thêm</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điều</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gì</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về</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thiên</a:t>
            </a:r>
            <a:r>
              <a:rPr lang="en-US" sz="3200" dirty="0" smtClean="0">
                <a:latin typeface="Arial-Rounded" pitchFamily="34" charset="0"/>
                <a:ea typeface="Arial-Rounded" pitchFamily="34" charset="0"/>
                <a:cs typeface="Arial-Rounded" pitchFamily="34" charset="0"/>
              </a:rPr>
              <a:t> </a:t>
            </a:r>
            <a:r>
              <a:rPr lang="en-US" sz="3200" dirty="0" err="1" smtClean="0">
                <a:latin typeface="Arial-Rounded" pitchFamily="34" charset="0"/>
                <a:ea typeface="Arial-Rounded" pitchFamily="34" charset="0"/>
                <a:cs typeface="Arial-Rounded" pitchFamily="34" charset="0"/>
              </a:rPr>
              <a:t>nhiên</a:t>
            </a:r>
            <a:r>
              <a:rPr lang="en-US" sz="3200" dirty="0" smtClean="0">
                <a:latin typeface="Arial-Rounded" pitchFamily="34" charset="0"/>
                <a:ea typeface="Arial-Rounded" pitchFamily="34" charset="0"/>
                <a:cs typeface="Arial-Rounded" pitchFamily="34" charset="0"/>
              </a:rPr>
              <a:t>?</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25919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down)">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down)">
                                      <p:cBhvr>
                                        <p:cTn id="75" dur="5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wipe(down)">
                                      <p:cBhvr>
                                        <p:cTn id="8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p:bldP spid="12" grpId="0"/>
      <p:bldP spid="13" grpId="0"/>
      <p:bldP spid="19" grpId="0" animBg="1"/>
      <p:bldP spid="15"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im Hoạt Hình Cho Bé – Khôn Lớn Mỗi Ngày- Tập 41 - Bé gần gũi với thiên nhiê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3500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457200" y="373804"/>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5</a:t>
            </a:r>
          </a:p>
        </p:txBody>
      </p:sp>
      <p:sp>
        <p:nvSpPr>
          <p:cNvPr id="7" name="TextBox 6"/>
          <p:cNvSpPr txBox="1"/>
          <p:nvPr/>
        </p:nvSpPr>
        <p:spPr>
          <a:xfrm>
            <a:off x="1066800" y="386241"/>
            <a:ext cx="4729658"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Học </a:t>
            </a:r>
            <a:r>
              <a:rPr lang="en-US" sz="3200" b="1" dirty="0" err="1">
                <a:latin typeface="Arial-Rounded" pitchFamily="34" charset="0"/>
                <a:ea typeface="Arial-Rounded" pitchFamily="34" charset="0"/>
                <a:cs typeface="Arial-Rounded" pitchFamily="34" charset="0"/>
              </a:rPr>
              <a:t>thuộc</a:t>
            </a:r>
            <a:r>
              <a:rPr lang="en-US" sz="3200" b="1" dirty="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lòng</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bài</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thơ</a:t>
            </a:r>
            <a:endParaRPr lang="en-US" sz="3200" b="1" dirty="0">
              <a:latin typeface="Arial Rounded MT Bold" pitchFamily="34" charset="0"/>
              <a:ea typeface="Arial-Rounded" pitchFamily="34" charset="0"/>
              <a:cs typeface="Arial-Rounded" pitchFamily="34" charset="0"/>
            </a:endParaRPr>
          </a:p>
        </p:txBody>
      </p:sp>
      <p:sp>
        <p:nvSpPr>
          <p:cNvPr id="8" name="Rectangle 7"/>
          <p:cNvSpPr/>
          <p:nvPr/>
        </p:nvSpPr>
        <p:spPr>
          <a:xfrm>
            <a:off x="-152400" y="1629215"/>
            <a:ext cx="4419600" cy="3847207"/>
          </a:xfrm>
          <a:prstGeom prst="rect">
            <a:avLst/>
          </a:prstGeom>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910528" y="2514600"/>
            <a:ext cx="4370945" cy="3847207"/>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7543800" y="2666999"/>
            <a:ext cx="4585854" cy="4585871"/>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8000999" y="187646"/>
            <a:ext cx="4177145" cy="2403154"/>
          </a:xfrm>
          <a:prstGeom prst="rect">
            <a:avLst/>
          </a:prstGeom>
          <a:blipFill>
            <a:blip r:embed="rId4"/>
            <a:stretch>
              <a:fillRect/>
            </a:stretch>
          </a:blipFill>
          <a:ln>
            <a:noFill/>
          </a:ln>
        </p:spPr>
      </p:pic>
      <p:sp>
        <p:nvSpPr>
          <p:cNvPr id="12" name="Rectangle 11"/>
          <p:cNvSpPr/>
          <p:nvPr/>
        </p:nvSpPr>
        <p:spPr>
          <a:xfrm>
            <a:off x="-152400" y="1639193"/>
            <a:ext cx="4267200" cy="3847207"/>
          </a:xfrm>
          <a:prstGeom prst="rect">
            <a:avLst/>
          </a:prstGeom>
          <a:solidFill>
            <a:schemeClr val="bg1"/>
          </a:solidFill>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mây </a:t>
            </a:r>
            <a:r>
              <a:rPr lang="en-US" sz="30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ngang</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3962400" y="2514600"/>
            <a:ext cx="3733800" cy="4308872"/>
          </a:xfrm>
          <a:prstGeom prst="rect">
            <a:avLst/>
          </a:prstGeom>
          <a:solidFill>
            <a:schemeClr val="bg1"/>
          </a:solidFill>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err="1" smtClean="0">
                <a:latin typeface="Arial-Rounded" panose="020B0500000000000000" pitchFamily="34" charset="0"/>
                <a:ea typeface="Arial-Rounded" panose="020B0500000000000000" pitchFamily="34" charset="0"/>
                <a:cs typeface="Arial-Rounded" panose="020B0500000000000000" pitchFamily="34" charset="0"/>
              </a:rPr>
              <a:t>Ông</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Trăng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rằm tròn to.</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smtClean="0">
                <a:latin typeface="Arial-Rounded" panose="020B0500000000000000" pitchFamily="34" charset="0"/>
                <a:ea typeface="Arial-Rounded" panose="020B0500000000000000" pitchFamily="34" charset="0"/>
                <a:cs typeface="Arial-Rounded" panose="020B0500000000000000" pitchFamily="34" charset="0"/>
              </a:rPr>
              <a:t>Cuội</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Phải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7543800" y="2648664"/>
            <a:ext cx="4585854" cy="4585871"/>
          </a:xfrm>
          <a:prstGeom prst="rect">
            <a:avLst/>
          </a:prstGeom>
          <a:solidFill>
            <a:schemeClr val="bg1"/>
          </a:solidFill>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err="1" smtClean="0">
                <a:latin typeface="Arial-Rounded" panose="020B0500000000000000" pitchFamily="34" charset="0"/>
                <a:ea typeface="Arial-Rounded" panose="020B0500000000000000" pitchFamily="34" charset="0"/>
                <a:cs typeface="Arial-Rounded" panose="020B0500000000000000" pitchFamily="34" charset="0"/>
              </a:rPr>
              <a:t>Mẹ</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Nên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Bay </a:t>
            </a:r>
            <a:r>
              <a:rPr lang="en-US" sz="30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Rectangle 15"/>
          <p:cNvSpPr/>
          <p:nvPr/>
        </p:nvSpPr>
        <p:spPr>
          <a:xfrm>
            <a:off x="3431629" y="844310"/>
            <a:ext cx="5837095" cy="1754326"/>
          </a:xfrm>
          <a:prstGeom prst="rect">
            <a:avLst/>
          </a:prstGeom>
        </p:spPr>
        <p:txBody>
          <a:bodyPr wrap="square">
            <a:spAutoFit/>
          </a:bodyPr>
          <a:lstStyle/>
          <a:p>
            <a:pPr algn="ctr">
              <a:defRPr/>
            </a:pP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Hỏi mẹ</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9661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animBg="1"/>
      <p:bldP spid="13" grpId="0" animBg="1"/>
      <p:bldP spid="14"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333" l="1268" r="95246">
                        <a14:foregroundMark x1="18700" y1="24762" x2="35341" y2="35714"/>
                        <a14:foregroundMark x1="37559" y1="22857" x2="19968" y2="36190"/>
                        <a14:foregroundMark x1="23930" y1="20952" x2="24881" y2="24524"/>
                        <a14:foregroundMark x1="24881" y1="20000" x2="37718" y2="21190"/>
                        <a14:foregroundMark x1="51506" y1="20476" x2="63391" y2="36429"/>
                        <a14:foregroundMark x1="66086" y1="22857" x2="63550" y2="32857"/>
                        <a14:foregroundMark x1="50713" y1="20952" x2="51664" y2="35000"/>
                        <a14:foregroundMark x1="40412" y1="63095" x2="58637" y2="50000"/>
                        <a14:foregroundMark x1="41521" y1="57143" x2="43106" y2="56667"/>
                        <a14:foregroundMark x1="11410" y1="74048" x2="25198" y2="62143"/>
                        <a14:foregroundMark x1="8558" y1="58095" x2="21712" y2="54524"/>
                        <a14:foregroundMark x1="19810" y1="50476" x2="19810" y2="55714"/>
                        <a14:foregroundMark x1="9667" y1="57381" x2="11252" y2="73095"/>
                        <a14:foregroundMark x1="17433" y1="26429" x2="17433" y2="38810"/>
                        <a14:foregroundMark x1="17591" y1="40952" x2="29794" y2="41190"/>
                        <a14:foregroundMark x1="39144" y1="21429" x2="35341" y2="34286"/>
                        <a14:foregroundMark x1="49128" y1="18810" x2="47385" y2="35714"/>
                        <a14:foregroundMark x1="50079" y1="20000" x2="64025" y2="14048"/>
                        <a14:foregroundMark x1="64025" y1="14048" x2="66719" y2="24286"/>
                        <a14:foregroundMark x1="72425" y1="51667" x2="89382" y2="50714"/>
                        <a14:foregroundMark x1="83518" y1="45476" x2="85578" y2="36429"/>
                        <a14:foregroundMark x1="86688" y1="48095" x2="90333" y2="43810"/>
                        <a14:foregroundMark x1="82409" y1="46667" x2="80032" y2="37619"/>
                        <a14:foregroundMark x1="88273" y1="41667" x2="85737" y2="45238"/>
                        <a14:foregroundMark x1="76545" y1="53571" x2="72900" y2="65238"/>
                        <a14:foregroundMark x1="79239" y1="56667" x2="77813" y2="64762"/>
                        <a14:foregroundMark x1="84311" y1="57381" x2="83201" y2="65238"/>
                        <a14:foregroundMark x1="88273" y1="56905" x2="86529" y2="66429"/>
                        <a14:foregroundMark x1="89699" y1="54048" x2="89382" y2="67619"/>
                        <a14:foregroundMark x1="37876" y1="74524" x2="37242" y2="93810"/>
                        <a14:foregroundMark x1="40412" y1="75476" x2="41680" y2="93810"/>
                        <a14:foregroundMark x1="33597" y1="75476" x2="32805" y2="91905"/>
                        <a14:foregroundMark x1="30745" y1="79286" x2="29477" y2="90714"/>
                        <a14:foregroundMark x1="29952" y1="74286" x2="43582" y2="74048"/>
                        <a14:foregroundMark x1="29794" y1="72381" x2="27892" y2="82619"/>
                        <a14:foregroundMark x1="70840" y1="71667" x2="70206" y2="76429"/>
                        <a14:foregroundMark x1="63550" y1="90238" x2="61014" y2="95476"/>
                        <a14:foregroundMark x1="77179" y1="89762" x2="82726" y2="89762"/>
                        <a14:foregroundMark x1="78288" y1="79048" x2="82092" y2="88571"/>
                        <a14:foregroundMark x1="63074" y1="72857" x2="71949" y2="71190"/>
                        <a14:foregroundMark x1="51506" y1="62857" x2="63074" y2="54762"/>
                        <a14:foregroundMark x1="41204" y1="56667" x2="49128" y2="45000"/>
                        <a14:foregroundMark x1="50079" y1="45000" x2="62282" y2="50952"/>
                        <a14:foregroundMark x1="62916" y1="50952" x2="62758" y2="54524"/>
                      </a14:backgroundRemoval>
                    </a14:imgEffect>
                  </a14:imgLayer>
                </a14:imgProps>
              </a:ext>
              <a:ext uri="{28A0092B-C50C-407E-A947-70E740481C1C}">
                <a14:useLocalDpi xmlns:a14="http://schemas.microsoft.com/office/drawing/2010/main" val="0"/>
              </a:ext>
            </a:extLst>
          </a:blip>
          <a:srcRect/>
          <a:stretch>
            <a:fillRect/>
          </a:stretch>
        </p:blipFill>
        <p:spPr bwMode="auto">
          <a:xfrm>
            <a:off x="1" y="533400"/>
            <a:ext cx="12178144"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0782"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9" name="TextBox 8"/>
          <p:cNvSpPr txBox="1"/>
          <p:nvPr/>
        </p:nvSpPr>
        <p:spPr>
          <a:xfrm>
            <a:off x="761999" y="329673"/>
            <a:ext cx="11416145" cy="1077170"/>
          </a:xfrm>
          <a:prstGeom prst="rect">
            <a:avLst/>
          </a:prstGeom>
          <a:noFill/>
        </p:spPr>
        <p:txBody>
          <a:bodyPr wrap="square" lIns="91391" tIns="45696" rIns="91391" bIns="45696" rtlCol="0">
            <a:spAutoFit/>
          </a:bodyPr>
          <a:lstStyle/>
          <a:p>
            <a:pPr algn="just"/>
            <a:r>
              <a:rPr lang="en-US" sz="3200" b="1" dirty="0" smtClean="0">
                <a:latin typeface="Arial-Rounded" pitchFamily="34" charset="0"/>
                <a:ea typeface="Arial-Rounded" pitchFamily="34" charset="0"/>
                <a:cs typeface="Arial-Rounded" pitchFamily="34" charset="0"/>
              </a:rPr>
              <a:t>Quan sát tranh và nói về một hiện tượng thiên nhiên mà em đã thấy</a:t>
            </a:r>
            <a:endParaRPr lang="en-US" sz="3200" b="1" dirty="0">
              <a:latin typeface="Arial Rounded MT Bold" pitchFamily="34" charset="0"/>
              <a:ea typeface="Arial-Rounded" pitchFamily="34" charset="0"/>
              <a:cs typeface="Arial-Rounded" pitchFamily="34" charset="0"/>
            </a:endParaRPr>
          </a:p>
        </p:txBody>
      </p:sp>
      <p:sp>
        <p:nvSpPr>
          <p:cNvPr id="11" name="TextBox 10"/>
          <p:cNvSpPr txBox="1"/>
          <p:nvPr/>
        </p:nvSpPr>
        <p:spPr>
          <a:xfrm>
            <a:off x="249382" y="4191000"/>
            <a:ext cx="11928762" cy="2554497"/>
          </a:xfrm>
          <a:prstGeom prst="rect">
            <a:avLst/>
          </a:prstGeom>
          <a:noFill/>
        </p:spPr>
        <p:txBody>
          <a:bodyPr wrap="square" lIns="91391" tIns="45696" rIns="91391" bIns="45696" rtlCol="0">
            <a:spAutoFit/>
          </a:bodyPr>
          <a:lstStyle/>
          <a:p>
            <a:pPr algn="just"/>
            <a:r>
              <a:rPr lang="en-US" sz="3200" dirty="0" smtClean="0">
                <a:latin typeface="Arial-Rounded" pitchFamily="34" charset="0"/>
                <a:ea typeface="Arial-Rounded" pitchFamily="34" charset="0"/>
                <a:cs typeface="Arial-Rounded" pitchFamily="34" charset="0"/>
              </a:rPr>
              <a:t>Em thấy hiện tượng thiên nhiên nào trong tranh? Em biết gì về những hiện tượng thiên nhiên đó? Hiện tượng thiên nhiên mà em muốn nói là hiện tượng thiên nhiên gì? Em nhìn thấy hiện tượng đó ở đâu, vào lúc nào? Hiện tượng đó có những đặc điểm gì?</a:t>
            </a:r>
            <a:endParaRPr lang="en-US" sz="3200" dirty="0">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4220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accel="3000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0-#ppt_w/2"/>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20782" y="304800"/>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200" b="1" dirty="0">
                <a:solidFill>
                  <a:schemeClr val="bg1"/>
                </a:solidFill>
                <a:latin typeface="Arial Rounded MT Bold" pitchFamily="34" charset="0"/>
                <a:cs typeface="Times New Roman" pitchFamily="18" charset="0"/>
              </a:rPr>
              <a:t>6</a:t>
            </a:r>
          </a:p>
        </p:txBody>
      </p:sp>
      <p:sp>
        <p:nvSpPr>
          <p:cNvPr id="7" name="TextBox 6"/>
          <p:cNvSpPr txBox="1"/>
          <p:nvPr/>
        </p:nvSpPr>
        <p:spPr>
          <a:xfrm>
            <a:off x="761999" y="329673"/>
            <a:ext cx="11416145" cy="1077170"/>
          </a:xfrm>
          <a:prstGeom prst="rect">
            <a:avLst/>
          </a:prstGeom>
          <a:noFill/>
        </p:spPr>
        <p:txBody>
          <a:bodyPr wrap="square" lIns="91391" tIns="45696" rIns="91391" bIns="45696" rtlCol="0">
            <a:spAutoFit/>
          </a:bodyPr>
          <a:lstStyle/>
          <a:p>
            <a:pPr algn="just"/>
            <a:r>
              <a:rPr lang="en-US" sz="3200" b="1" dirty="0" smtClean="0">
                <a:latin typeface="Arial-Rounded" pitchFamily="34" charset="0"/>
                <a:ea typeface="Arial-Rounded" pitchFamily="34" charset="0"/>
                <a:cs typeface="Arial-Rounded" pitchFamily="34" charset="0"/>
              </a:rPr>
              <a:t>Quan sát tranh và nói về một hiện tượng thiên nhiên mà em đã thấy</a:t>
            </a:r>
            <a:endParaRPr lang="en-US" sz="3200" b="1" dirty="0">
              <a:latin typeface="Arial Rounded MT Bold" pitchFamily="34" charset="0"/>
              <a:ea typeface="Arial-Rounded" pitchFamily="34" charset="0"/>
              <a:cs typeface="Arial-Rounded"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233" y="1252721"/>
            <a:ext cx="2734367" cy="1775310"/>
          </a:xfrm>
          <a:prstGeom prst="ellipse">
            <a:avLst/>
          </a:prstGeom>
          <a:ln>
            <a:noFill/>
          </a:ln>
          <a:effectLst>
            <a:softEdge rad="11250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3054632"/>
            <a:ext cx="2424544" cy="189836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7380" y="3843824"/>
            <a:ext cx="2360764" cy="200288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56" y="3843824"/>
            <a:ext cx="2881744" cy="2145621"/>
          </a:xfrm>
          <a:prstGeom prst="ellipse">
            <a:avLst/>
          </a:prstGeom>
          <a:ln>
            <a:noFill/>
          </a:ln>
          <a:effectLst>
            <a:softEdge rad="112500"/>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6599" y="3843824"/>
            <a:ext cx="2799603" cy="185750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3400" y="1197582"/>
            <a:ext cx="3657600" cy="1663357"/>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3800" y="1013668"/>
            <a:ext cx="3886200" cy="1847271"/>
          </a:xfrm>
          <a:prstGeom prst="ellipse">
            <a:avLst/>
          </a:prstGeom>
          <a:ln>
            <a:noFill/>
          </a:ln>
          <a:effectLst>
            <a:softEdge rad="112500"/>
          </a:effectLst>
        </p:spPr>
      </p:pic>
      <p:sp>
        <p:nvSpPr>
          <p:cNvPr id="23" name="Rectangle 22"/>
          <p:cNvSpPr/>
          <p:nvPr/>
        </p:nvSpPr>
        <p:spPr>
          <a:xfrm>
            <a:off x="542233" y="2651678"/>
            <a:ext cx="2416046" cy="830997"/>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1: </a:t>
            </a:r>
          </a:p>
          <a:p>
            <a:pPr lvl="0" algn="just"/>
            <a:r>
              <a:rPr lang="en-US" sz="2400" b="1" dirty="0" smtClean="0">
                <a:solidFill>
                  <a:prstClr val="black"/>
                </a:solidFill>
                <a:latin typeface="Arial-Rounded" pitchFamily="34" charset="0"/>
                <a:ea typeface="Arial-Rounded" pitchFamily="34" charset="0"/>
                <a:cs typeface="Arial-Rounded" pitchFamily="34" charset="0"/>
              </a:rPr>
              <a:t>Mặt trời khi nắng </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4" name="Rectangle 23"/>
          <p:cNvSpPr/>
          <p:nvPr/>
        </p:nvSpPr>
        <p:spPr>
          <a:xfrm>
            <a:off x="4432039" y="2829656"/>
            <a:ext cx="2468946"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2:  Cầu vồng</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5" name="Rectangle 24"/>
          <p:cNvSpPr/>
          <p:nvPr/>
        </p:nvSpPr>
        <p:spPr>
          <a:xfrm>
            <a:off x="9102863" y="3104314"/>
            <a:ext cx="2250937"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3:  sấm sét</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6" name="Rectangle 25"/>
          <p:cNvSpPr/>
          <p:nvPr/>
        </p:nvSpPr>
        <p:spPr>
          <a:xfrm>
            <a:off x="1" y="6143264"/>
            <a:ext cx="2186817"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4:  Gió, lốc</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7" name="Rectangle 26"/>
          <p:cNvSpPr/>
          <p:nvPr/>
        </p:nvSpPr>
        <p:spPr>
          <a:xfrm>
            <a:off x="3067946" y="6131706"/>
            <a:ext cx="3065263"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5:  trời nhiều mây</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8" name="Rectangle 27"/>
          <p:cNvSpPr/>
          <p:nvPr/>
        </p:nvSpPr>
        <p:spPr>
          <a:xfrm>
            <a:off x="6328868" y="5228616"/>
            <a:ext cx="3509294"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6:  mặt trăng buổi tối</a:t>
            </a:r>
            <a:endParaRPr lang="en-US" sz="2400" b="1" dirty="0">
              <a:solidFill>
                <a:prstClr val="black"/>
              </a:solidFill>
              <a:latin typeface="Arial Rounded MT Bold" pitchFamily="34" charset="0"/>
              <a:ea typeface="Arial-Rounded" pitchFamily="34" charset="0"/>
              <a:cs typeface="Arial-Rounded" pitchFamily="34" charset="0"/>
            </a:endParaRPr>
          </a:p>
        </p:txBody>
      </p:sp>
      <p:sp>
        <p:nvSpPr>
          <p:cNvPr id="29" name="Rectangle 28"/>
          <p:cNvSpPr/>
          <p:nvPr/>
        </p:nvSpPr>
        <p:spPr>
          <a:xfrm>
            <a:off x="9817380" y="6115307"/>
            <a:ext cx="1818126" cy="461665"/>
          </a:xfrm>
          <a:prstGeom prst="rect">
            <a:avLst/>
          </a:prstGeom>
        </p:spPr>
        <p:txBody>
          <a:bodyPr wrap="none">
            <a:spAutoFit/>
          </a:bodyPr>
          <a:lstStyle/>
          <a:p>
            <a:pPr lvl="0" algn="just"/>
            <a:r>
              <a:rPr lang="en-US" sz="2400" b="1" dirty="0" smtClean="0">
                <a:solidFill>
                  <a:prstClr val="black"/>
                </a:solidFill>
                <a:latin typeface="Arial-Rounded" pitchFamily="34" charset="0"/>
                <a:ea typeface="Arial-Rounded" pitchFamily="34" charset="0"/>
                <a:cs typeface="Arial-Rounded" pitchFamily="34" charset="0"/>
              </a:rPr>
              <a:t>Hình 7:  mưa</a:t>
            </a:r>
            <a:endParaRPr lang="en-US" sz="2400" b="1" dirty="0">
              <a:solidFill>
                <a:prstClr val="black"/>
              </a:solidFill>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922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p:blipFill>
        <p:spPr bwMode="auto">
          <a:xfrm>
            <a:off x="0" y="13294"/>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914400" y="152402"/>
            <a:ext cx="10182047"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Chọn từ, tiếng hoàn thành câu sau:</a:t>
            </a:r>
          </a:p>
          <a:p>
            <a:pPr algn="ctr"/>
            <a:r>
              <a:rPr lang="en-US" sz="36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thức</a:t>
            </a: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dậy</a:t>
            </a: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31148" y="1542088"/>
            <a:ext cx="3848644" cy="112491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au</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nhà</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489934" y="1485900"/>
            <a:ext cx="3092466" cy="11811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chuẩn</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495800" y="1485900"/>
            <a:ext cx="3581400" cy="11811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giặt</a:t>
            </a: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áo</a:t>
            </a: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quần</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0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952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1242" y="1371600"/>
            <a:ext cx="10998758" cy="2147323"/>
          </a:xfrm>
          <a:prstGeom prst="rect">
            <a:avLst/>
          </a:prstGeom>
          <a:solidFill>
            <a:schemeClr val="bg1"/>
          </a:solidFill>
          <a:ln>
            <a:noFill/>
          </a:ln>
          <a:effectLst/>
          <a:extLst/>
        </p:spPr>
      </p:pic>
      <p:sp>
        <p:nvSpPr>
          <p:cNvPr id="5" name="TextBox 4"/>
          <p:cNvSpPr txBox="1"/>
          <p:nvPr/>
        </p:nvSpPr>
        <p:spPr>
          <a:xfrm>
            <a:off x="990600" y="76200"/>
            <a:ext cx="3429000" cy="584727"/>
          </a:xfrm>
          <a:prstGeom prst="rect">
            <a:avLst/>
          </a:prstGeom>
          <a:noFill/>
        </p:spPr>
        <p:txBody>
          <a:bodyPr wrap="square" lIns="91391" tIns="45696" rIns="91391" bIns="45696" rtlCol="0">
            <a:spAutoFit/>
          </a:bodyPr>
          <a:lstStyle/>
          <a:p>
            <a:pPr algn="just"/>
            <a:r>
              <a:rPr lang="en-US" sz="3200" b="1" dirty="0" err="1" smtClean="0">
                <a:latin typeface="Arial-Rounded" pitchFamily="34" charset="0"/>
                <a:ea typeface="Arial-Rounded" pitchFamily="34" charset="0"/>
                <a:cs typeface="Arial-Rounded" pitchFamily="34" charset="0"/>
              </a:rPr>
              <a:t>Viết</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vở</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tập</a:t>
            </a:r>
            <a:r>
              <a:rPr lang="en-US" sz="3200" b="1" dirty="0" smtClean="0">
                <a:latin typeface="Arial-Rounded" pitchFamily="34" charset="0"/>
                <a:ea typeface="Arial-Rounded" pitchFamily="34" charset="0"/>
                <a:cs typeface="Arial-Rounded" pitchFamily="34" charset="0"/>
              </a:rPr>
              <a:t> </a:t>
            </a:r>
            <a:r>
              <a:rPr lang="en-US" sz="3200" b="1" dirty="0" err="1" smtClean="0">
                <a:latin typeface="Arial-Rounded" pitchFamily="34" charset="0"/>
                <a:ea typeface="Arial-Rounded" pitchFamily="34" charset="0"/>
                <a:cs typeface="Arial-Rounded" pitchFamily="34" charset="0"/>
              </a:rPr>
              <a:t>viết</a:t>
            </a:r>
            <a:endParaRPr lang="en-US" sz="3200" b="1" dirty="0">
              <a:latin typeface="Arial Rounded MT Bold" pitchFamily="34" charset="0"/>
              <a:ea typeface="Arial-Rounded" pitchFamily="34" charset="0"/>
              <a:cs typeface="Arial-Rounded" pitchFamily="34" charset="0"/>
            </a:endParaRPr>
          </a:p>
        </p:txBody>
      </p:sp>
      <p:sp>
        <p:nvSpPr>
          <p:cNvPr id="6" name="TextBox 5"/>
          <p:cNvSpPr txBox="1"/>
          <p:nvPr/>
        </p:nvSpPr>
        <p:spPr>
          <a:xfrm>
            <a:off x="304800" y="786873"/>
            <a:ext cx="3429000" cy="584727"/>
          </a:xfrm>
          <a:prstGeom prst="rect">
            <a:avLst/>
          </a:prstGeom>
          <a:noFill/>
        </p:spPr>
        <p:txBody>
          <a:bodyPr wrap="square" lIns="91391" tIns="45696" rIns="91391" bIns="45696" rtlCol="0">
            <a:spAutoFit/>
          </a:bodyPr>
          <a:lstStyle/>
          <a:p>
            <a:pPr algn="just"/>
            <a:r>
              <a:rPr lang="en-US" sz="3200" b="1" dirty="0" smtClean="0">
                <a:solidFill>
                  <a:srgbClr val="00B0F0"/>
                </a:solidFill>
                <a:latin typeface="Arial-Rounded" pitchFamily="34" charset="0"/>
                <a:ea typeface="Arial-Rounded" pitchFamily="34" charset="0"/>
                <a:cs typeface="Arial-Rounded" pitchFamily="34" charset="0"/>
              </a:rPr>
              <a:t>1. </a:t>
            </a:r>
            <a:r>
              <a:rPr lang="en-US" sz="3200" b="1" dirty="0" err="1" smtClean="0">
                <a:solidFill>
                  <a:srgbClr val="00B0F0"/>
                </a:solidFill>
                <a:latin typeface="Arial-Rounded" pitchFamily="34" charset="0"/>
                <a:ea typeface="Arial-Rounded" pitchFamily="34" charset="0"/>
                <a:cs typeface="Arial-Rounded" pitchFamily="34" charset="0"/>
              </a:rPr>
              <a:t>Viết</a:t>
            </a:r>
            <a:r>
              <a:rPr lang="en-US" sz="3200" b="1" dirty="0" smtClean="0">
                <a:solidFill>
                  <a:srgbClr val="00B0F0"/>
                </a:solidFill>
                <a:latin typeface="Arial-Rounded" pitchFamily="34" charset="0"/>
                <a:ea typeface="Arial-Rounded" pitchFamily="34" charset="0"/>
                <a:cs typeface="Arial-Rounded" pitchFamily="34" charset="0"/>
              </a:rPr>
              <a:t> </a:t>
            </a:r>
            <a:r>
              <a:rPr lang="en-US" sz="3200" b="1" dirty="0" err="1" smtClean="0">
                <a:solidFill>
                  <a:srgbClr val="00B0F0"/>
                </a:solidFill>
                <a:latin typeface="Arial-Rounded" pitchFamily="34" charset="0"/>
                <a:ea typeface="Arial-Rounded" pitchFamily="34" charset="0"/>
                <a:cs typeface="Arial-Rounded" pitchFamily="34" charset="0"/>
              </a:rPr>
              <a:t>từ</a:t>
            </a:r>
            <a:r>
              <a:rPr lang="en-US" sz="3200" b="1" dirty="0" smtClean="0">
                <a:solidFill>
                  <a:srgbClr val="00B0F0"/>
                </a:solidFill>
                <a:latin typeface="Arial-Rounded" pitchFamily="34" charset="0"/>
                <a:ea typeface="Arial-Rounded" pitchFamily="34" charset="0"/>
                <a:cs typeface="Arial-Rounded" pitchFamily="34" charset="0"/>
              </a:rPr>
              <a:t> </a:t>
            </a:r>
            <a:r>
              <a:rPr lang="en-US" sz="3200" b="1" dirty="0" err="1" smtClean="0">
                <a:solidFill>
                  <a:srgbClr val="00B0F0"/>
                </a:solidFill>
                <a:latin typeface="Arial-Rounded" pitchFamily="34" charset="0"/>
                <a:ea typeface="Arial-Rounded" pitchFamily="34" charset="0"/>
                <a:cs typeface="Arial-Rounded" pitchFamily="34" charset="0"/>
              </a:rPr>
              <a:t>ngữ</a:t>
            </a:r>
            <a:endParaRPr lang="en-US" sz="3200" b="1" dirty="0">
              <a:solidFill>
                <a:srgbClr val="00B0F0"/>
              </a:solidFill>
              <a:latin typeface="Arial Rounded MT Bold" pitchFamily="34" charset="0"/>
              <a:ea typeface="Arial-Rounded" pitchFamily="34" charset="0"/>
              <a:cs typeface="Arial-Rounded" pitchFamily="34" charset="0"/>
            </a:endParaRPr>
          </a:p>
        </p:txBody>
      </p:sp>
      <p:sp>
        <p:nvSpPr>
          <p:cNvPr id="7" name="Rectangle 6"/>
          <p:cNvSpPr/>
          <p:nvPr/>
        </p:nvSpPr>
        <p:spPr>
          <a:xfrm>
            <a:off x="1214207" y="1838528"/>
            <a:ext cx="2519593" cy="584775"/>
          </a:xfrm>
          <a:prstGeom prst="rect">
            <a:avLst/>
          </a:prstGeom>
        </p:spPr>
        <p:txBody>
          <a:bodyPr wrap="square">
            <a:spAutoFit/>
          </a:bodyPr>
          <a:lstStyle/>
          <a:p>
            <a:r>
              <a:rPr lang="en-US" sz="3200" b="1" dirty="0" err="1">
                <a:solidFill>
                  <a:srgbClr val="0418AC"/>
                </a:solidFill>
                <a:latin typeface="HP001 4 hàng" pitchFamily="34" charset="0"/>
                <a:ea typeface="Arial-Rounded" pitchFamily="34" charset="0"/>
                <a:cs typeface="Arial-Rounded" pitchFamily="34" charset="0"/>
              </a:rPr>
              <a:t>t</a:t>
            </a:r>
            <a:r>
              <a:rPr lang="en-US" sz="3200" b="1" dirty="0" err="1" smtClean="0">
                <a:solidFill>
                  <a:srgbClr val="0418AC"/>
                </a:solidFill>
                <a:latin typeface="HP001 4 hàng" pitchFamily="34" charset="0"/>
                <a:ea typeface="Arial-Rounded" pitchFamily="34" charset="0"/>
                <a:cs typeface="Arial-Rounded" pitchFamily="34" charset="0"/>
              </a:rPr>
              <a:t>răng</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rằm</a:t>
            </a:r>
            <a:endParaRPr lang="en-US" sz="3200" b="1" dirty="0">
              <a:solidFill>
                <a:srgbClr val="0418AC"/>
              </a:solidFill>
              <a:latin typeface="HP001 4 hàng" pitchFamily="34" charset="0"/>
              <a:ea typeface="Arial-Rounded" pitchFamily="34" charset="0"/>
              <a:cs typeface="Arial-Rounded" pitchFamily="34" charset="0"/>
            </a:endParaRPr>
          </a:p>
        </p:txBody>
      </p:sp>
      <p:pic>
        <p:nvPicPr>
          <p:cNvPr id="1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1241" y="4558277"/>
            <a:ext cx="10998758" cy="2147323"/>
          </a:xfrm>
          <a:prstGeom prst="rect">
            <a:avLst/>
          </a:prstGeom>
          <a:solidFill>
            <a:schemeClr val="bg1"/>
          </a:solidFill>
          <a:ln>
            <a:noFill/>
          </a:ln>
          <a:effectLst/>
          <a:extLst/>
        </p:spPr>
      </p:pic>
      <p:sp>
        <p:nvSpPr>
          <p:cNvPr id="13" name="Rectangle 12"/>
          <p:cNvSpPr/>
          <p:nvPr/>
        </p:nvSpPr>
        <p:spPr>
          <a:xfrm>
            <a:off x="1214206" y="5034569"/>
            <a:ext cx="9910994" cy="584775"/>
          </a:xfrm>
          <a:prstGeom prst="rect">
            <a:avLst/>
          </a:prstGeom>
        </p:spPr>
        <p:txBody>
          <a:bodyPr wrap="square">
            <a:spAutoFit/>
          </a:bodyPr>
          <a:lstStyle/>
          <a:p>
            <a:r>
              <a:rPr lang="en-US" sz="3200" b="1" dirty="0" err="1">
                <a:solidFill>
                  <a:srgbClr val="0418AC"/>
                </a:solidFill>
                <a:latin typeface="HP001 4 hàng" pitchFamily="34" charset="0"/>
                <a:ea typeface="Arial-Rounded" pitchFamily="34" charset="0"/>
                <a:cs typeface="Arial-Rounded" pitchFamily="34" charset="0"/>
              </a:rPr>
              <a:t>g</a:t>
            </a:r>
            <a:r>
              <a:rPr lang="en-US" sz="3200" b="1" dirty="0" err="1" smtClean="0">
                <a:solidFill>
                  <a:srgbClr val="0418AC"/>
                </a:solidFill>
                <a:latin typeface="HP001 4 hàng" pitchFamily="34" charset="0"/>
                <a:ea typeface="Arial-Rounded" pitchFamily="34" charset="0"/>
                <a:cs typeface="Arial-Rounded" pitchFamily="34" charset="0"/>
              </a:rPr>
              <a:t>ió</a:t>
            </a:r>
            <a:r>
              <a:rPr lang="en-US" sz="3200" b="1" dirty="0" smtClean="0">
                <a:solidFill>
                  <a:srgbClr val="0418AC"/>
                </a:solidFill>
                <a:latin typeface="HP001 4 hàng" pitchFamily="34" charset="0"/>
                <a:ea typeface="Arial-Rounded" pitchFamily="34" charset="0"/>
                <a:cs typeface="Arial-Rounded" pitchFamily="34" charset="0"/>
              </a:rPr>
              <a:t> – to,  </a:t>
            </a:r>
            <a:r>
              <a:rPr lang="en-US" sz="3200" b="1" dirty="0" err="1" smtClean="0">
                <a:solidFill>
                  <a:srgbClr val="0418AC"/>
                </a:solidFill>
                <a:latin typeface="HP001 4 hàng" pitchFamily="34" charset="0"/>
                <a:ea typeface="Arial-Rounded" pitchFamily="34" charset="0"/>
                <a:cs typeface="Arial-Rounded" pitchFamily="34" charset="0"/>
              </a:rPr>
              <a:t>trời</a:t>
            </a:r>
            <a:r>
              <a:rPr lang="en-US" sz="3200" b="1" dirty="0" smtClean="0">
                <a:solidFill>
                  <a:srgbClr val="0418AC"/>
                </a:solidFill>
                <a:latin typeface="HP001 4 hàng" pitchFamily="34" charset="0"/>
                <a:ea typeface="Arial-Rounded" pitchFamily="34" charset="0"/>
                <a:cs typeface="Arial-Rounded" pitchFamily="34" charset="0"/>
              </a:rPr>
              <a:t> – </a:t>
            </a:r>
            <a:r>
              <a:rPr lang="en-US" sz="3200" b="1" dirty="0" err="1" smtClean="0">
                <a:solidFill>
                  <a:srgbClr val="0418AC"/>
                </a:solidFill>
                <a:latin typeface="HP001 4 hàng" pitchFamily="34" charset="0"/>
                <a:ea typeface="Arial-Rounded" pitchFamily="34" charset="0"/>
                <a:cs typeface="Arial-Rounded" pitchFamily="34" charset="0"/>
              </a:rPr>
              <a:t>ơi</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mãi</a:t>
            </a:r>
            <a:r>
              <a:rPr lang="en-US" sz="3200" b="1" dirty="0" smtClean="0">
                <a:solidFill>
                  <a:srgbClr val="0418AC"/>
                </a:solidFill>
                <a:latin typeface="HP001 4 hàng" pitchFamily="34" charset="0"/>
                <a:ea typeface="Arial-Rounded" pitchFamily="34" charset="0"/>
                <a:cs typeface="Arial-Rounded" pitchFamily="34" charset="0"/>
              </a:rPr>
              <a:t> – </a:t>
            </a:r>
            <a:r>
              <a:rPr lang="en-US" sz="3200" b="1" dirty="0" err="1" smtClean="0">
                <a:solidFill>
                  <a:srgbClr val="0418AC"/>
                </a:solidFill>
                <a:latin typeface="HP001 4 hàng" pitchFamily="34" charset="0"/>
                <a:ea typeface="Arial-Rounded" pitchFamily="34" charset="0"/>
                <a:cs typeface="Arial-Rounded" pitchFamily="34" charset="0"/>
              </a:rPr>
              <a:t>phải</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không</a:t>
            </a:r>
            <a:r>
              <a:rPr lang="en-US" sz="3200" b="1" dirty="0" smtClean="0">
                <a:solidFill>
                  <a:srgbClr val="0418AC"/>
                </a:solidFill>
                <a:latin typeface="HP001 4 hàng" pitchFamily="34" charset="0"/>
                <a:ea typeface="Arial-Rounded" pitchFamily="34" charset="0"/>
                <a:cs typeface="Arial-Rounded" pitchFamily="34" charset="0"/>
              </a:rPr>
              <a:t> - </a:t>
            </a:r>
            <a:r>
              <a:rPr lang="en-US" sz="3200" b="1" dirty="0" err="1" smtClean="0">
                <a:solidFill>
                  <a:srgbClr val="0418AC"/>
                </a:solidFill>
                <a:latin typeface="HP001 4 hàng" pitchFamily="34" charset="0"/>
                <a:ea typeface="Arial-Rounded" pitchFamily="34" charset="0"/>
                <a:cs typeface="Arial-Rounded" pitchFamily="34" charset="0"/>
              </a:rPr>
              <a:t>công</a:t>
            </a:r>
            <a:r>
              <a:rPr lang="en-US" sz="3200" b="1" dirty="0" smtClean="0">
                <a:solidFill>
                  <a:srgbClr val="0418AC"/>
                </a:solidFill>
                <a:latin typeface="HP001 4 hàng" pitchFamily="34" charset="0"/>
                <a:ea typeface="Arial-Rounded" pitchFamily="34" charset="0"/>
                <a:cs typeface="Arial-Rounded" pitchFamily="34" charset="0"/>
              </a:rPr>
              <a:t>    </a:t>
            </a:r>
            <a:endParaRPr lang="en-US" sz="3200" b="1" dirty="0">
              <a:solidFill>
                <a:srgbClr val="0418AC"/>
              </a:solidFill>
              <a:latin typeface="HP001 4 hàng" pitchFamily="34" charset="0"/>
              <a:ea typeface="Arial-Rounded" pitchFamily="34" charset="0"/>
              <a:cs typeface="Arial-Rounded" pitchFamily="34" charset="0"/>
            </a:endParaRPr>
          </a:p>
        </p:txBody>
      </p:sp>
      <p:sp>
        <p:nvSpPr>
          <p:cNvPr id="14" name="Rectangle 13"/>
          <p:cNvSpPr/>
          <p:nvPr/>
        </p:nvSpPr>
        <p:spPr>
          <a:xfrm>
            <a:off x="1214207" y="2500000"/>
            <a:ext cx="2519593" cy="584775"/>
          </a:xfrm>
          <a:prstGeom prst="rect">
            <a:avLst/>
          </a:prstGeom>
        </p:spPr>
        <p:txBody>
          <a:bodyPr wrap="square">
            <a:spAutoFit/>
          </a:bodyPr>
          <a:lstStyle/>
          <a:p>
            <a:r>
              <a:rPr lang="en-US" sz="3200" b="1" dirty="0" err="1">
                <a:solidFill>
                  <a:srgbClr val="0418AC"/>
                </a:solidFill>
                <a:latin typeface="HP001 4 hàng" pitchFamily="34" charset="0"/>
                <a:ea typeface="Arial-Rounded" pitchFamily="34" charset="0"/>
                <a:cs typeface="Arial-Rounded" pitchFamily="34" charset="0"/>
              </a:rPr>
              <a:t>c</a:t>
            </a:r>
            <a:r>
              <a:rPr lang="en-US" sz="3200" b="1" dirty="0" err="1" smtClean="0">
                <a:solidFill>
                  <a:srgbClr val="0418AC"/>
                </a:solidFill>
                <a:latin typeface="HP001 4 hàng" pitchFamily="34" charset="0"/>
                <a:ea typeface="Arial-Rounded" pitchFamily="34" charset="0"/>
                <a:cs typeface="Arial-Rounded" pitchFamily="34" charset="0"/>
              </a:rPr>
              <a:t>hăn</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trâu</a:t>
            </a:r>
            <a:endParaRPr lang="en-US" sz="3200" b="1" dirty="0">
              <a:solidFill>
                <a:srgbClr val="0418AC"/>
              </a:solidFill>
              <a:latin typeface="HP001 4 hàng" pitchFamily="34" charset="0"/>
              <a:ea typeface="Arial-Rounded" pitchFamily="34" charset="0"/>
              <a:cs typeface="Arial-Rounded" pitchFamily="34" charset="0"/>
            </a:endParaRPr>
          </a:p>
        </p:txBody>
      </p:sp>
      <p:sp>
        <p:nvSpPr>
          <p:cNvPr id="15" name="Rectangle 14"/>
          <p:cNvSpPr/>
          <p:nvPr/>
        </p:nvSpPr>
        <p:spPr>
          <a:xfrm>
            <a:off x="4572000" y="2500000"/>
            <a:ext cx="2519593" cy="584775"/>
          </a:xfrm>
          <a:prstGeom prst="rect">
            <a:avLst/>
          </a:prstGeom>
        </p:spPr>
        <p:txBody>
          <a:bodyPr wrap="square">
            <a:spAutoFit/>
          </a:bodyPr>
          <a:lstStyle/>
          <a:p>
            <a:r>
              <a:rPr lang="en-US" sz="3200" b="1" dirty="0" err="1">
                <a:solidFill>
                  <a:srgbClr val="0418AC"/>
                </a:solidFill>
                <a:latin typeface="HP001 4 hàng" pitchFamily="34" charset="0"/>
                <a:ea typeface="Arial-Rounded" pitchFamily="34" charset="0"/>
                <a:cs typeface="Arial-Rounded" pitchFamily="34" charset="0"/>
              </a:rPr>
              <a:t>c</a:t>
            </a:r>
            <a:r>
              <a:rPr lang="en-US" sz="3200" b="1" dirty="0" err="1" smtClean="0">
                <a:solidFill>
                  <a:srgbClr val="0418AC"/>
                </a:solidFill>
                <a:latin typeface="HP001 4 hàng" pitchFamily="34" charset="0"/>
                <a:ea typeface="Arial-Rounded" pitchFamily="34" charset="0"/>
                <a:cs typeface="Arial-Rounded" pitchFamily="34" charset="0"/>
              </a:rPr>
              <a:t>hăn</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trâu</a:t>
            </a:r>
            <a:endParaRPr lang="en-US" sz="3200" b="1" dirty="0">
              <a:solidFill>
                <a:srgbClr val="0418AC"/>
              </a:solidFill>
              <a:latin typeface="HP001 4 hàng" pitchFamily="34" charset="0"/>
              <a:ea typeface="Arial-Rounded" pitchFamily="34" charset="0"/>
              <a:cs typeface="Arial-Rounded" pitchFamily="34" charset="0"/>
            </a:endParaRPr>
          </a:p>
        </p:txBody>
      </p:sp>
      <p:sp>
        <p:nvSpPr>
          <p:cNvPr id="16" name="Rectangle 15"/>
          <p:cNvSpPr/>
          <p:nvPr/>
        </p:nvSpPr>
        <p:spPr>
          <a:xfrm>
            <a:off x="8686800" y="2505369"/>
            <a:ext cx="2519593" cy="584775"/>
          </a:xfrm>
          <a:prstGeom prst="rect">
            <a:avLst/>
          </a:prstGeom>
        </p:spPr>
        <p:txBody>
          <a:bodyPr wrap="square">
            <a:spAutoFit/>
          </a:bodyPr>
          <a:lstStyle/>
          <a:p>
            <a:r>
              <a:rPr lang="en-US" sz="3200" b="1" dirty="0" err="1">
                <a:solidFill>
                  <a:srgbClr val="0418AC"/>
                </a:solidFill>
                <a:latin typeface="HP001 4 hàng" pitchFamily="34" charset="0"/>
                <a:ea typeface="Arial-Rounded" pitchFamily="34" charset="0"/>
                <a:cs typeface="Arial-Rounded" pitchFamily="34" charset="0"/>
              </a:rPr>
              <a:t>c</a:t>
            </a:r>
            <a:r>
              <a:rPr lang="en-US" sz="3200" b="1" dirty="0" err="1" smtClean="0">
                <a:solidFill>
                  <a:srgbClr val="0418AC"/>
                </a:solidFill>
                <a:latin typeface="HP001 4 hàng" pitchFamily="34" charset="0"/>
                <a:ea typeface="Arial-Rounded" pitchFamily="34" charset="0"/>
                <a:cs typeface="Arial-Rounded" pitchFamily="34" charset="0"/>
              </a:rPr>
              <a:t>hăn</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trâu</a:t>
            </a:r>
            <a:endParaRPr lang="en-US" sz="3200" b="1" dirty="0">
              <a:solidFill>
                <a:srgbClr val="0418AC"/>
              </a:solidFill>
              <a:latin typeface="HP001 4 hàng" pitchFamily="34" charset="0"/>
              <a:ea typeface="Arial-Rounded" pitchFamily="34" charset="0"/>
              <a:cs typeface="Arial-Rounded" pitchFamily="34" charset="0"/>
            </a:endParaRPr>
          </a:p>
        </p:txBody>
      </p:sp>
      <p:sp>
        <p:nvSpPr>
          <p:cNvPr id="17" name="Rectangle 16"/>
          <p:cNvSpPr/>
          <p:nvPr/>
        </p:nvSpPr>
        <p:spPr>
          <a:xfrm>
            <a:off x="8686800" y="1840649"/>
            <a:ext cx="2519593" cy="584775"/>
          </a:xfrm>
          <a:prstGeom prst="rect">
            <a:avLst/>
          </a:prstGeom>
        </p:spPr>
        <p:txBody>
          <a:bodyPr wrap="square">
            <a:spAutoFit/>
          </a:bodyPr>
          <a:lstStyle/>
          <a:p>
            <a:r>
              <a:rPr lang="en-US" sz="3200" b="1" dirty="0" err="1">
                <a:solidFill>
                  <a:srgbClr val="0418AC"/>
                </a:solidFill>
                <a:latin typeface="HP001 4 hàng" pitchFamily="34" charset="0"/>
                <a:ea typeface="Arial-Rounded" pitchFamily="34" charset="0"/>
                <a:cs typeface="Arial-Rounded" pitchFamily="34" charset="0"/>
              </a:rPr>
              <a:t>t</a:t>
            </a:r>
            <a:r>
              <a:rPr lang="en-US" sz="3200" b="1" dirty="0" err="1" smtClean="0">
                <a:solidFill>
                  <a:srgbClr val="0418AC"/>
                </a:solidFill>
                <a:latin typeface="HP001 4 hàng" pitchFamily="34" charset="0"/>
                <a:ea typeface="Arial-Rounded" pitchFamily="34" charset="0"/>
                <a:cs typeface="Arial-Rounded" pitchFamily="34" charset="0"/>
              </a:rPr>
              <a:t>răng</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rằm</a:t>
            </a:r>
            <a:endParaRPr lang="en-US" sz="3200" b="1" dirty="0">
              <a:solidFill>
                <a:srgbClr val="0418AC"/>
              </a:solidFill>
              <a:latin typeface="HP001 4 hàng" pitchFamily="34" charset="0"/>
              <a:ea typeface="Arial-Rounded" pitchFamily="34" charset="0"/>
              <a:cs typeface="Arial-Rounded" pitchFamily="34" charset="0"/>
            </a:endParaRPr>
          </a:p>
        </p:txBody>
      </p:sp>
      <p:sp>
        <p:nvSpPr>
          <p:cNvPr id="18" name="Rectangle 17"/>
          <p:cNvSpPr/>
          <p:nvPr/>
        </p:nvSpPr>
        <p:spPr>
          <a:xfrm>
            <a:off x="4552544" y="1838528"/>
            <a:ext cx="2519593" cy="584775"/>
          </a:xfrm>
          <a:prstGeom prst="rect">
            <a:avLst/>
          </a:prstGeom>
        </p:spPr>
        <p:txBody>
          <a:bodyPr wrap="square">
            <a:spAutoFit/>
          </a:bodyPr>
          <a:lstStyle/>
          <a:p>
            <a:r>
              <a:rPr lang="en-US" sz="3200" b="1" dirty="0" err="1">
                <a:solidFill>
                  <a:srgbClr val="0418AC"/>
                </a:solidFill>
                <a:latin typeface="HP001 4 hàng" pitchFamily="34" charset="0"/>
                <a:ea typeface="Arial-Rounded" pitchFamily="34" charset="0"/>
                <a:cs typeface="Arial-Rounded" pitchFamily="34" charset="0"/>
              </a:rPr>
              <a:t>t</a:t>
            </a:r>
            <a:r>
              <a:rPr lang="en-US" sz="3200" b="1" dirty="0" err="1" smtClean="0">
                <a:solidFill>
                  <a:srgbClr val="0418AC"/>
                </a:solidFill>
                <a:latin typeface="HP001 4 hàng" pitchFamily="34" charset="0"/>
                <a:ea typeface="Arial-Rounded" pitchFamily="34" charset="0"/>
                <a:cs typeface="Arial-Rounded" pitchFamily="34" charset="0"/>
              </a:rPr>
              <a:t>răng</a:t>
            </a:r>
            <a:r>
              <a:rPr lang="en-US" sz="3200" b="1" dirty="0" smtClean="0">
                <a:solidFill>
                  <a:srgbClr val="0418AC"/>
                </a:solidFill>
                <a:latin typeface="HP001 4 hàng" pitchFamily="34" charset="0"/>
                <a:ea typeface="Arial-Rounded" pitchFamily="34" charset="0"/>
                <a:cs typeface="Arial-Rounded" pitchFamily="34" charset="0"/>
              </a:rPr>
              <a:t> </a:t>
            </a:r>
            <a:r>
              <a:rPr lang="en-US" sz="3200" b="1" dirty="0" err="1" smtClean="0">
                <a:solidFill>
                  <a:srgbClr val="0418AC"/>
                </a:solidFill>
                <a:latin typeface="HP001 4 hàng" pitchFamily="34" charset="0"/>
                <a:ea typeface="Arial-Rounded" pitchFamily="34" charset="0"/>
                <a:cs typeface="Arial-Rounded" pitchFamily="34" charset="0"/>
              </a:rPr>
              <a:t>rằm</a:t>
            </a:r>
            <a:endParaRPr lang="en-US" sz="3200" b="1" dirty="0">
              <a:solidFill>
                <a:srgbClr val="0418AC"/>
              </a:solidFill>
              <a:latin typeface="HP001 4 hàng" pitchFamily="34" charset="0"/>
              <a:ea typeface="Arial-Rounded" pitchFamily="34" charset="0"/>
              <a:cs typeface="Arial-Rounded" pitchFamily="34" charset="0"/>
            </a:endParaRPr>
          </a:p>
        </p:txBody>
      </p:sp>
      <p:sp>
        <p:nvSpPr>
          <p:cNvPr id="19" name="TextBox 18"/>
          <p:cNvSpPr txBox="1"/>
          <p:nvPr/>
        </p:nvSpPr>
        <p:spPr>
          <a:xfrm>
            <a:off x="416667" y="3523032"/>
            <a:ext cx="11165733" cy="1077170"/>
          </a:xfrm>
          <a:prstGeom prst="rect">
            <a:avLst/>
          </a:prstGeom>
          <a:noFill/>
        </p:spPr>
        <p:txBody>
          <a:bodyPr wrap="square" lIns="91391" tIns="45696" rIns="91391" bIns="45696" rtlCol="0">
            <a:spAutoFit/>
          </a:bodyPr>
          <a:lstStyle/>
          <a:p>
            <a:pPr algn="just"/>
            <a:r>
              <a:rPr lang="en-US" sz="3200" b="1" dirty="0" smtClean="0">
                <a:solidFill>
                  <a:srgbClr val="00B0F0"/>
                </a:solidFill>
                <a:latin typeface="Arial-Rounded" pitchFamily="34" charset="0"/>
                <a:ea typeface="Arial-Rounded" pitchFamily="34" charset="0"/>
                <a:cs typeface="Arial-Rounded" pitchFamily="34" charset="0"/>
              </a:rPr>
              <a:t>2. </a:t>
            </a:r>
            <a:r>
              <a:rPr lang="en-US" sz="3200" b="1" dirty="0" err="1" smtClean="0">
                <a:solidFill>
                  <a:srgbClr val="00B0F0"/>
                </a:solidFill>
                <a:latin typeface="Arial-Rounded" pitchFamily="34" charset="0"/>
                <a:ea typeface="Arial-Rounded" pitchFamily="34" charset="0"/>
                <a:cs typeface="Arial-Rounded" pitchFamily="34" charset="0"/>
              </a:rPr>
              <a:t>Viết</a:t>
            </a:r>
            <a:r>
              <a:rPr lang="en-US" sz="3200" b="1" dirty="0" smtClean="0">
                <a:solidFill>
                  <a:srgbClr val="00B0F0"/>
                </a:solidFill>
                <a:latin typeface="Arial-Rounded" pitchFamily="34" charset="0"/>
                <a:ea typeface="Arial-Rounded" pitchFamily="34" charset="0"/>
                <a:cs typeface="Arial-Rounded" pitchFamily="34" charset="0"/>
              </a:rPr>
              <a:t> </a:t>
            </a:r>
            <a:r>
              <a:rPr lang="en-US" sz="3200" b="1" dirty="0" err="1" smtClean="0">
                <a:solidFill>
                  <a:srgbClr val="00B0F0"/>
                </a:solidFill>
                <a:latin typeface="Arial-Rounded" pitchFamily="34" charset="0"/>
                <a:ea typeface="Arial-Rounded" pitchFamily="34" charset="0"/>
                <a:cs typeface="Arial-Rounded" pitchFamily="34" charset="0"/>
              </a:rPr>
              <a:t>những</a:t>
            </a:r>
            <a:r>
              <a:rPr lang="en-US" sz="3200" b="1" dirty="0" smtClean="0">
                <a:solidFill>
                  <a:srgbClr val="00B0F0"/>
                </a:solidFill>
                <a:latin typeface="Arial-Rounded" pitchFamily="34" charset="0"/>
                <a:ea typeface="Arial-Rounded" pitchFamily="34" charset="0"/>
                <a:cs typeface="Arial-Rounded" pitchFamily="34" charset="0"/>
              </a:rPr>
              <a:t> </a:t>
            </a:r>
            <a:r>
              <a:rPr lang="en-US" sz="3200" b="1" dirty="0" err="1" smtClean="0">
                <a:solidFill>
                  <a:srgbClr val="00B0F0"/>
                </a:solidFill>
                <a:latin typeface="Arial-Rounded" pitchFamily="34" charset="0"/>
                <a:ea typeface="Arial-Rounded" pitchFamily="34" charset="0"/>
                <a:cs typeface="Arial-Rounded" pitchFamily="34" charset="0"/>
              </a:rPr>
              <a:t>tiếng</a:t>
            </a:r>
            <a:r>
              <a:rPr lang="en-US" sz="3200" b="1" dirty="0" smtClean="0">
                <a:solidFill>
                  <a:srgbClr val="00B0F0"/>
                </a:solidFill>
                <a:latin typeface="Arial-Rounded" pitchFamily="34" charset="0"/>
                <a:ea typeface="Arial-Rounded" pitchFamily="34" charset="0"/>
                <a:cs typeface="Arial-Rounded" pitchFamily="34" charset="0"/>
              </a:rPr>
              <a:t> </a:t>
            </a:r>
            <a:r>
              <a:rPr lang="en-US" sz="3200" b="1" dirty="0" err="1" smtClean="0">
                <a:solidFill>
                  <a:srgbClr val="00B0F0"/>
                </a:solidFill>
                <a:latin typeface="Arial-Rounded" pitchFamily="34" charset="0"/>
                <a:ea typeface="Arial-Rounded" pitchFamily="34" charset="0"/>
                <a:cs typeface="Arial-Rounded" pitchFamily="34" charset="0"/>
              </a:rPr>
              <a:t>cùng</a:t>
            </a:r>
            <a:r>
              <a:rPr lang="en-US" sz="3200" b="1" dirty="0" smtClean="0">
                <a:solidFill>
                  <a:srgbClr val="00B0F0"/>
                </a:solidFill>
                <a:latin typeface="Arial-Rounded" pitchFamily="34" charset="0"/>
                <a:ea typeface="Arial-Rounded" pitchFamily="34" charset="0"/>
                <a:cs typeface="Arial-Rounded" pitchFamily="34" charset="0"/>
              </a:rPr>
              <a:t> </a:t>
            </a:r>
            <a:r>
              <a:rPr lang="en-US" sz="3200" b="1" dirty="0" err="1" smtClean="0">
                <a:solidFill>
                  <a:srgbClr val="00B0F0"/>
                </a:solidFill>
                <a:latin typeface="Arial-Rounded" pitchFamily="34" charset="0"/>
                <a:ea typeface="Arial-Rounded" pitchFamily="34" charset="0"/>
                <a:cs typeface="Arial-Rounded" pitchFamily="34" charset="0"/>
              </a:rPr>
              <a:t>vần</a:t>
            </a:r>
            <a:r>
              <a:rPr lang="en-US" sz="3200" b="1" dirty="0" smtClean="0">
                <a:solidFill>
                  <a:srgbClr val="00B0F0"/>
                </a:solidFill>
                <a:latin typeface="Arial-Rounded" pitchFamily="34" charset="0"/>
                <a:ea typeface="Arial-Rounded" pitchFamily="34" charset="0"/>
                <a:cs typeface="Arial-Rounded" pitchFamily="34" charset="0"/>
              </a:rPr>
              <a:t> </a:t>
            </a:r>
            <a:r>
              <a:rPr lang="en-US" sz="3200" b="1" dirty="0" err="1" smtClean="0">
                <a:solidFill>
                  <a:srgbClr val="00B0F0"/>
                </a:solidFill>
                <a:latin typeface="Arial-Rounded" pitchFamily="34" charset="0"/>
                <a:ea typeface="Arial-Rounded" pitchFamily="34" charset="0"/>
                <a:cs typeface="Arial-Rounded" pitchFamily="34" charset="0"/>
              </a:rPr>
              <a:t>với</a:t>
            </a:r>
            <a:r>
              <a:rPr lang="en-US" sz="3200" b="1" dirty="0" smtClean="0">
                <a:solidFill>
                  <a:srgbClr val="00B0F0"/>
                </a:solidFill>
                <a:latin typeface="Arial-Rounded" pitchFamily="34" charset="0"/>
                <a:ea typeface="Arial-Rounded" pitchFamily="34" charset="0"/>
                <a:cs typeface="Arial-Rounded" pitchFamily="34" charset="0"/>
              </a:rPr>
              <a:t> </a:t>
            </a:r>
            <a:r>
              <a:rPr lang="en-US" sz="3200" b="1" dirty="0" err="1" smtClean="0">
                <a:solidFill>
                  <a:srgbClr val="00B0F0"/>
                </a:solidFill>
                <a:latin typeface="Arial-Rounded" pitchFamily="34" charset="0"/>
                <a:ea typeface="Arial-Rounded" pitchFamily="34" charset="0"/>
                <a:cs typeface="Arial-Rounded" pitchFamily="34" charset="0"/>
              </a:rPr>
              <a:t>nhau</a:t>
            </a:r>
            <a:r>
              <a:rPr lang="en-US" sz="3200" b="1" dirty="0" smtClean="0">
                <a:solidFill>
                  <a:srgbClr val="00B0F0"/>
                </a:solidFill>
                <a:latin typeface="Arial-Rounded" pitchFamily="34" charset="0"/>
                <a:ea typeface="Arial-Rounded" pitchFamily="34" charset="0"/>
                <a:cs typeface="Arial-Rounded" pitchFamily="34" charset="0"/>
              </a:rPr>
              <a:t> ở </a:t>
            </a:r>
            <a:r>
              <a:rPr lang="en-US" sz="3200" b="1" dirty="0" err="1" smtClean="0">
                <a:solidFill>
                  <a:srgbClr val="00B0F0"/>
                </a:solidFill>
                <a:latin typeface="Arial-Rounded" pitchFamily="34" charset="0"/>
                <a:ea typeface="Arial-Rounded" pitchFamily="34" charset="0"/>
                <a:cs typeface="Arial-Rounded" pitchFamily="34" charset="0"/>
              </a:rPr>
              <a:t>cuối</a:t>
            </a:r>
            <a:r>
              <a:rPr lang="en-US" sz="3200" b="1" dirty="0" smtClean="0">
                <a:solidFill>
                  <a:srgbClr val="00B0F0"/>
                </a:solidFill>
                <a:latin typeface="Arial-Rounded" pitchFamily="34" charset="0"/>
                <a:ea typeface="Arial-Rounded" pitchFamily="34" charset="0"/>
                <a:cs typeface="Arial-Rounded" pitchFamily="34" charset="0"/>
              </a:rPr>
              <a:t> </a:t>
            </a:r>
            <a:r>
              <a:rPr lang="en-US" sz="3200" b="1" dirty="0" err="1" smtClean="0">
                <a:solidFill>
                  <a:srgbClr val="00B0F0"/>
                </a:solidFill>
                <a:latin typeface="Arial-Rounded" pitchFamily="34" charset="0"/>
                <a:ea typeface="Arial-Rounded" pitchFamily="34" charset="0"/>
                <a:cs typeface="Arial-Rounded" pitchFamily="34" charset="0"/>
              </a:rPr>
              <a:t>các</a:t>
            </a:r>
            <a:r>
              <a:rPr lang="en-US" sz="3200" b="1" dirty="0" smtClean="0">
                <a:solidFill>
                  <a:srgbClr val="00B0F0"/>
                </a:solidFill>
                <a:latin typeface="Arial-Rounded" pitchFamily="34" charset="0"/>
                <a:ea typeface="Arial-Rounded" pitchFamily="34" charset="0"/>
                <a:cs typeface="Arial-Rounded" pitchFamily="34" charset="0"/>
              </a:rPr>
              <a:t> </a:t>
            </a:r>
            <a:r>
              <a:rPr lang="en-US" sz="3200" b="1" dirty="0" err="1" smtClean="0">
                <a:solidFill>
                  <a:srgbClr val="00B0F0"/>
                </a:solidFill>
                <a:latin typeface="Arial-Rounded" pitchFamily="34" charset="0"/>
                <a:ea typeface="Arial-Rounded" pitchFamily="34" charset="0"/>
                <a:cs typeface="Arial-Rounded" pitchFamily="34" charset="0"/>
              </a:rPr>
              <a:t>dòng</a:t>
            </a:r>
            <a:r>
              <a:rPr lang="en-US" sz="3200" b="1" dirty="0" smtClean="0">
                <a:solidFill>
                  <a:srgbClr val="00B0F0"/>
                </a:solidFill>
                <a:latin typeface="Arial-Rounded" pitchFamily="34" charset="0"/>
                <a:ea typeface="Arial-Rounded" pitchFamily="34" charset="0"/>
                <a:cs typeface="Arial-Rounded" pitchFamily="34" charset="0"/>
              </a:rPr>
              <a:t> </a:t>
            </a:r>
            <a:r>
              <a:rPr lang="en-US" sz="3200" b="1" dirty="0" err="1" smtClean="0">
                <a:solidFill>
                  <a:srgbClr val="00B0F0"/>
                </a:solidFill>
                <a:latin typeface="Arial-Rounded" pitchFamily="34" charset="0"/>
                <a:ea typeface="Arial-Rounded" pitchFamily="34" charset="0"/>
                <a:cs typeface="Arial-Rounded" pitchFamily="34" charset="0"/>
              </a:rPr>
              <a:t>thơ</a:t>
            </a:r>
            <a:r>
              <a:rPr lang="en-US" sz="3200" b="1" dirty="0" smtClean="0">
                <a:solidFill>
                  <a:srgbClr val="00B0F0"/>
                </a:solidFill>
                <a:latin typeface="Arial-Rounded" pitchFamily="34" charset="0"/>
                <a:ea typeface="Arial-Rounded" pitchFamily="34" charset="0"/>
                <a:cs typeface="Arial-Rounded" pitchFamily="34" charset="0"/>
              </a:rPr>
              <a:t> (SHS </a:t>
            </a:r>
            <a:r>
              <a:rPr lang="en-US" sz="3200" b="1" dirty="0" err="1" smtClean="0">
                <a:solidFill>
                  <a:srgbClr val="00B0F0"/>
                </a:solidFill>
                <a:latin typeface="Arial-Rounded" pitchFamily="34" charset="0"/>
                <a:ea typeface="Arial-Rounded" pitchFamily="34" charset="0"/>
                <a:cs typeface="Arial-Rounded" pitchFamily="34" charset="0"/>
              </a:rPr>
              <a:t>trang</a:t>
            </a:r>
            <a:r>
              <a:rPr lang="en-US" sz="3200" b="1" dirty="0" smtClean="0">
                <a:solidFill>
                  <a:srgbClr val="00B0F0"/>
                </a:solidFill>
                <a:latin typeface="Arial-Rounded" pitchFamily="34" charset="0"/>
                <a:ea typeface="Arial-Rounded" pitchFamily="34" charset="0"/>
                <a:cs typeface="Arial-Rounded" pitchFamily="34" charset="0"/>
              </a:rPr>
              <a:t> 132 </a:t>
            </a:r>
            <a:endParaRPr lang="en-US" sz="3200" b="1" dirty="0">
              <a:solidFill>
                <a:srgbClr val="00B0F0"/>
              </a:solidFill>
              <a:latin typeface="Arial Rounded MT Bol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5781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1" cstate="print">
            <a:extLst>
              <a:ext uri="{BEBA8EAE-BF5A-486C-A8C5-ECC9F3942E4B}">
                <a14:imgProps xmlns:a14="http://schemas.microsoft.com/office/drawing/2010/main">
                  <a14:imgLayer r:embed="rId22">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7">
            <a:extLst>
              <a:ext uri="{BEBA8EAE-BF5A-486C-A8C5-ECC9F3942E4B}">
                <a14:imgProps xmlns:a14="http://schemas.microsoft.com/office/drawing/2010/main">
                  <a14:imgLayer r:embed="rId28">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Hẹn</a:t>
            </a:r>
            <a:r>
              <a:rPr lang="en-US"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gặp</a:t>
            </a:r>
            <a:r>
              <a:rPr lang="en-US"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lại</a:t>
            </a:r>
            <a:r>
              <a:rPr lang="en-US"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bạn</a:t>
            </a:r>
            <a:r>
              <a:rPr lang="en-US" sz="54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ở </a:t>
            </a:r>
            <a:r>
              <a:rPr lang="en-US" sz="5400" b="1"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bài</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sau</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cap="none" spc="0" dirty="0" err="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nhé</a:t>
            </a: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p:cNvPicPr>
            <a:picLocks noChangeAspect="1"/>
          </p:cNvPicPr>
          <p:nvPr/>
        </p:nvPicPr>
        <p:blipFill>
          <a:blip r:embed="rId29">
            <a:extLst>
              <a:ext uri="{BEBA8EAE-BF5A-486C-A8C5-ECC9F3942E4B}">
                <a14:imgProps xmlns:a14="http://schemas.microsoft.com/office/drawing/2010/main">
                  <a14:imgLayer r:embed="rId30">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2">
            <a:extLst>
              <a:ext uri="{BEBA8EAE-BF5A-486C-A8C5-ECC9F3942E4B}">
                <a14:imgProps xmlns:a14="http://schemas.microsoft.com/office/drawing/2010/main">
                  <a14:imgLayer r:embed="rId33">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Buổi</a:t>
            </a:r>
            <a:r>
              <a:rPr lang="en-US" sz="36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sáng</a:t>
            </a:r>
            <a:r>
              <a:rPr lang="en-US" sz="36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cái</a:t>
            </a:r>
            <a:r>
              <a:rPr lang="en-US" sz="36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đánh</a:t>
            </a:r>
            <a:r>
              <a:rPr lang="en-US" sz="36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thức</a:t>
            </a:r>
            <a:r>
              <a:rPr lang="en-US" sz="36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mọi</a:t>
            </a:r>
            <a:r>
              <a:rPr lang="en-US" sz="3600" b="1"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vật</a:t>
            </a: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81000" y="1756400"/>
            <a:ext cx="3792679"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t>
            </a:r>
            <a:r>
              <a:rPr lang="en-US" sz="28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ẹ</a:t>
            </a:r>
            <a:r>
              <a:rPr lang="en-US" sz="28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endPar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942040" y="1846888"/>
            <a:ext cx="30213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24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tia</a:t>
            </a: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572000" y="1752600"/>
            <a:ext cx="4038600"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24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sao</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extLst>
      <p:ext uri="{BB962C8B-B14F-4D97-AF65-F5344CB8AC3E}">
        <p14:creationId xmlns:p14="http://schemas.microsoft.com/office/powerpoint/2010/main" val="25065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143000" y="38101"/>
            <a:ext cx="100545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 nói về một trong những điều mà em thấy, vậy lúc cầu vồng xuất hiên bầu trời như thế nào? </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1143000" y="1660972"/>
            <a:ext cx="2721511"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 </a:t>
            </a: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Khi trời nắng</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686800" y="1551435"/>
            <a:ext cx="327660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3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Khi vừa mưa lại nắng</a:t>
            </a:r>
            <a:endParaRPr lang="en-US" sz="3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953000" y="1562100"/>
            <a:ext cx="2464360"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Khi trời mưa</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4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7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209799" cy="27578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F5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989567" y="263830"/>
            <a:ext cx="9753600" cy="1200280"/>
          </a:xfrm>
          <a:prstGeom prst="rect">
            <a:avLst/>
          </a:prstGeom>
          <a:noFill/>
        </p:spPr>
        <p:txBody>
          <a:bodyPr wrap="square" lIns="91391" tIns="45696" rIns="91391" bIns="45696" rtlCol="0">
            <a:spAutoFit/>
          </a:bodyPr>
          <a:lstStyle/>
          <a:p>
            <a:pPr algn="ctr"/>
            <a:r>
              <a:rPr lang="en-US" sz="7200" b="1" dirty="0" smtClean="0">
                <a:ln w="3175">
                  <a:solidFill>
                    <a:schemeClr val="bg1"/>
                  </a:solidFill>
                </a:ln>
                <a:solidFill>
                  <a:schemeClr val="bg1"/>
                </a:solidFill>
                <a:latin typeface="Arial-Rounded" pitchFamily="34" charset="0"/>
                <a:ea typeface="Arial-Rounded" pitchFamily="34" charset="0"/>
                <a:cs typeface="Arial-Rounded" pitchFamily="34" charset="0"/>
              </a:rPr>
              <a:t>THẾ GIỚI TRONG MẮT EM</a:t>
            </a:r>
            <a:endParaRPr lang="en-US" sz="7200" b="1" dirty="0">
              <a:ln w="3175">
                <a:solidFill>
                  <a:schemeClr val="bg1"/>
                </a:solidFill>
              </a:ln>
              <a:solidFill>
                <a:schemeClr val="bg1"/>
              </a:solidFill>
              <a:latin typeface="Arial-Rounded" pitchFamily="34" charset="0"/>
              <a:ea typeface="Arial-Rounded" pitchFamily="34" charset="0"/>
              <a:cs typeface="Arial-Rounded" pitchFamily="34" charset="0"/>
            </a:endParaRPr>
          </a:p>
        </p:txBody>
      </p:sp>
      <p:grpSp>
        <p:nvGrpSpPr>
          <p:cNvPr id="11" name="Group 10"/>
          <p:cNvGrpSpPr/>
          <p:nvPr/>
        </p:nvGrpSpPr>
        <p:grpSpPr>
          <a:xfrm>
            <a:off x="3505200" y="2965954"/>
            <a:ext cx="563880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 fmla="*/ 6 w 1371606"/>
              <a:gd name="connsiteY0" fmla="*/ 0 h 1295400"/>
              <a:gd name="connsiteX1" fmla="*/ 1371606 w 1371606"/>
              <a:gd name="connsiteY1" fmla="*/ 0 h 1295400"/>
              <a:gd name="connsiteX2" fmla="*/ 1371606 w 1371606"/>
              <a:gd name="connsiteY2" fmla="*/ 1295400 h 1295400"/>
              <a:gd name="connsiteX3" fmla="*/ 6 w 1371606"/>
              <a:gd name="connsiteY3" fmla="*/ 1295400 h 1295400"/>
              <a:gd name="connsiteX4" fmla="*/ 630388 w 1371606"/>
              <a:gd name="connsiteY4" fmla="*/ 609600 h 1295400"/>
              <a:gd name="connsiteX5" fmla="*/ 6 w 1371606"/>
              <a:gd name="connsiteY5" fmla="*/ 0 h 1295400"/>
              <a:gd name="connsiteX0" fmla="*/ 9 w 1371609"/>
              <a:gd name="connsiteY0" fmla="*/ 0 h 1295400"/>
              <a:gd name="connsiteX1" fmla="*/ 1371609 w 1371609"/>
              <a:gd name="connsiteY1" fmla="*/ 0 h 1295400"/>
              <a:gd name="connsiteX2" fmla="*/ 1371609 w 1371609"/>
              <a:gd name="connsiteY2" fmla="*/ 1295400 h 1295400"/>
              <a:gd name="connsiteX3" fmla="*/ 9 w 1371609"/>
              <a:gd name="connsiteY3" fmla="*/ 1295400 h 1295400"/>
              <a:gd name="connsiteX4" fmla="*/ 434971 w 1371609"/>
              <a:gd name="connsiteY4" fmla="*/ 564951 h 1295400"/>
              <a:gd name="connsiteX5" fmla="*/ 9 w 1371609"/>
              <a:gd name="connsiteY5"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07 w 1246399"/>
              <a:gd name="connsiteY0" fmla="*/ 0 h 1219200"/>
              <a:gd name="connsiteX1" fmla="*/ 1246399 w 1246399"/>
              <a:gd name="connsiteY1" fmla="*/ 0 h 1219200"/>
              <a:gd name="connsiteX2" fmla="*/ 1246399 w 1246399"/>
              <a:gd name="connsiteY2" fmla="*/ 1219200 h 1219200"/>
              <a:gd name="connsiteX3" fmla="*/ 307 w 1246399"/>
              <a:gd name="connsiteY3" fmla="*/ 1219200 h 1219200"/>
              <a:gd name="connsiteX4" fmla="*/ 7234 w 1246399"/>
              <a:gd name="connsiteY4" fmla="*/ 41564 h 1219200"/>
              <a:gd name="connsiteX5" fmla="*/ 307 w 1246399"/>
              <a:gd name="connsiteY5" fmla="*/ 0 h 1219200"/>
              <a:gd name="connsiteX0" fmla="*/ 3 w 1246095"/>
              <a:gd name="connsiteY0" fmla="*/ 0 h 1219200"/>
              <a:gd name="connsiteX1" fmla="*/ 1246095 w 1246095"/>
              <a:gd name="connsiteY1" fmla="*/ 0 h 1219200"/>
              <a:gd name="connsiteX2" fmla="*/ 1246095 w 1246095"/>
              <a:gd name="connsiteY2" fmla="*/ 1219200 h 1219200"/>
              <a:gd name="connsiteX3" fmla="*/ 3 w 1246095"/>
              <a:gd name="connsiteY3" fmla="*/ 1219200 h 1219200"/>
              <a:gd name="connsiteX4" fmla="*/ 6930 w 1246095"/>
              <a:gd name="connsiteY4" fmla="*/ 41564 h 1219200"/>
              <a:gd name="connsiteX5" fmla="*/ 3 w 1246095"/>
              <a:gd name="connsiteY5" fmla="*/ 0 h 1219200"/>
              <a:gd name="connsiteX0" fmla="*/ 11917 w 1258009"/>
              <a:gd name="connsiteY0" fmla="*/ 0 h 1219200"/>
              <a:gd name="connsiteX1" fmla="*/ 1258009 w 1258009"/>
              <a:gd name="connsiteY1" fmla="*/ 0 h 1219200"/>
              <a:gd name="connsiteX2" fmla="*/ 1258009 w 1258009"/>
              <a:gd name="connsiteY2" fmla="*/ 1219200 h 1219200"/>
              <a:gd name="connsiteX3" fmla="*/ 11917 w 1258009"/>
              <a:gd name="connsiteY3" fmla="*/ 1219200 h 1219200"/>
              <a:gd name="connsiteX4" fmla="*/ 441405 w 1258009"/>
              <a:gd name="connsiteY4" fmla="*/ 625256 h 1219200"/>
              <a:gd name="connsiteX5" fmla="*/ 18844 w 1258009"/>
              <a:gd name="connsiteY5" fmla="*/ 41564 h 1219200"/>
              <a:gd name="connsiteX6" fmla="*/ 11917 w 1258009"/>
              <a:gd name="connsiteY6"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2700" y="178394"/>
            <a:ext cx="1341530" cy="1200280"/>
          </a:xfrm>
          <a:prstGeom prst="rect">
            <a:avLst/>
          </a:prstGeom>
          <a:noFill/>
        </p:spPr>
        <p:txBody>
          <a:bodyPr wrap="square" lIns="91391" tIns="45696" rIns="91391" bIns="45696" rtlCol="0">
            <a:spAutoFit/>
          </a:bodyPr>
          <a:lstStyle/>
          <a:p>
            <a:pPr algn="ctr"/>
            <a:r>
              <a:rPr lang="en-US" sz="7200" b="1" dirty="0" smtClean="0">
                <a:solidFill>
                  <a:schemeClr val="accent6">
                    <a:lumMod val="75000"/>
                  </a:schemeClr>
                </a:solidFill>
                <a:latin typeface="Arial Rounded MT Bold" pitchFamily="34" charset="0"/>
                <a:ea typeface="Arial-Rounded" pitchFamily="34" charset="0"/>
                <a:cs typeface="Times New Roman" pitchFamily="18" charset="0"/>
              </a:rPr>
              <a:t>7</a:t>
            </a:r>
            <a:endParaRPr lang="en-US" sz="7200" b="1" dirty="0">
              <a:solidFill>
                <a:schemeClr val="accent6">
                  <a:lumMod val="75000"/>
                </a:schemeClr>
              </a:solidFill>
              <a:latin typeface="Arial Rounded MT Bold" pitchFamily="34" charset="0"/>
              <a:ea typeface="Arial-Rounded" pitchFamily="34" charset="0"/>
              <a:cs typeface="Times New Roman" pitchFamily="18" charset="0"/>
            </a:endParaRPr>
          </a:p>
        </p:txBody>
      </p:sp>
      <p:sp>
        <p:nvSpPr>
          <p:cNvPr id="21" name="TextBox 20"/>
          <p:cNvSpPr txBox="1"/>
          <p:nvPr/>
        </p:nvSpPr>
        <p:spPr>
          <a:xfrm>
            <a:off x="3009900" y="2871872"/>
            <a:ext cx="990600" cy="1415724"/>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itchFamily="34" charset="0"/>
                <a:ea typeface="Arial-Rounded" pitchFamily="34" charset="0"/>
                <a:cs typeface="Arial-Rounded" pitchFamily="34" charset="0"/>
              </a:rPr>
              <a:t>Bài</a:t>
            </a:r>
          </a:p>
          <a:p>
            <a:pPr algn="ctr"/>
            <a:r>
              <a:rPr lang="en-US" sz="5400" b="1" dirty="0">
                <a:solidFill>
                  <a:schemeClr val="bg1"/>
                </a:solidFill>
                <a:latin typeface="Arial Rounded MT Bold" pitchFamily="34" charset="0"/>
                <a:ea typeface="Arial-Rounded" pitchFamily="34" charset="0"/>
                <a:cs typeface="Times New Roman" pitchFamily="18" charset="0"/>
              </a:rPr>
              <a:t>4</a:t>
            </a:r>
          </a:p>
        </p:txBody>
      </p:sp>
      <p:sp>
        <p:nvSpPr>
          <p:cNvPr id="22" name="TextBox 21"/>
          <p:cNvSpPr txBox="1"/>
          <p:nvPr/>
        </p:nvSpPr>
        <p:spPr>
          <a:xfrm>
            <a:off x="3826385" y="3089739"/>
            <a:ext cx="4174615" cy="1015614"/>
          </a:xfrm>
          <a:prstGeom prst="rect">
            <a:avLst/>
          </a:prstGeom>
          <a:noFill/>
        </p:spPr>
        <p:txBody>
          <a:bodyPr wrap="square" lIns="91391" tIns="45696" rIns="91391" bIns="45696" rtlCol="0">
            <a:spAutoFit/>
          </a:bodyPr>
          <a:lstStyle/>
          <a:p>
            <a:pPr algn="ctr"/>
            <a:r>
              <a:rPr lang="en-US" sz="6000" b="1" dirty="0" smtClean="0">
                <a:solidFill>
                  <a:schemeClr val="accent6">
                    <a:lumMod val="75000"/>
                  </a:schemeClr>
                </a:solidFill>
                <a:latin typeface="Arial-Rounded" pitchFamily="34" charset="0"/>
                <a:ea typeface="Arial-Rounded" pitchFamily="34" charset="0"/>
                <a:cs typeface="Arial-Rounded" pitchFamily="34" charset="0"/>
              </a:rPr>
              <a:t>HỎI MẸ</a:t>
            </a:r>
            <a:endParaRPr lang="en-US" sz="6000" b="1" dirty="0">
              <a:solidFill>
                <a:schemeClr val="accent6">
                  <a:lumMod val="75000"/>
                </a:scheme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676739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9000" b="55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13646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10" name="Rectangle 9"/>
          <p:cNvSpPr/>
          <p:nvPr/>
        </p:nvSpPr>
        <p:spPr>
          <a:xfrm>
            <a:off x="6928" y="1680582"/>
            <a:ext cx="4412672" cy="3847207"/>
          </a:xfrm>
          <a:prstGeom prst="rect">
            <a:avLst/>
          </a:prstGeom>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163456" y="3163193"/>
            <a:ext cx="3650672" cy="3847207"/>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Trăng rằm tròn to.</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Cuội 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Phải 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862785" y="3796129"/>
            <a:ext cx="4225472" cy="4585871"/>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Cuội 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Nên 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Hỏi mẹ</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Cloud 13"/>
          <p:cNvSpPr/>
          <p:nvPr/>
        </p:nvSpPr>
        <p:spPr>
          <a:xfrm>
            <a:off x="3886200" y="5594331"/>
            <a:ext cx="3115756" cy="730269"/>
          </a:xfrm>
          <a:prstGeom prst="cloud">
            <a:avLst/>
          </a:prstGeom>
          <a:solidFill>
            <a:schemeClr val="accent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Rounded" pitchFamily="34" charset="0"/>
                <a:ea typeface="Arial-Rounded" pitchFamily="34" charset="0"/>
                <a:cs typeface="Arial-Rounded" pitchFamily="34" charset="0"/>
              </a:rPr>
              <a:t>Đọc mẫu</a:t>
            </a:r>
            <a:endParaRPr lang="en-US" sz="3200" b="1" dirty="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661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7" name="TextBox 6"/>
          <p:cNvSpPr txBox="1"/>
          <p:nvPr/>
        </p:nvSpPr>
        <p:spPr>
          <a:xfrm>
            <a:off x="616528" y="219123"/>
            <a:ext cx="13646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10" name="Rectangle 9"/>
          <p:cNvSpPr/>
          <p:nvPr/>
        </p:nvSpPr>
        <p:spPr>
          <a:xfrm>
            <a:off x="6928" y="1680582"/>
            <a:ext cx="4412672" cy="3847207"/>
          </a:xfrm>
          <a:prstGeom prst="rect">
            <a:avLst/>
          </a:prstGeom>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163456" y="3163193"/>
            <a:ext cx="3650672" cy="3847207"/>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Trăng rằm tròn to.</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Cuội 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Phải 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862785" y="3796129"/>
            <a:ext cx="4225472" cy="4585871"/>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Cuội 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Nên 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0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Hỏi mẹ</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838200" y="5796694"/>
            <a:ext cx="7445441" cy="584739"/>
          </a:xfrm>
          <a:prstGeom prst="rect">
            <a:avLst/>
          </a:prstGeom>
          <a:solidFill>
            <a:schemeClr val="accent6"/>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Đọc nối tiếp câu lần 1.</a:t>
            </a:r>
            <a:endParaRPr lang="en-US" sz="3200" dirty="0">
              <a:latin typeface="Arial-Rounded" pitchFamily="34" charset="0"/>
              <a:ea typeface="Arial-Rounded" pitchFamily="34" charset="0"/>
              <a:cs typeface="Arial-Rounded" pitchFamily="34" charset="0"/>
            </a:endParaRPr>
          </a:p>
        </p:txBody>
      </p:sp>
      <p:cxnSp>
        <p:nvCxnSpPr>
          <p:cNvPr id="16" name="Straight Connector 15"/>
          <p:cNvCxnSpPr/>
          <p:nvPr/>
        </p:nvCxnSpPr>
        <p:spPr>
          <a:xfrm flipH="1">
            <a:off x="2216728" y="2590800"/>
            <a:ext cx="18218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343400" y="4038600"/>
            <a:ext cx="16453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097001" y="4953000"/>
            <a:ext cx="16453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524" b="99780" l="313" r="99844">
                        <a14:foregroundMark x1="83750" y1="8260" x2="90156" y2="3524"/>
                        <a14:foregroundMark x1="39297" y1="76542" x2="61875" y2="75771"/>
                        <a14:foregroundMark x1="52656" y1="69163" x2="56250" y2="71476"/>
                        <a14:foregroundMark x1="42813" y1="86233" x2="49219" y2="78855"/>
                        <a14:foregroundMark x1="75547" y1="98348" x2="83281" y2="93833"/>
                        <a14:foregroundMark x1="91484" y1="98348" x2="98906" y2="93062"/>
                        <a14:foregroundMark x1="92422" y1="81938" x2="93281" y2="81388"/>
                        <a14:foregroundMark x1="8906" y1="74339" x2="8516" y2="79075"/>
                        <a14:foregroundMark x1="2500" y1="83921" x2="1797" y2="98348"/>
                        <a14:foregroundMark x1="2344" y1="94714" x2="21563" y2="94163"/>
                        <a14:foregroundMark x1="12031" y1="64427" x2="24844" y2="59031"/>
                        <a14:foregroundMark x1="33750" y1="52753" x2="41172" y2="47137"/>
                        <a14:foregroundMark x1="20234" y1="39978" x2="31719" y2="43172"/>
                        <a14:foregroundMark x1="1172" y1="49119" x2="5781" y2="54185"/>
                        <a14:foregroundMark x1="18906" y1="42621" x2="17578" y2="45154"/>
                      </a14:backgroundRemoval>
                    </a14:imgEffect>
                  </a14:imgLayer>
                </a14:imgProps>
              </a:ext>
              <a:ext uri="{28A0092B-C50C-407E-A947-70E740481C1C}">
                <a14:useLocalDpi xmlns:a14="http://schemas.microsoft.com/office/drawing/2010/main" val="0"/>
              </a:ext>
            </a:extLst>
          </a:blip>
          <a:srcRect/>
          <a:stretch>
            <a:fillRect/>
          </a:stretch>
        </p:blipFill>
        <p:spPr bwMode="auto">
          <a:xfrm>
            <a:off x="5097001" y="187646"/>
            <a:ext cx="7081144" cy="2975547"/>
          </a:xfrm>
          <a:prstGeom prst="rect">
            <a:avLst/>
          </a:prstGeom>
          <a:blipFill>
            <a:blip r:embed="rId4"/>
            <a:stretch>
              <a:fillRect/>
            </a:stretch>
          </a:blipFill>
          <a:ln>
            <a:noFill/>
          </a:ln>
        </p:spPr>
      </p:pic>
    </p:spTree>
    <p:extLst>
      <p:ext uri="{BB962C8B-B14F-4D97-AF65-F5344CB8AC3E}">
        <p14:creationId xmlns:p14="http://schemas.microsoft.com/office/powerpoint/2010/main" val="358774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9000" t="2000" b="47000"/>
          </a:stretch>
        </a:blipFill>
        <a:effectLst/>
      </p:bgPr>
    </p:bg>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616528" y="219123"/>
            <a:ext cx="1288472" cy="646282"/>
          </a:xfrm>
          <a:prstGeom prst="rect">
            <a:avLst/>
          </a:prstGeom>
          <a:noFill/>
        </p:spPr>
        <p:txBody>
          <a:bodyPr wrap="square" lIns="91391" tIns="45696" rIns="91391" bIns="45696" rtlCol="0">
            <a:spAutoFit/>
          </a:bodyPr>
          <a:lstStyle/>
          <a:p>
            <a:pPr algn="just"/>
            <a:r>
              <a:rPr lang="en-US" sz="3600" b="1" dirty="0">
                <a:latin typeface="Arial-Rounded" pitchFamily="34" charset="0"/>
                <a:ea typeface="Arial-Rounded" pitchFamily="34" charset="0"/>
                <a:cs typeface="Arial-Rounded" pitchFamily="34" charset="0"/>
              </a:rPr>
              <a:t>Đọc</a:t>
            </a:r>
          </a:p>
        </p:txBody>
      </p:sp>
      <p:sp>
        <p:nvSpPr>
          <p:cNvPr id="7" name="Oval 6"/>
          <p:cNvSpPr/>
          <p:nvPr/>
        </p:nvSpPr>
        <p:spPr>
          <a:xfrm>
            <a:off x="6928" y="320477"/>
            <a:ext cx="609600" cy="6096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2</a:t>
            </a:r>
          </a:p>
        </p:txBody>
      </p:sp>
      <p:sp>
        <p:nvSpPr>
          <p:cNvPr id="10" name="Rectangle 9"/>
          <p:cNvSpPr/>
          <p:nvPr/>
        </p:nvSpPr>
        <p:spPr>
          <a:xfrm>
            <a:off x="-13855" y="941507"/>
            <a:ext cx="4650349" cy="3847207"/>
          </a:xfrm>
          <a:prstGeom prst="rect">
            <a:avLst/>
          </a:prstGeom>
        </p:spPr>
        <p:txBody>
          <a:bodyPr wrap="square">
            <a:spAutoFit/>
          </a:bodyPr>
          <a:lstStyle/>
          <a:p>
            <a:pPr marL="514350" indent="-514350">
              <a:buAutoNum type="arabicParenBoth"/>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Ai quạt thành gió</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Thổi mây ngang trời?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Ai nhuộm mẹ ơi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Bầu trời xanh thế?</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3183752" y="2934593"/>
            <a:ext cx="4303821" cy="3847207"/>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(2)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Ông sao thì bé</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Trăng rằm tròn to.</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ngồi gốc đa</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Phải chăn trâu mãi.</a:t>
            </a:r>
          </a:p>
          <a:p>
            <a:pPr>
              <a:defRPr/>
            </a:pP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7373640" y="3708457"/>
            <a:ext cx="4758873" cy="4832092"/>
          </a:xfrm>
          <a:prstGeom prst="rect">
            <a:avLst/>
          </a:prstGeom>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(3)  </a:t>
            </a:r>
            <a:r>
              <a:rPr lang="en-US" sz="3000" dirty="0" smtClean="0">
                <a:latin typeface="Arial-Rounded" panose="020B0500000000000000" pitchFamily="34" charset="0"/>
                <a:ea typeface="Arial-Rounded" panose="020B0500000000000000" pitchFamily="34" charset="0"/>
                <a:cs typeface="Arial-Rounded" panose="020B0500000000000000" pitchFamily="34" charset="0"/>
              </a:rPr>
              <a:t>Mẹ ơi có phải</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Cuội buồn lắm không?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Nên chú phi công</a:t>
            </a:r>
          </a:p>
          <a:p>
            <a:pPr>
              <a:defRPr/>
            </a:pPr>
            <a:r>
              <a:rPr lang="en-US" sz="3000" dirty="0" smtClean="0">
                <a:latin typeface="Arial-Rounded" panose="020B0500000000000000" pitchFamily="34" charset="0"/>
                <a:ea typeface="Arial-Rounded" panose="020B0500000000000000" pitchFamily="34" charset="0"/>
                <a:cs typeface="Arial-Rounded" panose="020B0500000000000000" pitchFamily="34" charset="0"/>
              </a:rPr>
              <a:t>     Bay lên thăm cuội?</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Xuân Bồi)</a:t>
            </a:r>
          </a:p>
          <a:p>
            <a:pPr>
              <a:defRPr/>
            </a:pPr>
            <a:endParaRPr lang="en-US" sz="4000" dirty="0" smtClean="0">
              <a:latin typeface="Arial-Rounded" panose="020B0500000000000000" pitchFamily="34" charset="0"/>
              <a:ea typeface="Arial-Rounded" panose="020B0500000000000000" pitchFamily="34" charset="0"/>
              <a:cs typeface="Arial-Rounded" panose="020B0500000000000000" pitchFamily="34" charset="0"/>
            </a:endParaRPr>
          </a:p>
          <a:p>
            <a:pPr>
              <a:defRPr/>
            </a:pP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216728" y="448613"/>
            <a:ext cx="5837095" cy="1754326"/>
          </a:xfrm>
          <a:prstGeom prst="rect">
            <a:avLst/>
          </a:prstGeom>
        </p:spPr>
        <p:txBody>
          <a:bodyPr wrap="square">
            <a:spAutoFit/>
          </a:bodyPr>
          <a:lstStyle/>
          <a:p>
            <a:pPr algn="ctr">
              <a:defRPr/>
            </a:pPr>
            <a:r>
              <a:rPr lang="en-US" sz="4000" b="1" dirty="0" smtClean="0">
                <a:latin typeface="Arial-Rounded" panose="020B0500000000000000" pitchFamily="34" charset="0"/>
                <a:ea typeface="Arial-Rounded" panose="020B0500000000000000" pitchFamily="34" charset="0"/>
                <a:cs typeface="Arial-Rounded" panose="020B0500000000000000" pitchFamily="34" charset="0"/>
              </a:rPr>
              <a:t>Hỏi mẹ</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600" dirty="0">
                <a:latin typeface="Arial-Rounded" panose="020B0500000000000000" pitchFamily="34" charset="0"/>
                <a:ea typeface="Arial-Rounded" panose="020B0500000000000000" pitchFamily="34" charset="0"/>
                <a:cs typeface="Arial-Rounded" panose="020B0500000000000000" pitchFamily="34" charset="0"/>
              </a:rPr>
              <a:t>	</a:t>
            </a:r>
            <a:endParaRPr lang="en-US" sz="36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p:cNvSpPr txBox="1"/>
          <p:nvPr/>
        </p:nvSpPr>
        <p:spPr>
          <a:xfrm>
            <a:off x="862484" y="5715000"/>
            <a:ext cx="6096000" cy="584739"/>
          </a:xfrm>
          <a:prstGeom prst="rect">
            <a:avLst/>
          </a:prstGeom>
          <a:solidFill>
            <a:schemeClr val="accent6"/>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Đọc nối tiếp khổ thơ</a:t>
            </a:r>
            <a:endParaRPr lang="en-US" sz="3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3665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p:bldP spid="12" grpId="0"/>
      <p:bldP spid="13" grpId="0"/>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2614</TotalTime>
  <Words>1183</Words>
  <Application>Microsoft Office PowerPoint</Application>
  <PresentationFormat>Custom</PresentationFormat>
  <Paragraphs>296</Paragraphs>
  <Slides>21</Slides>
  <Notes>5</Notes>
  <HiddenSlides>0</HiddenSlides>
  <MMClips>18</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ismail - [2010]</cp:lastModifiedBy>
  <cp:revision>84</cp:revision>
  <dcterms:created xsi:type="dcterms:W3CDTF">2020-06-14T07:01:18Z</dcterms:created>
  <dcterms:modified xsi:type="dcterms:W3CDTF">2021-04-21T15:54:45Z</dcterms:modified>
</cp:coreProperties>
</file>