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mpeg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65" r:id="rId2"/>
    <p:sldId id="266" r:id="rId3"/>
    <p:sldId id="268" r:id="rId4"/>
    <p:sldId id="269" r:id="rId5"/>
    <p:sldId id="267" r:id="rId6"/>
    <p:sldId id="278" r:id="rId7"/>
    <p:sldId id="277" r:id="rId8"/>
    <p:sldId id="270" r:id="rId9"/>
    <p:sldId id="271" r:id="rId10"/>
    <p:sldId id="272" r:id="rId11"/>
    <p:sldId id="273" r:id="rId12"/>
    <p:sldId id="274" r:id="rId13"/>
    <p:sldId id="275" r:id="rId14"/>
    <p:sldId id="279" r:id="rId15"/>
    <p:sldId id="28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BEBD"/>
    <a:srgbClr val="EC8684"/>
    <a:srgbClr val="FFDD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58"/>
    <p:restoredTop sz="94669"/>
  </p:normalViewPr>
  <p:slideViewPr>
    <p:cSldViewPr>
      <p:cViewPr varScale="1">
        <p:scale>
          <a:sx n="98" d="100"/>
          <a:sy n="98" d="100"/>
        </p:scale>
        <p:origin x="1208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BD6BCD-AA2A-43BC-AE32-DCC9007DA479}" type="datetimeFigureOut">
              <a:rPr lang="en-US" smtClean="0"/>
              <a:t>4/16/22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27F2F9-3BB7-4309-94B4-2B10FFD2C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41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Giáo</a:t>
            </a:r>
            <a:r>
              <a:rPr lang="en-US" baseline="0" dirty="0" smtClean="0"/>
              <a:t> viên chủ động giải thích từ khó, cho </a:t>
            </a:r>
            <a:r>
              <a:rPr lang="en-US" baseline="0" dirty="0" err="1" smtClean="0"/>
              <a:t>hs</a:t>
            </a:r>
            <a:r>
              <a:rPr lang="en-US" baseline="0" dirty="0" smtClean="0"/>
              <a:t> luyện đọc từ. Từ khó có thể linh động theo vùng miền. GV cho </a:t>
            </a:r>
            <a:r>
              <a:rPr lang="en-US" baseline="0" dirty="0" err="1" smtClean="0"/>
              <a:t>hs</a:t>
            </a:r>
            <a:r>
              <a:rPr lang="en-US" baseline="0" dirty="0" smtClean="0"/>
              <a:t> khai thác trên sách giáo khoa chứ đừng nhìn màn hình nhé.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7F2F9-3BB7-4309-94B4-2B10FFD2C3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63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HS đã</a:t>
            </a:r>
            <a:r>
              <a:rPr lang="en-US" baseline="0" dirty="0" smtClean="0"/>
              <a:t> có thể hiểu phân biệt khổ thơ và câu thơ nên không cần đánh dấu khổ và câu thơ nữa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7F2F9-3BB7-4309-94B4-2B10FFD2C3F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841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linh động</a:t>
            </a:r>
            <a:r>
              <a:rPr lang="en-US" baseline="0" dirty="0" smtClean="0"/>
              <a:t> tổ chức phù hợp với </a:t>
            </a:r>
            <a:r>
              <a:rPr lang="en-US" baseline="0" dirty="0" err="1" smtClean="0"/>
              <a:t>hs</a:t>
            </a:r>
            <a:r>
              <a:rPr lang="en-US" baseline="0" dirty="0" smtClean="0"/>
              <a:t> của lớp mình dạy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7F2F9-3BB7-4309-94B4-2B10FFD2C3F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86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410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853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60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416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095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838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279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202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024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756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681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628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5" Type="http://schemas.microsoft.com/office/2007/relationships/hdphoto" Target="../media/hdphoto1.wdp"/><Relationship Id="rId6" Type="http://schemas.openxmlformats.org/officeDocument/2006/relationships/image" Target="../media/image17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20" Type="http://schemas.openxmlformats.org/officeDocument/2006/relationships/image" Target="../media/image28.png"/><Relationship Id="rId21" Type="http://schemas.microsoft.com/office/2007/relationships/hdphoto" Target="../media/hdphoto11.wdp"/><Relationship Id="rId22" Type="http://schemas.openxmlformats.org/officeDocument/2006/relationships/image" Target="../media/image29.png"/><Relationship Id="rId23" Type="http://schemas.microsoft.com/office/2007/relationships/hdphoto" Target="../media/hdphoto12.wdp"/><Relationship Id="rId24" Type="http://schemas.openxmlformats.org/officeDocument/2006/relationships/image" Target="../media/image30.png"/><Relationship Id="rId25" Type="http://schemas.microsoft.com/office/2007/relationships/hdphoto" Target="../media/hdphoto13.wdp"/><Relationship Id="rId10" Type="http://schemas.microsoft.com/office/2007/relationships/hdphoto" Target="../media/hdphoto8.wdp"/><Relationship Id="rId11" Type="http://schemas.openxmlformats.org/officeDocument/2006/relationships/image" Target="../media/image22.gif"/><Relationship Id="rId12" Type="http://schemas.openxmlformats.org/officeDocument/2006/relationships/image" Target="../media/image18.png"/><Relationship Id="rId13" Type="http://schemas.openxmlformats.org/officeDocument/2006/relationships/image" Target="../media/image23.gif"/><Relationship Id="rId14" Type="http://schemas.openxmlformats.org/officeDocument/2006/relationships/image" Target="../media/image24.png"/><Relationship Id="rId15" Type="http://schemas.openxmlformats.org/officeDocument/2006/relationships/image" Target="../media/image25.png"/><Relationship Id="rId16" Type="http://schemas.microsoft.com/office/2007/relationships/hdphoto" Target="../media/hdphoto9.wdp"/><Relationship Id="rId17" Type="http://schemas.openxmlformats.org/officeDocument/2006/relationships/image" Target="../media/image26.gif"/><Relationship Id="rId18" Type="http://schemas.openxmlformats.org/officeDocument/2006/relationships/image" Target="../media/image27.png"/><Relationship Id="rId19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Relationship Id="rId4" Type="http://schemas.microsoft.com/office/2007/relationships/hdphoto" Target="../media/hdphoto6.wdp"/><Relationship Id="rId5" Type="http://schemas.openxmlformats.org/officeDocument/2006/relationships/image" Target="../media/image12.png"/><Relationship Id="rId6" Type="http://schemas.microsoft.com/office/2007/relationships/hdphoto" Target="../media/hdphoto2.wdp"/><Relationship Id="rId7" Type="http://schemas.openxmlformats.org/officeDocument/2006/relationships/image" Target="../media/image20.png"/><Relationship Id="rId8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20" Type="http://schemas.microsoft.com/office/2007/relationships/hdphoto" Target="../media/hdphoto8.wdp"/><Relationship Id="rId21" Type="http://schemas.openxmlformats.org/officeDocument/2006/relationships/image" Target="../media/image39.png"/><Relationship Id="rId22" Type="http://schemas.microsoft.com/office/2007/relationships/hdphoto" Target="../media/hdphoto18.wdp"/><Relationship Id="rId23" Type="http://schemas.openxmlformats.org/officeDocument/2006/relationships/image" Target="../media/image40.png"/><Relationship Id="rId24" Type="http://schemas.microsoft.com/office/2007/relationships/hdphoto" Target="../media/hdphoto19.wdp"/><Relationship Id="rId25" Type="http://schemas.openxmlformats.org/officeDocument/2006/relationships/image" Target="../media/image41.gif"/><Relationship Id="rId26" Type="http://schemas.openxmlformats.org/officeDocument/2006/relationships/image" Target="../media/image42.png"/><Relationship Id="rId27" Type="http://schemas.microsoft.com/office/2007/relationships/hdphoto" Target="../media/hdphoto3.wdp"/><Relationship Id="rId28" Type="http://schemas.openxmlformats.org/officeDocument/2006/relationships/image" Target="../media/image43.png"/><Relationship Id="rId10" Type="http://schemas.microsoft.com/office/2007/relationships/hdphoto" Target="../media/hdphoto15.wdp"/><Relationship Id="rId11" Type="http://schemas.openxmlformats.org/officeDocument/2006/relationships/image" Target="../media/image36.png"/><Relationship Id="rId12" Type="http://schemas.microsoft.com/office/2007/relationships/hdphoto" Target="../media/hdphoto16.wdp"/><Relationship Id="rId13" Type="http://schemas.openxmlformats.org/officeDocument/2006/relationships/image" Target="../media/image37.gif"/><Relationship Id="rId14" Type="http://schemas.openxmlformats.org/officeDocument/2006/relationships/image" Target="../media/image38.png"/><Relationship Id="rId15" Type="http://schemas.microsoft.com/office/2007/relationships/hdphoto" Target="../media/hdphoto17.wdp"/><Relationship Id="rId16" Type="http://schemas.openxmlformats.org/officeDocument/2006/relationships/image" Target="../media/image11.gif"/><Relationship Id="rId17" Type="http://schemas.openxmlformats.org/officeDocument/2006/relationships/image" Target="../media/image12.png"/><Relationship Id="rId18" Type="http://schemas.microsoft.com/office/2007/relationships/hdphoto" Target="../media/hdphoto2.wdp"/><Relationship Id="rId19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microsoft.com/office/2007/relationships/hdphoto" Target="../media/hdphoto14.wdp"/><Relationship Id="rId4" Type="http://schemas.openxmlformats.org/officeDocument/2006/relationships/image" Target="../media/image32.png"/><Relationship Id="rId5" Type="http://schemas.microsoft.com/office/2007/relationships/hdphoto" Target="../media/hdphoto7.wdp"/><Relationship Id="rId6" Type="http://schemas.openxmlformats.org/officeDocument/2006/relationships/image" Target="../media/image33.png"/><Relationship Id="rId7" Type="http://schemas.microsoft.com/office/2007/relationships/hdphoto" Target="../media/hdphoto9.wdp"/><Relationship Id="rId8" Type="http://schemas.openxmlformats.org/officeDocument/2006/relationships/image" Target="../media/image34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1.gif"/><Relationship Id="rId5" Type="http://schemas.openxmlformats.org/officeDocument/2006/relationships/image" Target="../media/image12.png"/><Relationship Id="rId6" Type="http://schemas.microsoft.com/office/2007/relationships/hdphoto" Target="../media/hdphoto2.wdp"/><Relationship Id="rId7" Type="http://schemas.openxmlformats.org/officeDocument/2006/relationships/image" Target="../media/image13.png"/><Relationship Id="rId8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.png"/><Relationship Id="rId1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6.png"/><Relationship Id="rId8" Type="http://schemas.openxmlformats.org/officeDocument/2006/relationships/image" Target="../media/image8.png"/><Relationship Id="rId9" Type="http://schemas.openxmlformats.org/officeDocument/2006/relationships/image" Target="../media/image7.png"/><Relationship Id="rId10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2.png"/><Relationship Id="rId5" Type="http://schemas.microsoft.com/office/2007/relationships/hdphoto" Target="../media/hdphoto2.wdp"/><Relationship Id="rId6" Type="http://schemas.openxmlformats.org/officeDocument/2006/relationships/image" Target="../media/image15.png"/><Relationship Id="rId7" Type="http://schemas.microsoft.com/office/2007/relationships/hdphoto" Target="../media/hdphoto4.wdp"/><Relationship Id="rId8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3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6.png"/><Relationship Id="rId5" Type="http://schemas.microsoft.com/office/2007/relationships/hdphoto" Target="../media/hdphoto5.wdp"/><Relationship Id="rId6" Type="http://schemas.openxmlformats.org/officeDocument/2006/relationships/image" Target="../media/image15.png"/><Relationship Id="rId7" Type="http://schemas.microsoft.com/office/2007/relationships/hdphoto" Target="../media/hdphoto4.wdp"/><Relationship Id="rId8" Type="http://schemas.openxmlformats.org/officeDocument/2006/relationships/image" Target="../media/image12.png"/><Relationship Id="rId9" Type="http://schemas.microsoft.com/office/2007/relationships/hdphoto" Target="../media/hdphoto2.wdp"/><Relationship Id="rId10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17799" y="-14642"/>
            <a:ext cx="12209799" cy="207204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5BE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-659635" y="-848744"/>
            <a:ext cx="2469633" cy="2296731"/>
            <a:chOff x="-2957976" y="-1125796"/>
            <a:chExt cx="2469633" cy="2296731"/>
          </a:xfrm>
        </p:grpSpPr>
        <p:sp>
          <p:nvSpPr>
            <p:cNvPr id="7" name="Oval 6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F5BE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2700" y="178394"/>
            <a:ext cx="1341530" cy="120028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7</a:t>
            </a:r>
            <a:endParaRPr lang="en-US" sz="7200" b="1" dirty="0">
              <a:solidFill>
                <a:schemeClr val="accent6">
                  <a:lumMod val="75000"/>
                </a:schemeClr>
              </a:solidFill>
              <a:latin typeface="Arial Rounded MT Bold" pitchFamily="34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54230" y="263830"/>
            <a:ext cx="10863170" cy="101561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 GIỚI TRONG MẮT EM</a:t>
            </a:r>
            <a:endParaRPr lang="en-US" sz="60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200400" y="2971800"/>
            <a:ext cx="6400800" cy="1295400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156817" y="2822928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7" name="Oval 16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977202" y="3103526"/>
            <a:ext cx="6431059" cy="83094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 NẮNG ĐI ĐÂU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47650" y="2933054"/>
            <a:ext cx="990600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7996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0" y="27709"/>
            <a:ext cx="609600" cy="609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-8973"/>
            <a:ext cx="3450145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Trả lời câu hỏi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735" b="99828" l="0" r="100000">
                        <a14:foregroundMark x1="27031" y1="39003" x2="42891" y2="39003"/>
                        <a14:foregroundMark x1="45000" y1="39003" x2="77422" y2="40120"/>
                        <a14:foregroundMark x1="25625" y1="23454" x2="74531" y2="24313"/>
                        <a14:backgroundMark x1="23828" y1="97938" x2="44141" y2="87973"/>
                        <a14:backgroundMark x1="16719" y1="43471" x2="77734" y2="42354"/>
                        <a14:backgroundMark x1="16563" y1="43986" x2="77969" y2="44588"/>
                        <a14:backgroundMark x1="17422" y1="41495" x2="77578" y2="41495"/>
                        <a14:backgroundMark x1="29922" y1="31529" x2="80078" y2="31529"/>
                        <a14:backgroundMark x1="42344" y1="34880" x2="78672" y2="33763"/>
                        <a14:backgroundMark x1="42734" y1="88488" x2="61016" y2="99399"/>
                        <a14:backgroundMark x1="29688" y1="26804" x2="78984" y2="26203"/>
                        <a14:backgroundMark x1="29531" y1="36512" x2="74219" y2="36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635"/>
          <a:stretch/>
        </p:blipFill>
        <p:spPr bwMode="auto">
          <a:xfrm>
            <a:off x="8153399" y="-13855"/>
            <a:ext cx="4038601" cy="314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709" y="6188863"/>
            <a:ext cx="9296400" cy="646282"/>
          </a:xfrm>
          <a:prstGeom prst="rect">
            <a:avLst/>
          </a:prstGeom>
          <a:solidFill>
            <a:schemeClr val="accent6"/>
          </a:solidFill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Buổi sáng thức dậy, bé thấy tia nắng ở đâu?</a:t>
            </a:r>
            <a:endParaRPr lang="en-US" sz="3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0724" y="762000"/>
            <a:ext cx="401716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thức dậy</a:t>
            </a:r>
          </a:p>
          <a:p>
            <a:pPr>
              <a:defRPr/>
            </a:pP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thấy buồn cười: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ai đang nhảy</a:t>
            </a:r>
          </a:p>
          <a:p>
            <a:pPr>
              <a:defRPr/>
            </a:pP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bài vui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>
              <a:defRPr/>
            </a:pP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 đến giờ ngủ</a:t>
            </a:r>
          </a:p>
          <a:p>
            <a:pPr>
              <a:defRPr/>
            </a:pP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Sực nhớ bé tìm</a:t>
            </a:r>
          </a:p>
          <a:p>
            <a:pPr>
              <a:defRPr/>
            </a:pP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tia nắng nhỏ:</a:t>
            </a:r>
          </a:p>
          <a:p>
            <a:pPr>
              <a:defRPr/>
            </a:pP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 rồi. Lặng im…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88345" y="762000"/>
            <a:ext cx="44958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 là tia nắng</a:t>
            </a:r>
          </a:p>
          <a:p>
            <a:pPr>
              <a:defRPr/>
            </a:pP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 trong lòng tay</a:t>
            </a:r>
          </a:p>
          <a:p>
            <a:pPr>
              <a:defRPr/>
            </a:pP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 trên bàn học</a:t>
            </a:r>
          </a:p>
          <a:p>
            <a:pPr>
              <a:defRPr/>
            </a:pP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 trên tán cây.</a:t>
            </a:r>
          </a:p>
          <a:p>
            <a:pPr>
              <a:defRPr/>
            </a:pP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nằm ngẫm nghĩ: </a:t>
            </a:r>
          </a:p>
          <a:p>
            <a:pPr marL="457200" indent="-457200">
              <a:buFontTx/>
              <a:buChar char="-"/>
              <a:defRPr/>
            </a:pP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ngủ ở đâu?</a:t>
            </a:r>
          </a:p>
          <a:p>
            <a:pPr marL="457200" indent="-457200">
              <a:buFontTx/>
              <a:buChar char="-"/>
              <a:defRPr/>
            </a:pP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ngủ nhà nắng!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lại gặp nhau.</a:t>
            </a:r>
          </a:p>
          <a:p>
            <a:pPr algn="r">
              <a:defRPr/>
            </a:pP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</a:p>
          <a:p>
            <a:pPr algn="r">
              <a:defRPr/>
            </a:pP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(Thụy Anh)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5410200" y="1676400"/>
            <a:ext cx="22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410200" y="2209800"/>
            <a:ext cx="2057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410200" y="2667000"/>
            <a:ext cx="1828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7709" y="6230059"/>
            <a:ext cx="9296400" cy="646282"/>
          </a:xfrm>
          <a:prstGeom prst="rect">
            <a:avLst/>
          </a:prstGeom>
          <a:solidFill>
            <a:schemeClr val="accent6"/>
          </a:solidFill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Theo bé, buổi tối, tia nắng đi đâu?</a:t>
            </a:r>
            <a:endParaRPr lang="en-US" sz="3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457200" y="3657600"/>
            <a:ext cx="1219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09600" y="4114800"/>
            <a:ext cx="22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09600" y="4648200"/>
            <a:ext cx="2667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33400" y="5105400"/>
            <a:ext cx="2743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0" y="6211718"/>
            <a:ext cx="9296400" cy="646282"/>
          </a:xfrm>
          <a:prstGeom prst="rect">
            <a:avLst/>
          </a:prstGeom>
          <a:solidFill>
            <a:schemeClr val="accent6"/>
          </a:solidFill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Theo em nhà nắng ở đâu?</a:t>
            </a:r>
            <a:endParaRPr lang="en-US" sz="3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Hành trang số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86600" y="3280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24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0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/>
      <p:bldP spid="9" grpId="0"/>
      <p:bldP spid="17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"/>
          <a:stretch/>
        </p:blipFill>
        <p:spPr bwMode="auto">
          <a:xfrm>
            <a:off x="6940731" y="4987835"/>
            <a:ext cx="5251269" cy="1870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27798" y="142997"/>
            <a:ext cx="662247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thuộc lòng hai khổ thơ  </a:t>
            </a:r>
            <a:r>
              <a:rPr lang="en-US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</a:t>
            </a:r>
            <a:endParaRPr lang="en-US" sz="32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17765" y="69005"/>
            <a:ext cx="609600" cy="609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7" name="Rectangle 6"/>
          <p:cNvSpPr/>
          <p:nvPr/>
        </p:nvSpPr>
        <p:spPr>
          <a:xfrm>
            <a:off x="1027798" y="1219200"/>
            <a:ext cx="6096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thức dậy</a:t>
            </a:r>
          </a:p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thấy buồn cười:</a:t>
            </a:r>
          </a:p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ai đang nhảy</a:t>
            </a:r>
          </a:p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bài vui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sz="3200" dirty="0" smtClean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 là tia nắng</a:t>
            </a:r>
          </a:p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 trong lòng tay</a:t>
            </a:r>
          </a:p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 trên bàn học</a:t>
            </a:r>
          </a:p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 trên tán cây.</a:t>
            </a:r>
          </a:p>
          <a:p>
            <a:pPr lvl="0">
              <a:defRPr/>
            </a:pPr>
            <a:endParaRPr lang="en-US" sz="3200" dirty="0" smtClean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735" b="99828" l="0" r="100000">
                        <a14:foregroundMark x1="27031" y1="39003" x2="42891" y2="39003"/>
                        <a14:foregroundMark x1="45000" y1="39003" x2="77422" y2="40120"/>
                        <a14:foregroundMark x1="25625" y1="23454" x2="74531" y2="24313"/>
                        <a14:backgroundMark x1="23828" y1="97938" x2="44141" y2="87973"/>
                        <a14:backgroundMark x1="16719" y1="43471" x2="77734" y2="42354"/>
                        <a14:backgroundMark x1="16563" y1="43986" x2="77969" y2="44588"/>
                        <a14:backgroundMark x1="17422" y1="41495" x2="77578" y2="41495"/>
                        <a14:backgroundMark x1="29922" y1="31529" x2="80078" y2="31529"/>
                        <a14:backgroundMark x1="42344" y1="34880" x2="78672" y2="33763"/>
                        <a14:backgroundMark x1="42734" y1="88488" x2="61016" y2="99399"/>
                        <a14:backgroundMark x1="29688" y1="26804" x2="78984" y2="26203"/>
                        <a14:backgroundMark x1="29531" y1="36512" x2="74219" y2="36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635"/>
          <a:stretch/>
        </p:blipFill>
        <p:spPr bwMode="auto">
          <a:xfrm>
            <a:off x="8153399" y="-13855"/>
            <a:ext cx="4038601" cy="314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027798" y="1219199"/>
            <a:ext cx="6096000" cy="600164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thức dậy</a:t>
            </a:r>
          </a:p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buồn cười:</a:t>
            </a:r>
          </a:p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đang nhảy</a:t>
            </a:r>
          </a:p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vui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sz="3200" dirty="0" smtClean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tia nắng</a:t>
            </a:r>
          </a:p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lòng tay</a:t>
            </a:r>
          </a:p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 bàn học</a:t>
            </a:r>
          </a:p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 tán cây.</a:t>
            </a:r>
          </a:p>
          <a:p>
            <a:pPr lvl="0">
              <a:defRPr/>
            </a:pPr>
            <a:endParaRPr lang="en-US" sz="3200" dirty="0" smtClean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0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1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76200" y="0"/>
            <a:ext cx="609600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" y="24873"/>
            <a:ext cx="102108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Vẽ bức tranh ông mặt trời và nói về bức tranh em vẽ</a:t>
            </a:r>
            <a:endParaRPr lang="en-US" sz="32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210800" y="5181600"/>
            <a:ext cx="1752600" cy="990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061" y="456605"/>
            <a:ext cx="3186047" cy="1836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7" y="609600"/>
            <a:ext cx="2153327" cy="1572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31" b="98769" l="5692" r="94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50" r="4762"/>
          <a:stretch/>
        </p:blipFill>
        <p:spPr>
          <a:xfrm>
            <a:off x="76199" y="3425664"/>
            <a:ext cx="3561851" cy="34437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139" y="5410199"/>
            <a:ext cx="2438400" cy="169371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86" y="5590111"/>
            <a:ext cx="2438400" cy="14946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64" y="4419599"/>
            <a:ext cx="1657350" cy="71382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"/>
          <a:stretch/>
        </p:blipFill>
        <p:spPr bwMode="auto">
          <a:xfrm>
            <a:off x="4557717" y="4953199"/>
            <a:ext cx="7634284" cy="1870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603" y="2540711"/>
            <a:ext cx="3076569" cy="1846248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8686800" y="5011752"/>
            <a:ext cx="1290182" cy="67946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9064380" y="5613596"/>
            <a:ext cx="3127619" cy="124440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57414" y="4717443"/>
            <a:ext cx="3151905" cy="1268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Oval 29"/>
          <p:cNvSpPr/>
          <p:nvPr/>
        </p:nvSpPr>
        <p:spPr>
          <a:xfrm rot="211808">
            <a:off x="7855394" y="5685221"/>
            <a:ext cx="3127619" cy="124440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5556" r="13333" b="8889"/>
          <a:stretch/>
        </p:blipFill>
        <p:spPr>
          <a:xfrm>
            <a:off x="6845543" y="277378"/>
            <a:ext cx="5663912" cy="666714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4181">
            <a:off x="8285388" y="3385091"/>
            <a:ext cx="4306166" cy="250983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663" y="5894609"/>
            <a:ext cx="2438400" cy="123378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234" y="5410199"/>
            <a:ext cx="2438400" cy="169371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897" y="5342059"/>
            <a:ext cx="2438400" cy="16937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91" b="95313" l="596" r="100000">
                        <a14:foregroundMark x1="66998" y1="15234" x2="67594" y2="19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938" y="4419599"/>
            <a:ext cx="2978386" cy="246531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761" b="9379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34" t="5097" r="23659" b="6277"/>
          <a:stretch/>
        </p:blipFill>
        <p:spPr>
          <a:xfrm>
            <a:off x="5988985" y="4073866"/>
            <a:ext cx="685800" cy="68579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490" b="9451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81" t="4896" r="19757" b="4896"/>
          <a:stretch/>
        </p:blipFill>
        <p:spPr>
          <a:xfrm>
            <a:off x="3012203" y="3593559"/>
            <a:ext cx="1035672" cy="65090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336" y="4269311"/>
            <a:ext cx="13208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3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57199"/>
            <a:ext cx="2133600" cy="114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51" b="97911" l="5556" r="91333">
                        <a14:foregroundMark x1="18000" y1="11175" x2="16222" y2="20627"/>
                        <a14:foregroundMark x1="13222" y1="14204" x2="12778" y2="19530"/>
                        <a14:foregroundMark x1="28778" y1="91123" x2="46778" y2="93368"/>
                        <a14:foregroundMark x1="70889" y1="93368" x2="89333" y2="9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0" t="3219" r="8518" b="3030"/>
          <a:stretch/>
        </p:blipFill>
        <p:spPr>
          <a:xfrm>
            <a:off x="2098011" y="1898939"/>
            <a:ext cx="1409701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769" b="93196" l="0" r="99462">
                        <a14:foregroundMark x1="44308" y1="33149" x2="46846" y2="44462"/>
                        <a14:foregroundMark x1="57231" y1="31725" x2="54154" y2="50079"/>
                        <a14:foregroundMark x1="49769" y1="25870" x2="54923" y2="24842"/>
                        <a14:foregroundMark x1="46077" y1="77136" x2="44692" y2="85839"/>
                        <a14:foregroundMark x1="37846" y1="87104" x2="44538" y2="84810"/>
                        <a14:foregroundMark x1="58846" y1="78560" x2="59000" y2="90111"/>
                        <a14:foregroundMark x1="33538" y1="17563" x2="17231" y2="39557"/>
                        <a14:foregroundMark x1="45692" y1="17168" x2="45846" y2="19778"/>
                        <a14:foregroundMark x1="58231" y1="32516" x2="59231" y2="41614"/>
                        <a14:foregroundMark x1="41923" y1="33703" x2="41538" y2="40981"/>
                        <a14:foregroundMark x1="25231" y1="33703" x2="18154" y2="50079"/>
                        <a14:foregroundMark x1="8923" y1="31725" x2="14846" y2="55142"/>
                        <a14:foregroundMark x1="18538" y1="31092" x2="15846" y2="36946"/>
                        <a14:foregroundMark x1="7154" y1="33149" x2="2846" y2="41851"/>
                        <a14:foregroundMark x1="6231" y1="32358" x2="1077" y2="40981"/>
                        <a14:foregroundMark x1="10308" y1="50475" x2="12846" y2="51741"/>
                        <a14:foregroundMark x1="5000" y1="51108" x2="3231" y2="58782"/>
                        <a14:foregroundMark x1="7385" y1="81250" x2="5231" y2="90902"/>
                        <a14:foregroundMark x1="3846" y1="81646" x2="1846" y2="89320"/>
                        <a14:foregroundMark x1="9538" y1="83070" x2="7769" y2="91535"/>
                        <a14:foregroundMark x1="9923" y1="83465" x2="10308" y2="87263"/>
                        <a14:foregroundMark x1="20538" y1="79984" x2="21923" y2="89082"/>
                        <a14:foregroundMark x1="24462" y1="83623" x2="29538" y2="87263"/>
                        <a14:foregroundMark x1="25615" y1="83070" x2="31308" y2="86867"/>
                        <a14:foregroundMark x1="26462" y1="87500" x2="28615" y2="88687"/>
                        <a14:foregroundMark x1="54692" y1="39399" x2="47462" y2="47468"/>
                        <a14:foregroundMark x1="41154" y1="51503" x2="40154" y2="60601"/>
                        <a14:foregroundMark x1="59000" y1="33703" x2="62000" y2="40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4" r="33795" b="6665"/>
          <a:stretch/>
        </p:blipFill>
        <p:spPr>
          <a:xfrm>
            <a:off x="9282067" y="4119234"/>
            <a:ext cx="2286001" cy="1283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460" b="92677" l="0" r="100000">
                        <a14:foregroundMark x1="21616" y1="16597" x2="27677" y2="71849"/>
                        <a14:foregroundMark x1="21010" y1="51681" x2="21010" y2="58613"/>
                        <a14:backgroundMark x1="2828" y1="31933" x2="12121" y2="83193"/>
                        <a14:backgroundMark x1="49899" y1="31303" x2="49899" y2="83193"/>
                        <a14:backgroundMark x1="58586" y1="41176" x2="66667" y2="46008"/>
                        <a14:backgroundMark x1="80202" y1="47479" x2="88283" y2="41807"/>
                        <a14:backgroundMark x1="41212" y1="39076" x2="36364" y2="46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/>
        </p:blipFill>
        <p:spPr>
          <a:xfrm>
            <a:off x="1676400" y="3692236"/>
            <a:ext cx="2058354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722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1" y="2209800"/>
            <a:ext cx="967849" cy="6147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0" y="398959"/>
            <a:ext cx="2153327" cy="1572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000" b="89935" l="10000" r="90000">
                        <a14:foregroundMark x1="42907" y1="33161" x2="47442" y2="33161"/>
                        <a14:foregroundMark x1="45465" y1="31484" x2="45465" y2="3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31111"/>
          <a:stretch/>
        </p:blipFill>
        <p:spPr>
          <a:xfrm>
            <a:off x="5974875" y="3692236"/>
            <a:ext cx="1295400" cy="1905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3362114" y="4971333"/>
            <a:ext cx="1426110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5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700"/>
            <a:ext cx="12192000" cy="491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43400" y="2209800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b="1" dirty="0" err="1" smtClean="0">
                <a:latin typeface="Times New Roman" charset="0"/>
                <a:ea typeface="Times New Roman" charset="0"/>
                <a:cs typeface="Times New Roman" charset="0"/>
              </a:rPr>
              <a:t>ngẫm</a:t>
            </a:r>
            <a:r>
              <a:rPr lang="en-US" sz="3200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b="1" dirty="0" err="1" smtClean="0">
                <a:latin typeface="Times New Roman" charset="0"/>
                <a:ea typeface="Times New Roman" charset="0"/>
                <a:cs typeface="Times New Roman" charset="0"/>
              </a:rPr>
              <a:t>nghĩ</a:t>
            </a:r>
            <a:r>
              <a:rPr lang="en-US" sz="3200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sz="32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43400" y="3099375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b="1" dirty="0" err="1" smtClean="0">
                <a:latin typeface="Times New Roman" charset="0"/>
                <a:ea typeface="Times New Roman" charset="0"/>
                <a:cs typeface="Times New Roman" charset="0"/>
              </a:rPr>
              <a:t>ngẫm</a:t>
            </a:r>
            <a:r>
              <a:rPr lang="en-US" sz="3200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b="1" dirty="0" err="1" smtClean="0">
                <a:latin typeface="Times New Roman" charset="0"/>
                <a:ea typeface="Times New Roman" charset="0"/>
                <a:cs typeface="Times New Roman" charset="0"/>
              </a:rPr>
              <a:t>nghĩ</a:t>
            </a:r>
            <a:r>
              <a:rPr lang="en-US" sz="3200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sz="32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3099374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b="1" dirty="0" err="1" smtClean="0">
                <a:latin typeface="Times New Roman" charset="0"/>
                <a:ea typeface="Times New Roman" charset="0"/>
                <a:cs typeface="Times New Roman" charset="0"/>
              </a:rPr>
              <a:t>ngẫm</a:t>
            </a:r>
            <a:r>
              <a:rPr lang="en-US" sz="3200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b="1" dirty="0" err="1" smtClean="0">
                <a:latin typeface="Times New Roman" charset="0"/>
                <a:ea typeface="Times New Roman" charset="0"/>
                <a:cs typeface="Times New Roman" charset="0"/>
              </a:rPr>
              <a:t>nghĩ</a:t>
            </a:r>
            <a:r>
              <a:rPr lang="en-US" sz="3200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sz="32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39694" y="2225039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b="1" dirty="0" err="1" smtClean="0">
                <a:latin typeface="Times New Roman" charset="0"/>
                <a:ea typeface="Times New Roman" charset="0"/>
                <a:cs typeface="Times New Roman" charset="0"/>
              </a:rPr>
              <a:t>ngẫm</a:t>
            </a:r>
            <a:r>
              <a:rPr lang="en-US" sz="3200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b="1" dirty="0" err="1" smtClean="0">
                <a:latin typeface="Times New Roman" charset="0"/>
                <a:ea typeface="Times New Roman" charset="0"/>
                <a:cs typeface="Times New Roman" charset="0"/>
              </a:rPr>
              <a:t>nghĩ</a:t>
            </a:r>
            <a:r>
              <a:rPr lang="en-US" sz="3200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sz="32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39694" y="3099374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b="1" dirty="0" err="1" smtClean="0">
                <a:latin typeface="Times New Roman" charset="0"/>
                <a:ea typeface="Times New Roman" charset="0"/>
                <a:cs typeface="Times New Roman" charset="0"/>
              </a:rPr>
              <a:t>ngẫm</a:t>
            </a:r>
            <a:r>
              <a:rPr lang="en-US" sz="3200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b="1" dirty="0" err="1" smtClean="0">
                <a:latin typeface="Times New Roman" charset="0"/>
                <a:ea typeface="Times New Roman" charset="0"/>
                <a:cs typeface="Times New Roman" charset="0"/>
              </a:rPr>
              <a:t>nghĩ</a:t>
            </a:r>
            <a:r>
              <a:rPr lang="en-US" sz="3200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sz="32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43400" y="398895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800" b="1" dirty="0" err="1" smtClean="0">
                <a:latin typeface="Times New Roman" charset="0"/>
                <a:ea typeface="Times New Roman" charset="0"/>
                <a:cs typeface="Times New Roman" charset="0"/>
              </a:rPr>
              <a:t>tán</a:t>
            </a:r>
            <a:r>
              <a:rPr lang="en-US" sz="2800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b="1" dirty="0" err="1" smtClean="0">
                <a:latin typeface="Times New Roman" charset="0"/>
                <a:ea typeface="Times New Roman" charset="0"/>
                <a:cs typeface="Times New Roman" charset="0"/>
              </a:rPr>
              <a:t>cây</a:t>
            </a:r>
            <a:r>
              <a:rPr lang="en-US" sz="2800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sz="28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481697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800" b="1" dirty="0" err="1" smtClean="0">
                <a:latin typeface="Times New Roman" charset="0"/>
                <a:ea typeface="Times New Roman" charset="0"/>
                <a:cs typeface="Times New Roman" charset="0"/>
              </a:rPr>
              <a:t>tán</a:t>
            </a:r>
            <a:r>
              <a:rPr lang="en-US" sz="2800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b="1" dirty="0" err="1" smtClean="0">
                <a:latin typeface="Times New Roman" charset="0"/>
                <a:ea typeface="Times New Roman" charset="0"/>
                <a:cs typeface="Times New Roman" charset="0"/>
              </a:rPr>
              <a:t>cây</a:t>
            </a:r>
            <a:r>
              <a:rPr lang="en-US" sz="2800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sz="28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43400" y="481697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800" b="1" dirty="0" err="1" smtClean="0">
                <a:latin typeface="Times New Roman" charset="0"/>
                <a:ea typeface="Times New Roman" charset="0"/>
                <a:cs typeface="Times New Roman" charset="0"/>
              </a:rPr>
              <a:t>tán</a:t>
            </a:r>
            <a:r>
              <a:rPr lang="en-US" sz="2800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b="1" dirty="0" err="1" smtClean="0">
                <a:latin typeface="Times New Roman" charset="0"/>
                <a:ea typeface="Times New Roman" charset="0"/>
                <a:cs typeface="Times New Roman" charset="0"/>
              </a:rPr>
              <a:t>cây</a:t>
            </a:r>
            <a:r>
              <a:rPr lang="en-US" sz="2800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sz="28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08670" y="394453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800" b="1" dirty="0" err="1" smtClean="0">
                <a:latin typeface="Times New Roman" charset="0"/>
                <a:ea typeface="Times New Roman" charset="0"/>
                <a:cs typeface="Times New Roman" charset="0"/>
              </a:rPr>
              <a:t>tán</a:t>
            </a:r>
            <a:r>
              <a:rPr lang="en-US" sz="2800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b="1" dirty="0" err="1" smtClean="0">
                <a:latin typeface="Times New Roman" charset="0"/>
                <a:ea typeface="Times New Roman" charset="0"/>
                <a:cs typeface="Times New Roman" charset="0"/>
              </a:rPr>
              <a:t>cây</a:t>
            </a:r>
            <a:r>
              <a:rPr lang="en-US" sz="2800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sz="28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74677" y="4728131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800" b="1" dirty="0" err="1" smtClean="0">
                <a:latin typeface="Times New Roman" charset="0"/>
                <a:ea typeface="Times New Roman" charset="0"/>
                <a:cs typeface="Times New Roman" charset="0"/>
              </a:rPr>
              <a:t>tán</a:t>
            </a:r>
            <a:r>
              <a:rPr lang="en-US" sz="2800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b="1" dirty="0" err="1" smtClean="0">
                <a:latin typeface="Times New Roman" charset="0"/>
                <a:ea typeface="Times New Roman" charset="0"/>
                <a:cs typeface="Times New Roman" charset="0"/>
              </a:rPr>
              <a:t>cây</a:t>
            </a:r>
            <a:r>
              <a:rPr lang="en-US" sz="2800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sz="28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42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100"/>
            <a:ext cx="12192000" cy="3543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3200400"/>
            <a:ext cx="77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3200" b="1" dirty="0" err="1" smtClean="0">
                <a:latin typeface="Times New Roman" charset="0"/>
                <a:ea typeface="Times New Roman" charset="0"/>
                <a:cs typeface="Times New Roman" charset="0"/>
              </a:rPr>
              <a:t>dậy</a:t>
            </a:r>
            <a:r>
              <a:rPr lang="en-US" sz="3200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mr-IN" sz="3200" b="1" dirty="0" smtClean="0">
                <a:latin typeface="Times New Roman" charset="0"/>
                <a:ea typeface="Times New Roman" charset="0"/>
                <a:cs typeface="Times New Roman" charset="0"/>
              </a:rPr>
              <a:t>–</a:t>
            </a:r>
            <a:r>
              <a:rPr lang="en-US" sz="3200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b="1" dirty="0" err="1" smtClean="0">
                <a:latin typeface="Times New Roman" charset="0"/>
                <a:ea typeface="Times New Roman" charset="0"/>
                <a:cs typeface="Times New Roman" charset="0"/>
              </a:rPr>
              <a:t>thấy</a:t>
            </a:r>
            <a:r>
              <a:rPr lang="en-US" sz="3200" b="1" dirty="0" smtClean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3200" b="1" dirty="0" err="1" smtClean="0">
                <a:latin typeface="Times New Roman" charset="0"/>
                <a:ea typeface="Times New Roman" charset="0"/>
                <a:cs typeface="Times New Roman" charset="0"/>
              </a:rPr>
              <a:t>sáng</a:t>
            </a:r>
            <a:r>
              <a:rPr lang="en-US" sz="3200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mr-IN" sz="3200" b="1" dirty="0" smtClean="0">
                <a:latin typeface="Times New Roman" charset="0"/>
                <a:ea typeface="Times New Roman" charset="0"/>
                <a:cs typeface="Times New Roman" charset="0"/>
              </a:rPr>
              <a:t>–</a:t>
            </a:r>
            <a:r>
              <a:rPr lang="en-US" sz="3200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b="1" dirty="0" err="1" smtClean="0">
                <a:latin typeface="Times New Roman" charset="0"/>
                <a:ea typeface="Times New Roman" charset="0"/>
                <a:cs typeface="Times New Roman" charset="0"/>
              </a:rPr>
              <a:t>đang</a:t>
            </a:r>
            <a:r>
              <a:rPr lang="en-US" sz="3200" b="1" dirty="0" smtClean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3200" b="1" dirty="0" err="1" smtClean="0">
                <a:latin typeface="Times New Roman" charset="0"/>
                <a:ea typeface="Times New Roman" charset="0"/>
                <a:cs typeface="Times New Roman" charset="0"/>
              </a:rPr>
              <a:t>ai</a:t>
            </a:r>
            <a:r>
              <a:rPr lang="en-US" sz="3200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mr-IN" sz="3200" b="1" dirty="0" smtClean="0">
                <a:latin typeface="Times New Roman" charset="0"/>
                <a:ea typeface="Times New Roman" charset="0"/>
                <a:cs typeface="Times New Roman" charset="0"/>
              </a:rPr>
              <a:t>–</a:t>
            </a:r>
            <a:r>
              <a:rPr lang="en-US" sz="3200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b="1" dirty="0" err="1" smtClean="0">
                <a:latin typeface="Times New Roman" charset="0"/>
                <a:ea typeface="Times New Roman" charset="0"/>
                <a:cs typeface="Times New Roman" charset="0"/>
              </a:rPr>
              <a:t>bài</a:t>
            </a:r>
            <a:r>
              <a:rPr lang="en-US" sz="3200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sz="32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744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17764" y="105122"/>
            <a:ext cx="609600" cy="609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199" y="86781"/>
            <a:ext cx="1411971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735" b="99828" l="0" r="100000">
                        <a14:foregroundMark x1="27031" y1="39003" x2="42891" y2="39003"/>
                        <a14:foregroundMark x1="45000" y1="39003" x2="77422" y2="40120"/>
                        <a14:foregroundMark x1="25625" y1="23454" x2="74531" y2="24313"/>
                        <a14:backgroundMark x1="23828" y1="97938" x2="44141" y2="87973"/>
                        <a14:backgroundMark x1="16719" y1="43471" x2="77734" y2="42354"/>
                        <a14:backgroundMark x1="16563" y1="43986" x2="77969" y2="44588"/>
                        <a14:backgroundMark x1="17422" y1="41495" x2="77578" y2="41495"/>
                        <a14:backgroundMark x1="29922" y1="31529" x2="80078" y2="31529"/>
                        <a14:backgroundMark x1="42344" y1="34880" x2="78672" y2="33763"/>
                        <a14:backgroundMark x1="42734" y1="88488" x2="61016" y2="99399"/>
                        <a14:backgroundMark x1="29688" y1="26804" x2="78984" y2="26203"/>
                        <a14:backgroundMark x1="29531" y1="36512" x2="74219" y2="36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635"/>
          <a:stretch/>
        </p:blipFill>
        <p:spPr bwMode="auto">
          <a:xfrm>
            <a:off x="9448800" y="-34635"/>
            <a:ext cx="2743200" cy="239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417688" y="409922"/>
            <a:ext cx="447841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 nắng đi đâu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endParaRPr lang="en-US" sz="36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17887" y="1343984"/>
            <a:ext cx="401716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thức dậy</a:t>
            </a:r>
          </a:p>
          <a:p>
            <a:pPr>
              <a:defRPr/>
            </a:pP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thấy buồn cười: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ai đang nhảy</a:t>
            </a:r>
          </a:p>
          <a:p>
            <a:pPr>
              <a:defRPr/>
            </a:pP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bài vui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>
              <a:defRPr/>
            </a:pP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 đến giờ ngủ</a:t>
            </a:r>
          </a:p>
          <a:p>
            <a:pPr>
              <a:defRPr/>
            </a:pP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Sực nhớ bé tìm</a:t>
            </a:r>
          </a:p>
          <a:p>
            <a:pPr>
              <a:defRPr/>
            </a:pP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tia nắng nhỏ:</a:t>
            </a:r>
          </a:p>
          <a:p>
            <a:pPr>
              <a:defRPr/>
            </a:pP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 rồi. Lặng im…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77276" y="1284109"/>
            <a:ext cx="44958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 là tia nắng</a:t>
            </a:r>
          </a:p>
          <a:p>
            <a:pPr>
              <a:defRPr/>
            </a:pP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 trong lòng tay</a:t>
            </a:r>
          </a:p>
          <a:p>
            <a:pPr>
              <a:defRPr/>
            </a:pP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 trên bàn học</a:t>
            </a:r>
          </a:p>
          <a:p>
            <a:pPr>
              <a:defRPr/>
            </a:pP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 trên tán cây.</a:t>
            </a:r>
          </a:p>
          <a:p>
            <a:pPr>
              <a:defRPr/>
            </a:pP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nằm ngẫm nghĩ: </a:t>
            </a:r>
          </a:p>
          <a:p>
            <a:pPr marL="457200" indent="-457200">
              <a:buFontTx/>
              <a:buChar char="-"/>
              <a:defRPr/>
            </a:pP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ngủ ở đâu?</a:t>
            </a:r>
          </a:p>
          <a:p>
            <a:pPr marL="457200" indent="-457200">
              <a:buFontTx/>
              <a:buChar char="-"/>
              <a:defRPr/>
            </a:pP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ngủ nhà nắng!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lại gặp nhau.</a:t>
            </a:r>
          </a:p>
          <a:p>
            <a:pPr algn="r">
              <a:defRPr/>
            </a:pP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</a:p>
          <a:p>
            <a:pPr algn="r">
              <a:defRPr/>
            </a:pP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(Thụy Anh)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0854" y="1343984"/>
            <a:ext cx="4187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5337102" y="1256307"/>
            <a:ext cx="474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611636" y="3671472"/>
            <a:ext cx="474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  <a:endParaRPr lang="en-US" sz="1400" dirty="0"/>
          </a:p>
        </p:txBody>
      </p:sp>
      <p:sp>
        <p:nvSpPr>
          <p:cNvPr id="14" name="Rectangle 13"/>
          <p:cNvSpPr/>
          <p:nvPr/>
        </p:nvSpPr>
        <p:spPr>
          <a:xfrm>
            <a:off x="5337102" y="3702331"/>
            <a:ext cx="474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(4)</a:t>
            </a:r>
            <a:endParaRPr lang="en-US" sz="1400" dirty="0"/>
          </a:p>
        </p:txBody>
      </p:sp>
      <p:sp>
        <p:nvSpPr>
          <p:cNvPr id="16" name="Cloud 15"/>
          <p:cNvSpPr/>
          <p:nvPr/>
        </p:nvSpPr>
        <p:spPr>
          <a:xfrm>
            <a:off x="3352800" y="5771774"/>
            <a:ext cx="2658556" cy="730269"/>
          </a:xfrm>
          <a:prstGeom prst="cloud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mẫu</a:t>
            </a:r>
            <a:endParaRPr lang="en-US" sz="3200" b="1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38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49000" t="-35000" b="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17764" y="105122"/>
            <a:ext cx="609600" cy="609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86781"/>
            <a:ext cx="1447800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105122"/>
            <a:ext cx="3554276" cy="17862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998263"/>
            <a:ext cx="4170025" cy="55905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9422" y="973877"/>
            <a:ext cx="4773582" cy="56149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564" y="998263"/>
            <a:ext cx="603556" cy="6462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987" y="3470405"/>
            <a:ext cx="658425" cy="6462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4316" y="998263"/>
            <a:ext cx="710212" cy="6462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56103" y="3470405"/>
            <a:ext cx="658425" cy="64623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37494" y="6151538"/>
            <a:ext cx="6420370" cy="461628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hãy tìm từ khó đọc, khó hiểu trong bài.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2847012" y="1524000"/>
            <a:ext cx="13200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2520772" y="3048000"/>
            <a:ext cx="9862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167412" y="4495800"/>
            <a:ext cx="11185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6934200" y="4038600"/>
            <a:ext cx="1905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956847" y="6151538"/>
            <a:ext cx="6420370" cy="461628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nối tiếp câu lần 1.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57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20944" y="153292"/>
            <a:ext cx="3932255" cy="769405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 nghĩa từ</a:t>
            </a:r>
            <a:endParaRPr lang="en-US" sz="4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735" b="99828" l="0" r="100000">
                        <a14:foregroundMark x1="27031" y1="39003" x2="42891" y2="39003"/>
                        <a14:foregroundMark x1="45000" y1="39003" x2="77422" y2="40120"/>
                        <a14:foregroundMark x1="25625" y1="23454" x2="74531" y2="24313"/>
                        <a14:backgroundMark x1="23828" y1="97938" x2="44141" y2="87973"/>
                        <a14:backgroundMark x1="16719" y1="43471" x2="77734" y2="42354"/>
                        <a14:backgroundMark x1="16563" y1="43986" x2="77969" y2="44588"/>
                        <a14:backgroundMark x1="17422" y1="41495" x2="77578" y2="41495"/>
                        <a14:backgroundMark x1="29922" y1="31529" x2="80078" y2="31529"/>
                        <a14:backgroundMark x1="42344" y1="34880" x2="78672" y2="33763"/>
                        <a14:backgroundMark x1="42734" y1="88488" x2="61016" y2="99399"/>
                        <a14:backgroundMark x1="29688" y1="26804" x2="78984" y2="26203"/>
                        <a14:backgroundMark x1="29531" y1="36512" x2="74219" y2="36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635"/>
          <a:stretch/>
        </p:blipFill>
        <p:spPr bwMode="auto">
          <a:xfrm>
            <a:off x="7010401" y="-13855"/>
            <a:ext cx="5181600" cy="260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00200" y="2819400"/>
            <a:ext cx="890019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sực nhớ</a:t>
            </a:r>
            <a:r>
              <a:rPr lang="vi-VN" sz="3600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đột ngột, bỗng nhiên nhớ ra </a:t>
            </a:r>
            <a:r>
              <a:rPr lang="vi-VN" sz="36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ề</a:t>
            </a:r>
            <a:r>
              <a:rPr lang="vi-VN" sz="36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 </a:t>
            </a:r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gì; </a:t>
            </a:r>
            <a:endParaRPr lang="en-US" sz="3600" dirty="0" smtClean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600" i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 </a:t>
            </a:r>
            <a:r>
              <a:rPr lang="vi-VN" sz="36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vi-VN" sz="3600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nghĩ kĩ và lâu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200"/>
            <a:ext cx="1122218" cy="13929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5410200"/>
            <a:ext cx="1101436" cy="1447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02" y="277378"/>
            <a:ext cx="2153327" cy="1572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/>
        </p:blipFill>
        <p:spPr>
          <a:xfrm>
            <a:off x="4883072" y="4762499"/>
            <a:ext cx="1251028" cy="129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68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86781"/>
            <a:ext cx="990600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</a:p>
        </p:txBody>
      </p:sp>
      <p:sp>
        <p:nvSpPr>
          <p:cNvPr id="5" name="Oval 4"/>
          <p:cNvSpPr/>
          <p:nvPr/>
        </p:nvSpPr>
        <p:spPr>
          <a:xfrm>
            <a:off x="117764" y="105122"/>
            <a:ext cx="609600" cy="609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735" b="99828" l="0" r="100000">
                        <a14:foregroundMark x1="27031" y1="39003" x2="42891" y2="39003"/>
                        <a14:foregroundMark x1="45000" y1="39003" x2="77422" y2="40120"/>
                        <a14:foregroundMark x1="25625" y1="23454" x2="74531" y2="24313"/>
                        <a14:backgroundMark x1="23828" y1="97938" x2="44141" y2="87973"/>
                        <a14:backgroundMark x1="16719" y1="43471" x2="77734" y2="42354"/>
                        <a14:backgroundMark x1="16563" y1="43986" x2="77969" y2="44588"/>
                        <a14:backgroundMark x1="17422" y1="41495" x2="77578" y2="41495"/>
                        <a14:backgroundMark x1="29922" y1="31529" x2="80078" y2="31529"/>
                        <a14:backgroundMark x1="42344" y1="34880" x2="78672" y2="33763"/>
                        <a14:backgroundMark x1="42734" y1="88488" x2="61016" y2="99399"/>
                        <a14:backgroundMark x1="29688" y1="26804" x2="78984" y2="26203"/>
                        <a14:backgroundMark x1="29531" y1="36512" x2="74219" y2="36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635"/>
          <a:stretch/>
        </p:blipFill>
        <p:spPr bwMode="auto">
          <a:xfrm>
            <a:off x="8153399" y="-13855"/>
            <a:ext cx="4038601" cy="314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0" y="105122"/>
            <a:ext cx="3554276" cy="17862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998263"/>
            <a:ext cx="4170025" cy="55905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564" y="998263"/>
            <a:ext cx="603556" cy="6462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4316" y="998263"/>
            <a:ext cx="710212" cy="6462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936" y="3417427"/>
            <a:ext cx="658425" cy="6462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56103" y="3470405"/>
            <a:ext cx="658425" cy="6462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59422" y="973877"/>
            <a:ext cx="4773582" cy="561490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56847" y="6151538"/>
            <a:ext cx="6420370" cy="461628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nối tiếp câu lần 2.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56847" y="6089981"/>
            <a:ext cx="6420370" cy="584739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VB chia thành mấy khổ thơ?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22" y="543086"/>
            <a:ext cx="52705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258" y="543086"/>
            <a:ext cx="52705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44" y="2971800"/>
            <a:ext cx="52705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422" y="2971800"/>
            <a:ext cx="52705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289928" y="6089982"/>
            <a:ext cx="6096000" cy="584739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nối tiếp khổ thơ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8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1200" y="152400"/>
            <a:ext cx="6096000" cy="584739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 đọc khổ thơ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19400" y="2133600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thức dậy</a:t>
            </a:r>
          </a:p>
          <a:p>
            <a:pPr>
              <a:defRPr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thấy buồn cười:</a:t>
            </a:r>
          </a:p>
          <a:p>
            <a:pPr>
              <a:defRPr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ai đang nhảy</a:t>
            </a:r>
          </a:p>
          <a:p>
            <a:pPr>
              <a:defRPr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bài vui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974096" y="2133600"/>
            <a:ext cx="59458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7008558" y="2199121"/>
            <a:ext cx="123250" cy="4785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819904" y="2211908"/>
            <a:ext cx="159504" cy="520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445816" y="2784764"/>
            <a:ext cx="93617" cy="5029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861556" y="2767056"/>
            <a:ext cx="76200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6979408" y="2744157"/>
            <a:ext cx="122525" cy="4800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3984625" y="3287762"/>
            <a:ext cx="76200" cy="5222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407694" y="3348584"/>
            <a:ext cx="184150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6223544" y="3357431"/>
            <a:ext cx="184150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4445816" y="3875809"/>
            <a:ext cx="76200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6131469" y="3899677"/>
            <a:ext cx="184150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979069" y="3910643"/>
            <a:ext cx="184150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735" b="99828" l="0" r="100000">
                        <a14:foregroundMark x1="27031" y1="39003" x2="42891" y2="39003"/>
                        <a14:foregroundMark x1="45000" y1="39003" x2="77422" y2="40120"/>
                        <a14:foregroundMark x1="25625" y1="23454" x2="74531" y2="24313"/>
                        <a14:backgroundMark x1="23828" y1="97938" x2="44141" y2="87973"/>
                        <a14:backgroundMark x1="16719" y1="43471" x2="77734" y2="42354"/>
                        <a14:backgroundMark x1="16563" y1="43986" x2="77969" y2="44588"/>
                        <a14:backgroundMark x1="17422" y1="41495" x2="77578" y2="41495"/>
                        <a14:backgroundMark x1="29922" y1="31529" x2="80078" y2="31529"/>
                        <a14:backgroundMark x1="42344" y1="34880" x2="78672" y2="33763"/>
                        <a14:backgroundMark x1="42734" y1="88488" x2="61016" y2="99399"/>
                        <a14:backgroundMark x1="29688" y1="26804" x2="78984" y2="26203"/>
                        <a14:backgroundMark x1="29531" y1="36512" x2="74219" y2="36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635"/>
          <a:stretch/>
        </p:blipFill>
        <p:spPr bwMode="auto">
          <a:xfrm>
            <a:off x="8153399" y="-13855"/>
            <a:ext cx="4038601" cy="314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02" y="277378"/>
            <a:ext cx="2153327" cy="157207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00" b="96385" l="10000" r="90000">
                        <a14:foregroundMark x1="37846" y1="28692" x2="36462" y2="36538"/>
                        <a14:foregroundMark x1="35846" y1="31308" x2="35077" y2="37385"/>
                        <a14:foregroundMark x1="53000" y1="25692" x2="51231" y2="33538"/>
                        <a14:foregroundMark x1="77846" y1="41846" x2="86385" y2="3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24" y="2960623"/>
            <a:ext cx="2509976" cy="311333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5553094"/>
            <a:ext cx="969152" cy="130490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248" y="4921056"/>
            <a:ext cx="969152" cy="19812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533" y="5553094"/>
            <a:ext cx="969152" cy="134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9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17764" y="105122"/>
            <a:ext cx="609600" cy="609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86781"/>
            <a:ext cx="1295400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735" b="99828" l="0" r="100000">
                        <a14:foregroundMark x1="27031" y1="39003" x2="42891" y2="39003"/>
                        <a14:foregroundMark x1="45000" y1="39003" x2="77422" y2="40120"/>
                        <a14:foregroundMark x1="25625" y1="23454" x2="74531" y2="24313"/>
                        <a14:backgroundMark x1="23828" y1="97938" x2="44141" y2="87973"/>
                        <a14:backgroundMark x1="16719" y1="43471" x2="77734" y2="42354"/>
                        <a14:backgroundMark x1="16563" y1="43986" x2="77969" y2="44588"/>
                        <a14:backgroundMark x1="17422" y1="41495" x2="77578" y2="41495"/>
                        <a14:backgroundMark x1="29922" y1="31529" x2="80078" y2="31529"/>
                        <a14:backgroundMark x1="42344" y1="34880" x2="78672" y2="33763"/>
                        <a14:backgroundMark x1="42734" y1="88488" x2="61016" y2="99399"/>
                        <a14:backgroundMark x1="29688" y1="26804" x2="78984" y2="26203"/>
                        <a14:backgroundMark x1="29531" y1="36512" x2="74219" y2="36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635"/>
          <a:stretch/>
        </p:blipFill>
        <p:spPr bwMode="auto">
          <a:xfrm>
            <a:off x="8153399" y="-13855"/>
            <a:ext cx="4038601" cy="314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998263"/>
            <a:ext cx="4170025" cy="55905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9422" y="973877"/>
            <a:ext cx="4773582" cy="56149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00" y="105122"/>
            <a:ext cx="3554276" cy="17862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564" y="998263"/>
            <a:ext cx="603556" cy="6462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936" y="3417427"/>
            <a:ext cx="658425" cy="6462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4316" y="998263"/>
            <a:ext cx="710212" cy="6462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56103" y="3470405"/>
            <a:ext cx="658425" cy="64623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33500" y="6004041"/>
            <a:ext cx="6096000" cy="584739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nhóm 4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33500" y="6004040"/>
            <a:ext cx="6096000" cy="584739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 Đọc nhóm 4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57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735" b="99828" l="0" r="100000">
                        <a14:foregroundMark x1="27031" y1="39003" x2="42891" y2="39003"/>
                        <a14:foregroundMark x1="45000" y1="39003" x2="77422" y2="40120"/>
                        <a14:foregroundMark x1="25625" y1="23454" x2="74531" y2="24313"/>
                        <a14:backgroundMark x1="23828" y1="97938" x2="44141" y2="87973"/>
                        <a14:backgroundMark x1="16719" y1="43471" x2="77734" y2="42354"/>
                        <a14:backgroundMark x1="16563" y1="43986" x2="77969" y2="44588"/>
                        <a14:backgroundMark x1="17422" y1="41495" x2="77578" y2="41495"/>
                        <a14:backgroundMark x1="29922" y1="31529" x2="80078" y2="31529"/>
                        <a14:backgroundMark x1="42344" y1="34880" x2="78672" y2="33763"/>
                        <a14:backgroundMark x1="42734" y1="88488" x2="61016" y2="99399"/>
                        <a14:backgroundMark x1="29688" y1="26804" x2="78984" y2="26203"/>
                        <a14:backgroundMark x1="29531" y1="36512" x2="74219" y2="36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635"/>
          <a:stretch/>
        </p:blipFill>
        <p:spPr bwMode="auto">
          <a:xfrm>
            <a:off x="8153399" y="-13855"/>
            <a:ext cx="4038601" cy="314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117764" y="105122"/>
            <a:ext cx="609600" cy="609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86781"/>
            <a:ext cx="1371600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564" y="998263"/>
            <a:ext cx="603556" cy="6462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936" y="3417427"/>
            <a:ext cx="658425" cy="6462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4316" y="998263"/>
            <a:ext cx="710212" cy="6462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6103" y="3470405"/>
            <a:ext cx="658425" cy="6462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" y="986069"/>
            <a:ext cx="4170025" cy="55905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9422" y="973877"/>
            <a:ext cx="4773582" cy="56149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17449" y="5835126"/>
            <a:ext cx="6096000" cy="584739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toàn bài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4181" y="105121"/>
            <a:ext cx="3554276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48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735" b="99828" l="0" r="100000">
                        <a14:foregroundMark x1="27031" y1="39003" x2="42891" y2="39003"/>
                        <a14:foregroundMark x1="45000" y1="39003" x2="77422" y2="40120"/>
                        <a14:foregroundMark x1="25625" y1="23454" x2="74531" y2="24313"/>
                        <a14:backgroundMark x1="23828" y1="97938" x2="44141" y2="87973"/>
                        <a14:backgroundMark x1="16719" y1="43471" x2="77734" y2="42354"/>
                        <a14:backgroundMark x1="16563" y1="43986" x2="77969" y2="44588"/>
                        <a14:backgroundMark x1="17422" y1="41495" x2="77578" y2="41495"/>
                        <a14:backgroundMark x1="29922" y1="31529" x2="80078" y2="31529"/>
                        <a14:backgroundMark x1="42344" y1="34880" x2="78672" y2="33763"/>
                        <a14:backgroundMark x1="42734" y1="88488" x2="61016" y2="99399"/>
                        <a14:backgroundMark x1="29688" y1="26804" x2="78984" y2="26203"/>
                        <a14:backgroundMark x1="29531" y1="36512" x2="74219" y2="36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635"/>
          <a:stretch/>
        </p:blipFill>
        <p:spPr bwMode="auto">
          <a:xfrm>
            <a:off x="8153399" y="-13855"/>
            <a:ext cx="4038601" cy="314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117764" y="113654"/>
            <a:ext cx="609600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9541" y="120425"/>
            <a:ext cx="11246119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</a:t>
            </a:r>
            <a:r>
              <a:rPr lang="en-US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 khổ thơ đầu những 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 cùng vần với nhau.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1212083" y="1204421"/>
            <a:ext cx="5579189" cy="3241811"/>
          </a:xfrm>
          <a:prstGeom prst="wedgeRoundRectCallout">
            <a:avLst>
              <a:gd name="adj1" fmla="val 93644"/>
              <a:gd name="adj2" fmla="val 64627"/>
              <a:gd name="adj3" fmla="val 16667"/>
            </a:avLst>
          </a:prstGeom>
          <a:solidFill>
            <a:schemeClr val="accent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06192" y="1397074"/>
            <a:ext cx="12811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sz="48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ậy </a:t>
            </a:r>
            <a:endParaRPr lang="en-US" sz="4800" dirty="0"/>
          </a:p>
        </p:txBody>
      </p:sp>
      <p:sp>
        <p:nvSpPr>
          <p:cNvPr id="9" name="Rectangle 8"/>
          <p:cNvSpPr/>
          <p:nvPr/>
        </p:nvSpPr>
        <p:spPr>
          <a:xfrm>
            <a:off x="4247273" y="1427494"/>
            <a:ext cx="12682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48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hấy</a:t>
            </a:r>
            <a:endParaRPr lang="en-US" sz="480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4" b="99346" l="0" r="97125">
                        <a14:foregroundMark x1="37220" y1="28272" x2="42812" y2="38743"/>
                        <a14:foregroundMark x1="59585" y1="28534" x2="59585" y2="37565"/>
                        <a14:foregroundMark x1="49201" y1="23298" x2="40256" y2="32330"/>
                        <a14:foregroundMark x1="42492" y1="89921" x2="30831" y2="96335"/>
                        <a14:foregroundMark x1="43131" y1="91885" x2="40895" y2="94634"/>
                        <a14:foregroundMark x1="59904" y1="89136" x2="67252" y2="97644"/>
                        <a14:foregroundMark x1="65335" y1="90576" x2="68690" y2="95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4278385"/>
            <a:ext cx="17526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00" b="96385" l="10000" r="90000">
                        <a14:foregroundMark x1="37846" y1="28692" x2="36462" y2="36538"/>
                        <a14:foregroundMark x1="35846" y1="31308" x2="35077" y2="37385"/>
                        <a14:foregroundMark x1="53000" y1="25692" x2="51231" y2="33538"/>
                        <a14:foregroundMark x1="77846" y1="41846" x2="86385" y2="3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3765450"/>
            <a:ext cx="2509976" cy="31133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02" y="277378"/>
            <a:ext cx="2153327" cy="15720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5943600"/>
            <a:ext cx="849332" cy="8875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208" y="6019800"/>
            <a:ext cx="1076968" cy="8797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5367048"/>
            <a:ext cx="969152" cy="149095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406192" y="2316845"/>
            <a:ext cx="14734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endParaRPr lang="en-US" sz="4800" dirty="0"/>
          </a:p>
        </p:txBody>
      </p:sp>
      <p:sp>
        <p:nvSpPr>
          <p:cNvPr id="17" name="Rectangle 16"/>
          <p:cNvSpPr/>
          <p:nvPr/>
        </p:nvSpPr>
        <p:spPr>
          <a:xfrm>
            <a:off x="4247273" y="2297025"/>
            <a:ext cx="16914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 </a:t>
            </a:r>
            <a:endParaRPr lang="en-US" sz="4800" dirty="0"/>
          </a:p>
        </p:txBody>
      </p:sp>
      <p:sp>
        <p:nvSpPr>
          <p:cNvPr id="18" name="Rectangle 17"/>
          <p:cNvSpPr/>
          <p:nvPr/>
        </p:nvSpPr>
        <p:spPr>
          <a:xfrm>
            <a:off x="2493893" y="3252544"/>
            <a:ext cx="6527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  <a:endParaRPr lang="en-US" sz="4800" dirty="0"/>
          </a:p>
        </p:txBody>
      </p:sp>
      <p:sp>
        <p:nvSpPr>
          <p:cNvPr id="19" name="Rectangle 18"/>
          <p:cNvSpPr/>
          <p:nvPr/>
        </p:nvSpPr>
        <p:spPr>
          <a:xfrm>
            <a:off x="4247273" y="3230010"/>
            <a:ext cx="9957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51088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" grpId="0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566</Words>
  <Application>Microsoft Macintosh PowerPoint</Application>
  <PresentationFormat>Widescreen</PresentationFormat>
  <Paragraphs>137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 Rounded MT Bold</vt:lpstr>
      <vt:lpstr>Times New Roman</vt:lpstr>
      <vt:lpstr>Arial</vt:lpstr>
      <vt:lpstr>Arial-Rounded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GIÚP MẸ THU HOẠCH TRỨNG GÀ</dc:title>
  <dc:creator>Windows User</dc:creator>
  <cp:lastModifiedBy>Microsoft Office User</cp:lastModifiedBy>
  <cp:revision>69</cp:revision>
  <dcterms:created xsi:type="dcterms:W3CDTF">2020-04-27T04:31:41Z</dcterms:created>
  <dcterms:modified xsi:type="dcterms:W3CDTF">2022-04-16T15:16:46Z</dcterms:modified>
</cp:coreProperties>
</file>