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38" d="100"/>
          <a:sy n="38" d="100"/>
        </p:scale>
        <p:origin x="795" y="51"/>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03/10/2024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03/10/2024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03/10/2024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03/10/2024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chemeClr val="bg1"/>
                </a:solidFill>
                <a:latin typeface="Times New Roman" pitchFamily="18" charset="0"/>
              </a:rPr>
              <a:t>TRƯỜNG TIỂU HỌC </a:t>
            </a:r>
            <a:r>
              <a:rPr lang="en-US" altLang="en-US" sz="3500" b="1" smtClean="0">
                <a:solidFill>
                  <a:schemeClr val="bg1"/>
                </a:solidFill>
                <a:latin typeface="Times New Roman" pitchFamily="18" charset="0"/>
              </a:rPr>
              <a:t>TIÊN MINH</a:t>
            </a:r>
            <a:endParaRPr lang="en-US" altLang="en-US" sz="3500" b="1">
              <a:solidFill>
                <a:schemeClr val="bg1"/>
              </a:solidFill>
              <a:latin typeface="Times New Roman" pitchFamily="18" charset="0"/>
            </a:endParaRP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smtClean="0">
                <a:solidFill>
                  <a:srgbClr val="FF0000"/>
                </a:solidFill>
                <a:latin typeface="Times New Roman" panose="02020603050405020304" pitchFamily="18" charset="0"/>
                <a:cs typeface="Times New Roman" panose="02020603050405020304" pitchFamily="18" charset="0"/>
              </a:rPr>
              <a:t>* </a:t>
            </a:r>
            <a:r>
              <a:rPr lang="vi-VN" sz="2700" b="1" i="1" dirty="0" smtClean="0">
                <a:solidFill>
                  <a:srgbClr val="FF0000"/>
                </a:solidFill>
                <a:latin typeface="Times New Roman" panose="02020603050405020304" pitchFamily="18" charset="0"/>
                <a:cs typeface="Times New Roman" panose="02020603050405020304" pitchFamily="18" charset="0"/>
              </a:rPr>
              <a:t>Đọc </a:t>
            </a:r>
            <a:r>
              <a:rPr lang="vi-VN" sz="2700" b="1" i="1" dirty="0">
                <a:solidFill>
                  <a:srgbClr val="FF0000"/>
                </a:solidFill>
                <a:latin typeface="Times New Roman" panose="02020603050405020304" pitchFamily="18" charset="0"/>
                <a:cs typeface="Times New Roman" panose="02020603050405020304" pitchFamily="18" charset="0"/>
              </a:rPr>
              <a:t>đoạn hội thoại và trả lời câu hỏi: </a:t>
            </a:r>
            <a:endParaRPr lang="en-US" sz="2700" b="1" i="1" dirty="0" smtClean="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Thấy </a:t>
            </a:r>
            <a:r>
              <a:rPr lang="vi-VN" sz="2700" b="1" i="1" dirty="0">
                <a:solidFill>
                  <a:srgbClr val="0000FF"/>
                </a:solidFill>
                <a:latin typeface="Times New Roman" panose="02020603050405020304" pitchFamily="18" charset="0"/>
                <a:cs typeface="Times New Roman" panose="02020603050405020304" pitchFamily="18" charset="0"/>
              </a:rPr>
              <a:t>Nam đi học về, bố âu yếm hỏi: </a:t>
            </a:r>
            <a:endParaRPr lang="en-US" sz="2700" b="1" i="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cười rạng rỡ, khoe: </a:t>
            </a:r>
            <a:endParaRPr lang="en-US" sz="2700" b="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a:t>
            </a:r>
            <a:r>
              <a:rPr lang="vi-VN" sz="2700" b="1" smtClean="0">
                <a:solidFill>
                  <a:srgbClr val="0000FF"/>
                </a:solidFill>
                <a:latin typeface="Times New Roman" panose="02020603050405020304" pitchFamily="18" charset="0"/>
                <a:cs typeface="Times New Roman" panose="02020603050405020304" pitchFamily="18" charset="0"/>
              </a:rPr>
              <a:t>k</a:t>
            </a:r>
            <a:r>
              <a:rPr lang="en-US" sz="2700" b="1">
                <a:solidFill>
                  <a:srgbClr val="0000FF"/>
                </a:solidFill>
                <a:latin typeface="Times New Roman" panose="02020603050405020304" pitchFamily="18" charset="0"/>
                <a:cs typeface="Times New Roman" panose="02020603050405020304" pitchFamily="18" charset="0"/>
              </a:rPr>
              <a:t>ì</a:t>
            </a:r>
            <a:r>
              <a:rPr lang="vi-VN" sz="2700" b="1"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smtClean="0">
                <a:solidFill>
                  <a:srgbClr val="0000FF"/>
                </a:solidFill>
                <a:latin typeface="Times New Roman" panose="02020603050405020304" pitchFamily="18" charset="0"/>
                <a:cs typeface="Times New Roman" panose="02020603050405020304" pitchFamily="18" charset="0"/>
              </a:rPr>
              <a:t>c</a:t>
            </a:r>
            <a:r>
              <a:rPr lang="vi-VN" sz="2700" b="1" smtClean="0">
                <a:solidFill>
                  <a:srgbClr val="0000FF"/>
                </a:solidFill>
                <a:latin typeface="Times New Roman" panose="02020603050405020304" pitchFamily="18" charset="0"/>
                <a:cs typeface="Times New Roman" panose="02020603050405020304" pitchFamily="18" charset="0"/>
              </a:rPr>
              <a:t>on </a:t>
            </a:r>
            <a:r>
              <a:rPr lang="vi-VN" sz="2700" b="1">
                <a:solidFill>
                  <a:srgbClr val="0000FF"/>
                </a:solidFill>
                <a:latin typeface="Times New Roman" panose="02020603050405020304" pitchFamily="18" charset="0"/>
                <a:cs typeface="Times New Roman" panose="02020603050405020304" pitchFamily="18" charset="0"/>
              </a:rPr>
              <a:t>ạ</a:t>
            </a:r>
            <a:r>
              <a:rPr lang="vi-VN" sz="2700" b="1" smtClean="0">
                <a:solidFill>
                  <a:srgbClr val="0000FF"/>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Quốc </a:t>
            </a:r>
            <a:r>
              <a:rPr lang="nl-NL" sz="4000" b="1">
                <a:solidFill>
                  <a:srgbClr val="FF0000"/>
                </a:solidFill>
                <a:latin typeface="Times New Roman" pitchFamily="18" charset="0"/>
                <a:cs typeface="Times New Roman" pitchFamily="18" charset="0"/>
              </a:rPr>
              <a:t>hiệu của nước ta </a:t>
            </a:r>
            <a:r>
              <a:rPr lang="nl-NL" sz="4000" b="1" smtClean="0">
                <a:solidFill>
                  <a:srgbClr val="FF0000"/>
                </a:solidFill>
                <a:latin typeface="Times New Roman" pitchFamily="18" charset="0"/>
                <a:cs typeface="Times New Roman" pitchFamily="18" charset="0"/>
              </a:rPr>
              <a:t>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Cộng </a:t>
            </a:r>
            <a:r>
              <a:rPr lang="nl-NL" sz="4000" b="1">
                <a:solidFill>
                  <a:srgbClr val="0000FF"/>
                </a:solidFill>
                <a:latin typeface="Times New Roman" pitchFamily="18" charset="0"/>
                <a:cs typeface="Times New Roman" pitchFamily="18" charset="0"/>
              </a:rPr>
              <a:t>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smtClean="0">
                <a:solidFill>
                  <a:srgbClr val="FF0000"/>
                </a:solidFill>
                <a:latin typeface="Times New Roman" pitchFamily="18" charset="0"/>
                <a:cs typeface="Times New Roman" pitchFamily="18" charset="0"/>
              </a:rPr>
              <a:t>- Mô tả Quốc </a:t>
            </a:r>
            <a:r>
              <a:rPr lang="nl-NL" sz="4000" b="1">
                <a:solidFill>
                  <a:srgbClr val="FF0000"/>
                </a:solidFill>
                <a:latin typeface="Times New Roman" pitchFamily="18" charset="0"/>
                <a:cs typeface="Times New Roman" pitchFamily="18" charset="0"/>
              </a:rPr>
              <a:t>kì Việt </a:t>
            </a:r>
            <a:r>
              <a:rPr lang="nl-NL" sz="4000" b="1" smtClean="0">
                <a:solidFill>
                  <a:srgbClr val="FF0000"/>
                </a:solidFill>
                <a:latin typeface="Times New Roman" pitchFamily="18" charset="0"/>
                <a:cs typeface="Times New Roman" pitchFamily="18" charset="0"/>
              </a:rPr>
              <a:t>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Nêu tên bài hát và tác giả của Quốc </a:t>
            </a:r>
            <a:r>
              <a:rPr lang="nl-NL" sz="4000" b="1">
                <a:solidFill>
                  <a:srgbClr val="FF0000"/>
                </a:solidFill>
                <a:latin typeface="Times New Roman" pitchFamily="18" charset="0"/>
                <a:cs typeface="Times New Roman" pitchFamily="18" charset="0"/>
              </a:rPr>
              <a:t>ca Việt </a:t>
            </a:r>
            <a:r>
              <a:rPr lang="nl-NL" sz="4000" b="1" smtClean="0">
                <a:solidFill>
                  <a:srgbClr val="FF0000"/>
                </a:solidFill>
                <a:latin typeface="Times New Roman" pitchFamily="18" charset="0"/>
                <a:cs typeface="Times New Roman" pitchFamily="18" charset="0"/>
              </a:rPr>
              <a:t>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3919" y="2438400"/>
            <a:ext cx="10972800" cy="6127688"/>
          </a:xfrm>
          <a:prstGeom prst="rect">
            <a:avLst/>
          </a:prstGeom>
        </p:spPr>
      </p:pic>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làm gì?</a:t>
            </a:r>
          </a:p>
          <a:p>
            <a:pPr indent="457200" algn="just"/>
            <a:endParaRPr lang="en-US" sz="4000" b="1" smtClean="0">
              <a:solidFill>
                <a:srgbClr val="FF0000"/>
              </a:solidFill>
              <a:latin typeface="Times New Roman" pitchFamily="18" charset="0"/>
              <a:cs typeface="Times New Roman" pitchFamily="18" charset="0"/>
            </a:endParaRPr>
          </a:p>
          <a:p>
            <a:pPr indent="457200" algn="just"/>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a:t>
            </a:r>
            <a:r>
              <a:rPr lang="vi-VN" sz="4000" b="1" dirty="0" smtClean="0">
                <a:solidFill>
                  <a:srgbClr val="0000FF"/>
                </a:solidFill>
                <a:latin typeface="Times New Roman" pitchFamily="18" charset="0"/>
                <a:cs typeface="Times New Roman" pitchFamily="18" charset="0"/>
              </a:rPr>
              <a:t>lại</a:t>
            </a:r>
            <a:r>
              <a:rPr lang="en-US" sz="4000" b="1" dirty="0" smtClean="0">
                <a:solidFill>
                  <a:srgbClr val="0000FF"/>
                </a:solidFill>
                <a:latin typeface="Times New Roman" pitchFamily="18" charset="0"/>
                <a:cs typeface="Times New Roman" pitchFamily="18" charset="0"/>
              </a:rPr>
              <a:t> </a:t>
            </a:r>
            <a:r>
              <a:rPr lang="vi-VN" sz="4000" b="1" dirty="0" smtClean="0">
                <a:solidFill>
                  <a:srgbClr val="0000FF"/>
                </a:solidFill>
                <a:latin typeface="Times New Roman" pitchFamily="18" charset="0"/>
                <a:cs typeface="Times New Roman" pitchFamily="18" charset="0"/>
              </a:rPr>
              <a:t>trang </a:t>
            </a:r>
            <a:r>
              <a:rPr lang="vi-VN" sz="4000" b="1" dirty="0">
                <a:solidFill>
                  <a:srgbClr val="0000FF"/>
                </a:solidFill>
                <a:latin typeface="Times New Roman" pitchFamily="18" charset="0"/>
                <a:cs typeface="Times New Roman" pitchFamily="18" charset="0"/>
              </a:rPr>
              <a:t>phục, bỏ mũ, nón</a:t>
            </a:r>
            <a:r>
              <a:rPr lang="vi-VN" sz="4000" b="1">
                <a:solidFill>
                  <a:srgbClr val="0000FF"/>
                </a:solidFill>
                <a:latin typeface="Times New Roman" pitchFamily="18" charset="0"/>
                <a:cs typeface="Times New Roman" pitchFamily="18" charset="0"/>
              </a:rPr>
              <a:t>. </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a:t>
            </a:r>
            <a:r>
              <a:rPr lang="vi-VN" sz="4000" b="1" smtClean="0">
                <a:solidFill>
                  <a:srgbClr val="FF0000"/>
                </a:solidFill>
                <a:latin typeface="Times New Roman" pitchFamily="18" charset="0"/>
                <a:cs typeface="Times New Roman" pitchFamily="18" charset="0"/>
              </a:rPr>
              <a:t>chào </a:t>
            </a:r>
            <a:r>
              <a:rPr lang="vi-VN" sz="4000" b="1">
                <a:solidFill>
                  <a:srgbClr val="FF0000"/>
                </a:solidFill>
                <a:latin typeface="Times New Roman" pitchFamily="18" charset="0"/>
                <a:cs typeface="Times New Roman" pitchFamily="18" charset="0"/>
              </a:rPr>
              <a:t>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smtClean="0">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a:t>
            </a:r>
            <a:r>
              <a:rPr lang="vi-VN" sz="4000" b="1" smtClean="0">
                <a:solidFill>
                  <a:srgbClr val="0000FF"/>
                </a:solidFill>
                <a:latin typeface="Times New Roman" pitchFamily="18" charset="0"/>
                <a:cs typeface="Times New Roman" pitchFamily="18" charset="0"/>
              </a:rPr>
              <a:t>quốc</a:t>
            </a:r>
            <a:r>
              <a:rPr lang="en-US" sz="4000" b="1" smtClean="0">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a:solidFill>
                  <a:srgbClr val="0000FF"/>
                </a:solidFill>
                <a:latin typeface="Times New Roman" pitchFamily="18" charset="0"/>
                <a:cs typeface="Times New Roman" pitchFamily="18" charset="0"/>
              </a:rPr>
              <a:t>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6613" y="1676400"/>
            <a:ext cx="12042505" cy="6725058"/>
          </a:xfrm>
          <a:prstGeom prst="rect">
            <a:avLst/>
          </a:prstGeom>
        </p:spPr>
      </p:pic>
    </p:spTree>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619</Words>
  <Application>Microsoft Office PowerPoint</Application>
  <PresentationFormat>Custom</PresentationFormat>
  <Paragraphs>47</Paragraphs>
  <Slides>10</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178</cp:revision>
  <dcterms:created xsi:type="dcterms:W3CDTF">2022-07-10T01:37:20Z</dcterms:created>
  <dcterms:modified xsi:type="dcterms:W3CDTF">2024-10-03T09:05:26Z</dcterms:modified>
</cp:coreProperties>
</file>