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99" r:id="rId3"/>
    <p:sldId id="300" r:id="rId4"/>
    <p:sldId id="301" r:id="rId5"/>
    <p:sldId id="302" r:id="rId6"/>
    <p:sldId id="303" r:id="rId7"/>
    <p:sldId id="309" r:id="rId8"/>
    <p:sldId id="284" r:id="rId9"/>
    <p:sldId id="308" r:id="rId10"/>
    <p:sldId id="310" r:id="rId11"/>
    <p:sldId id="30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CD"/>
    <a:srgbClr val="FDDEEB"/>
    <a:srgbClr val="FFF789"/>
    <a:srgbClr val="E07235"/>
    <a:srgbClr val="EB54E9"/>
    <a:srgbClr val="D34CD6"/>
    <a:srgbClr val="D8F3FC"/>
    <a:srgbClr val="EF5F5F"/>
    <a:srgbClr val="9CD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F461-5315-48EC-848C-2D7057405A25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58A34-FDDE-4F40-BA50-EDB55590F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0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B20C0-DCC0-4B4D-98FC-90E592D932ED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57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651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98BCA-2F0E-4B00-9109-1FB10C511737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346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2FE70-3DDE-4A00-826B-5E4AD27BCA58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032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518"/>
            <a:ext cx="2844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518"/>
            <a:ext cx="3860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518"/>
            <a:ext cx="2844800" cy="366183"/>
          </a:xfrm>
          <a:prstGeom prst="rect">
            <a:avLst/>
          </a:prstGeom>
        </p:spPr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7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audio" Target="../media/audio3.wav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audio" Target="../media/audio4.wav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1449335"/>
            <a:ext cx="97536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 </a:t>
            </a:r>
            <a:r>
              <a:rPr lang="vi-VN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</a:rPr>
              <a:t>GIÁO VỀ DỰ TIẾT HỌC TỐT  LỚP 3C</a:t>
            </a:r>
            <a:endParaRPr lang="vi-VN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1828800" y="3581400"/>
            <a:ext cx="741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694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SỐ BỊ TRỪ, SỐ TRỪ</a:t>
            </a:r>
            <a:endParaRPr lang="en-US" sz="3600" b="1" kern="10" dirty="0"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600200" y="5062538"/>
            <a:ext cx="7213600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713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Đoàn Thị </a:t>
            </a:r>
            <a:r>
              <a:rPr lang="vi-VN" sz="3600" b="1" kern="10" dirty="0" smtClean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</a:p>
          <a:p>
            <a:pPr algn="ctr"/>
            <a:r>
              <a:rPr lang="vi-VN" sz="3600" b="1" kern="10" dirty="0" smtClean="0"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trường Tiểu học Tiên Thanh</a:t>
            </a:r>
            <a:endParaRPr lang="en-US" sz="3600" b="1" kern="10" dirty="0"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68" y="1464732"/>
            <a:ext cx="10405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toán: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có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 đang ăn thóc.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sau có một số con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chim bay đi,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lại ở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 ăn thóc là 73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con. Hỏi có bao nhiêu con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 bay đi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7549" y="782302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HP001 4 hàng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4067" y="2752636"/>
            <a:ext cx="767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giải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số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chim bay đi là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(con)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Đáp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số: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con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64635" y="2995084"/>
            <a:ext cx="10945284" cy="3581400"/>
          </a:xfrm>
          <a:prstGeom prst="rect">
            <a:avLst/>
          </a:prstGeom>
        </p:spPr>
        <p:txBody>
          <a:bodyPr spcFirstLastPara="1" wrap="none" lIns="121768" tIns="60884" rIns="121768" bIns="60884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3039772" y="2182369"/>
            <a:ext cx="6913095" cy="1323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1324" tIns="45685" rIns="91324" bIns="45685">
            <a:spAutoFit/>
          </a:bodyPr>
          <a:lstStyle/>
          <a:p>
            <a:pPr algn="ctr" defTabSz="913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402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19" descr="http://sucai.heima.com/sucai/icon/Gif0405_1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3916890"/>
            <a:ext cx="2603500" cy="19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8" y="355697"/>
            <a:ext cx="347133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5600"/>
            <a:ext cx="334433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11043263" y="69649"/>
            <a:ext cx="1006007" cy="13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270942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8592">
            <a:off x="11132433" y="5419518"/>
            <a:ext cx="870033" cy="11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5338377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5750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46717" y="1339855"/>
            <a:ext cx="97536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179" name="AutoShape 14">
            <a:hlinkClick r:id="" action="ppaction://noaction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6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810000" y="3429009"/>
            <a:ext cx="812800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37000" y="2590814"/>
            <a:ext cx="4495800" cy="584202"/>
            <a:chOff x="996" y="1632"/>
            <a:chExt cx="2124" cy="368"/>
          </a:xfrm>
        </p:grpSpPr>
        <p:pic>
          <p:nvPicPr>
            <p:cNvPr id="7193" name="Picture 17" descr="a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8"/>
            <p:cNvSpPr txBox="1">
              <a:spLocks noChangeArrowheads="1"/>
            </p:cNvSpPr>
            <p:nvPr/>
          </p:nvSpPr>
          <p:spPr bwMode="auto">
            <a:xfrm>
              <a:off x="1200" y="1632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4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013200" y="4267200"/>
            <a:ext cx="4455584" cy="609600"/>
            <a:chOff x="1008" y="2362"/>
            <a:chExt cx="1819" cy="384"/>
          </a:xfrm>
        </p:grpSpPr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1195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3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7192" name="Picture 21" descr="c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19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459150"/>
            <a:ext cx="6146800" cy="584199"/>
            <a:chOff x="984" y="1987"/>
            <a:chExt cx="2904" cy="368"/>
          </a:xfrm>
        </p:grpSpPr>
        <p:pic>
          <p:nvPicPr>
            <p:cNvPr id="7189" name="Picture 23" descr="b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64"/>
              <a:ext cx="2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1152" y="1987"/>
              <a:ext cx="27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vi-VN" sz="3200" b="1" dirty="0">
                  <a:solidFill>
                    <a:srgbClr val="0000CC"/>
                  </a:solidFill>
                  <a:latin typeface="Times New Roman" pitchFamily="18" charset="0"/>
                </a:rPr>
                <a:t>5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1162" name="j0216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61489" y="1371600"/>
            <a:ext cx="6172200" cy="1143000"/>
            <a:chOff x="576" y="1200"/>
            <a:chExt cx="1479" cy="419"/>
          </a:xfrm>
        </p:grpSpPr>
        <p:pic>
          <p:nvPicPr>
            <p:cNvPr id="7187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29"/>
            <p:cNvSpPr txBox="1">
              <a:spLocks noChangeArrowheads="1"/>
            </p:cNvSpPr>
            <p:nvPr/>
          </p:nvSpPr>
          <p:spPr bwMode="auto">
            <a:xfrm>
              <a:off x="676" y="1287"/>
              <a:ext cx="133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1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126 + </a:t>
              </a:r>
              <a:r>
                <a:rPr lang="vi-VN" sz="3600" b="1" dirty="0" smtClean="0">
                  <a:solidFill>
                    <a:srgbClr val="FFFFFF"/>
                  </a:solidFill>
                  <a:latin typeface=".VnTime" pitchFamily="34" charset="0"/>
                </a:rPr>
                <a:t>?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=  </a:t>
              </a:r>
              <a:r>
                <a:rPr lang="vi-VN" sz="3600" b="1" dirty="0" smtClean="0">
                  <a:solidFill>
                    <a:srgbClr val="FFFFFF"/>
                  </a:solidFill>
                  <a:latin typeface=".VnTime" pitchFamily="34" charset="0"/>
                </a:rPr>
                <a:t>176</a:t>
              </a:r>
              <a:endParaRPr lang="en-US" sz="3600" b="1" dirty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317627" y="68317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1963335549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1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2"/>
                </p:tgtEl>
              </p:cMediaNode>
            </p:audio>
          </p:childTnLst>
        </p:cTn>
      </p:par>
    </p:tnLst>
    <p:bldLst>
      <p:bldP spid="91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5747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07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203" name="AutoShape 14">
            <a:hlinkClick r:id="" action="ppaction://noaction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38392"/>
            <a:ext cx="4495800" cy="584199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50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79337" y="3886185"/>
            <a:ext cx="4555067" cy="584199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70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124209"/>
            <a:ext cx="7975600" cy="584202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60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543909" y="1295400"/>
            <a:ext cx="5742517" cy="1155700"/>
            <a:chOff x="576" y="1105"/>
            <a:chExt cx="1479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4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230"/>
              <a:ext cx="125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.VnTime" pitchFamily="34" charset="0"/>
                </a:rPr>
                <a:t> </a:t>
              </a: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2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?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+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30  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=  </a:t>
              </a:r>
              <a:r>
                <a:rPr lang="vi-VN" sz="3600" b="1" dirty="0" smtClean="0">
                  <a:solidFill>
                    <a:srgbClr val="FFFFFF"/>
                  </a:solidFill>
                  <a:latin typeface=".VnTime" pitchFamily="34" charset="0"/>
                </a:rPr>
                <a:t>100</a:t>
              </a:r>
              <a:endParaRPr lang="en-US" sz="3600" b="1" dirty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75741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2400" y="1143009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227" name="AutoShape 14">
            <a:hlinkClick r:id="" action="ppaction://noaction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7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3835400" y="3109917"/>
            <a:ext cx="812800" cy="776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70171"/>
            <a:ext cx="4572000" cy="584205"/>
            <a:chOff x="960" y="1661"/>
            <a:chExt cx="2160" cy="368"/>
          </a:xfrm>
        </p:grpSpPr>
        <p:pic>
          <p:nvPicPr>
            <p:cNvPr id="9241" name="Picture 17" descr="a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9"/>
              <a:ext cx="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30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4038600"/>
            <a:ext cx="4495800" cy="584200"/>
            <a:chOff x="1008" y="2362"/>
            <a:chExt cx="1835" cy="368"/>
          </a:xfrm>
        </p:grpSpPr>
        <p:sp>
          <p:nvSpPr>
            <p:cNvPr id="9239" name="Text Box 20"/>
            <p:cNvSpPr txBox="1">
              <a:spLocks noChangeArrowheads="1"/>
            </p:cNvSpPr>
            <p:nvPr/>
          </p:nvSpPr>
          <p:spPr bwMode="auto">
            <a:xfrm>
              <a:off x="1211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50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9240" name="Picture 21" descr="c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62"/>
              <a:ext cx="249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962400" y="3141666"/>
            <a:ext cx="6477000" cy="600076"/>
            <a:chOff x="909" y="1979"/>
            <a:chExt cx="3843" cy="378"/>
          </a:xfrm>
        </p:grpSpPr>
        <p:pic>
          <p:nvPicPr>
            <p:cNvPr id="9237" name="Picture 23" descr="b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2016"/>
              <a:ext cx="36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24"/>
            <p:cNvSpPr txBox="1">
              <a:spLocks noChangeArrowheads="1"/>
            </p:cNvSpPr>
            <p:nvPr/>
          </p:nvSpPr>
          <p:spPr bwMode="auto">
            <a:xfrm>
              <a:off x="1200" y="1979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40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5258" name="j0219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133600" y="1189038"/>
            <a:ext cx="6705600" cy="1096962"/>
            <a:chOff x="576" y="1200"/>
            <a:chExt cx="1479" cy="368"/>
          </a:xfrm>
        </p:grpSpPr>
        <p:pic>
          <p:nvPicPr>
            <p:cNvPr id="9235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641" y="1278"/>
              <a:ext cx="132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3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:  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8</a:t>
              </a:r>
              <a:r>
                <a:rPr lang="vi-VN" sz="3600" b="1" dirty="0" smtClean="0">
                  <a:solidFill>
                    <a:srgbClr val="FFFFFF"/>
                  </a:solidFill>
                  <a:latin typeface=".VnTime" pitchFamily="34" charset="0"/>
                </a:rPr>
                <a:t>5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+ </a:t>
              </a:r>
              <a:r>
                <a:rPr lang="vi-VN" sz="3600" b="1" dirty="0">
                  <a:solidFill>
                    <a:srgbClr val="FFFFFF"/>
                  </a:solidFill>
                  <a:latin typeface=".VnTime" pitchFamily="34" charset="0"/>
                </a:rPr>
                <a:t>?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=  </a:t>
              </a:r>
              <a:r>
                <a:rPr lang="vi-VN" sz="3600" b="1" dirty="0" smtClean="0">
                  <a:solidFill>
                    <a:srgbClr val="FFFFFF"/>
                  </a:solidFill>
                  <a:latin typeface=".VnTime" pitchFamily="34" charset="0"/>
                </a:rPr>
                <a:t>125</a:t>
              </a:r>
              <a:endParaRPr lang="en-US" sz="3600" b="1" dirty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82457" y="51905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118655834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5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8"/>
                </p:tgtEl>
              </p:cMediaNode>
            </p:audio>
          </p:childTnLst>
        </p:cTn>
      </p:par>
    </p:tnLst>
    <p:bldLst>
      <p:bldP spid="95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75738" y="322263"/>
            <a:ext cx="11095567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4451" y="1143005"/>
            <a:ext cx="10039349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275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6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35400" y="25146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636830"/>
            <a:ext cx="4495800" cy="584199"/>
            <a:chOff x="996" y="1661"/>
            <a:chExt cx="2124" cy="368"/>
          </a:xfrm>
        </p:grpSpPr>
        <p:pic>
          <p:nvPicPr>
            <p:cNvPr id="11289" name="Picture 17" descr="a_md_wht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 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214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3962415"/>
            <a:ext cx="4455584" cy="598488"/>
            <a:chOff x="1008" y="2467"/>
            <a:chExt cx="1819" cy="377"/>
          </a:xfrm>
        </p:grpSpPr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1195" y="2476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234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pic>
          <p:nvPicPr>
            <p:cNvPr id="11288" name="Picture 21" descr="c_md_wht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67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230551"/>
            <a:ext cx="7975600" cy="584199"/>
            <a:chOff x="984" y="2035"/>
            <a:chExt cx="3768" cy="368"/>
          </a:xfrm>
        </p:grpSpPr>
        <p:pic>
          <p:nvPicPr>
            <p:cNvPr id="11285" name="Picture 23" descr="b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59"/>
              <a:ext cx="24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. </a:t>
              </a:r>
              <a:r>
                <a:rPr lang="vi-VN" sz="3200" b="1" dirty="0" smtClean="0">
                  <a:solidFill>
                    <a:srgbClr val="0000CC"/>
                  </a:solidFill>
                  <a:latin typeface="Times New Roman" pitchFamily="18" charset="0"/>
                </a:rPr>
                <a:t>224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3210" name="j02114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981200" y="1447800"/>
            <a:ext cx="7366000" cy="890588"/>
            <a:chOff x="84" y="1200"/>
            <a:chExt cx="2547" cy="419"/>
          </a:xfrm>
        </p:grpSpPr>
        <p:pic>
          <p:nvPicPr>
            <p:cNvPr id="11283" name="Picture 2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200"/>
              <a:ext cx="197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29"/>
            <p:cNvSpPr txBox="1">
              <a:spLocks noChangeArrowheads="1"/>
            </p:cNvSpPr>
            <p:nvPr/>
          </p:nvSpPr>
          <p:spPr bwMode="auto">
            <a:xfrm>
              <a:off x="141" y="1230"/>
              <a:ext cx="249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Câu </a:t>
              </a:r>
              <a:r>
                <a:rPr lang="en-US" sz="3600" b="1" u="sng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:  197 </a:t>
              </a:r>
              <a:r>
                <a:rPr lang="vi-VN" sz="3600" b="1" dirty="0" smtClean="0">
                  <a:solidFill>
                    <a:srgbClr val="FFFFFF"/>
                  </a:solidFill>
                  <a:latin typeface=".VnTime" pitchFamily="34" charset="0"/>
                </a:rPr>
                <a:t>+</a:t>
              </a:r>
              <a:r>
                <a:rPr lang="en-US" sz="3600" b="1" dirty="0" smtClean="0">
                  <a:solidFill>
                    <a:srgbClr val="FFFFFF"/>
                  </a:solidFill>
                  <a:latin typeface=".VnTime" pitchFamily="34" charset="0"/>
                </a:rPr>
                <a:t> 17  </a:t>
              </a:r>
              <a:r>
                <a:rPr lang="en-US" sz="3600" b="1" dirty="0">
                  <a:solidFill>
                    <a:srgbClr val="FFFFFF"/>
                  </a:solidFill>
                  <a:latin typeface=".VnTime" pitchFamily="34" charset="0"/>
                </a:rPr>
                <a:t>=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292389657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596635"/>
            <a:ext cx="10401300" cy="218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" y="869171"/>
            <a:ext cx="2381582" cy="952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70483" y="2507185"/>
            <a:ext cx="51773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66502" y="2510047"/>
            <a:ext cx="19556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1575" y="2906089"/>
            <a:ext cx="4448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06058" y="2934671"/>
            <a:ext cx="6429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bi lúc đầu Việt có bằng tổng số bi còn lại và số bi đã cho.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2585" y="3912528"/>
            <a:ext cx="317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 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3396" y="4413401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(viên)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31" y="1734342"/>
            <a:ext cx="10330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Tìm số bị trừ</a:t>
            </a: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 có một số viên bi. Việt đã cho bạn 5 viên, còn lại 3 viên bi. </a:t>
            </a:r>
            <a:endParaRPr lang="vi-V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đầu Việt có bao nhiêu viên bi?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3" y="3094065"/>
            <a:ext cx="3903133" cy="322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21467" y="375990"/>
            <a:ext cx="70669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itchFamily="34" charset="0"/>
                <a:cs typeface="HP001 5H" pitchFamily="34" charset="0"/>
              </a:rPr>
              <a:t>TÌM SỐ BỊ TRỪ, SỐ TRỪ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0632" y="5799913"/>
            <a:ext cx="1095825" cy="317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62575" y="5835304"/>
            <a:ext cx="1016000" cy="28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94693" y="5826196"/>
            <a:ext cx="1116440" cy="276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803081" y="5089107"/>
            <a:ext cx="645759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227" y="5296126"/>
            <a:ext cx="721850" cy="37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5077" y="5293727"/>
            <a:ext cx="914462" cy="389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89539" y="5285699"/>
            <a:ext cx="1255982" cy="39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9118" y="3591471"/>
            <a:ext cx="2487168" cy="14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16286" y="3614870"/>
            <a:ext cx="1743785" cy="1383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27067" y="3041243"/>
            <a:ext cx="609600" cy="44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/>
      <p:bldP spid="18" grpId="0" animBg="1"/>
      <p:bldP spid="19" grpId="0" animBg="1"/>
      <p:bldP spid="21" grpId="0" animBg="1"/>
      <p:bldP spid="1024" grpId="0" animBg="1"/>
      <p:bldP spid="2" grpId="0" animBg="1"/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098" y="6529589"/>
            <a:ext cx="1903887" cy="3284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" y="259571"/>
            <a:ext cx="2381582" cy="952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54609" y="1977359"/>
            <a:ext cx="15297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19399" y="1933471"/>
            <a:ext cx="2796785" cy="28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95649" y="2411466"/>
            <a:ext cx="3853327" cy="147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68129" y="2898661"/>
            <a:ext cx="580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cho bạn số viên bi là: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207" y="3496247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(viên)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808" y="1137247"/>
            <a:ext cx="10330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</a:t>
            </a:r>
            <a:r>
              <a:rPr lang="vi-V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8 viên bi, Nam cho bạn một số bi và còn lại 3 viên. </a:t>
            </a:r>
            <a:endParaRPr lang="vi-VN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đã cho bạn mấy viên bi?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" y="2833838"/>
            <a:ext cx="3660245" cy="214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60086" y="5242941"/>
            <a:ext cx="75329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trừ, ta lấy số bị trừ trừ đi hiệu.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7286" y="3143008"/>
            <a:ext cx="812800" cy="54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0417" y="3143008"/>
            <a:ext cx="964269" cy="54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64465" y="3143008"/>
            <a:ext cx="999285" cy="543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5424" y="3949721"/>
            <a:ext cx="3498370" cy="809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7520" y="4354666"/>
            <a:ext cx="2565550" cy="79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038279" y="1962365"/>
            <a:ext cx="20360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" grpId="0"/>
      <p:bldP spid="10" grpId="0" animBg="1"/>
      <p:bldP spid="2" grpId="0" animBg="1"/>
      <p:bldP spid="5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341</Words>
  <Application>Microsoft Office PowerPoint</Application>
  <PresentationFormat>Widescreen</PresentationFormat>
  <Paragraphs>51</Paragraphs>
  <Slides>11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.VnTime</vt:lpstr>
      <vt:lpstr>Arial</vt:lpstr>
      <vt:lpstr>Calibri</vt:lpstr>
      <vt:lpstr>HP001 4 hàng</vt:lpstr>
      <vt:lpstr>HP001 5H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PC</cp:lastModifiedBy>
  <cp:revision>223</cp:revision>
  <dcterms:created xsi:type="dcterms:W3CDTF">2021-06-02T01:34:28Z</dcterms:created>
  <dcterms:modified xsi:type="dcterms:W3CDTF">2024-05-20T13:42:36Z</dcterms:modified>
</cp:coreProperties>
</file>