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36" r:id="rId2"/>
    <p:sldId id="438" r:id="rId3"/>
    <p:sldId id="418" r:id="rId4"/>
    <p:sldId id="371" r:id="rId5"/>
    <p:sldId id="419" r:id="rId6"/>
    <p:sldId id="439" r:id="rId7"/>
    <p:sldId id="421" r:id="rId8"/>
    <p:sldId id="264" r:id="rId9"/>
    <p:sldId id="422" r:id="rId10"/>
    <p:sldId id="424" r:id="rId11"/>
    <p:sldId id="425" r:id="rId12"/>
    <p:sldId id="412" r:id="rId13"/>
    <p:sldId id="413" r:id="rId14"/>
    <p:sldId id="388" r:id="rId15"/>
    <p:sldId id="321" r:id="rId16"/>
    <p:sldId id="257" r:id="rId17"/>
    <p:sldId id="408" r:id="rId18"/>
    <p:sldId id="433" r:id="rId19"/>
    <p:sldId id="434" r:id="rId20"/>
    <p:sldId id="435" r:id="rId21"/>
    <p:sldId id="436" r:id="rId22"/>
    <p:sldId id="431" r:id="rId23"/>
    <p:sldId id="432" r:id="rId24"/>
    <p:sldId id="399" r:id="rId25"/>
    <p:sldId id="400" r:id="rId26"/>
    <p:sldId id="389" r:id="rId27"/>
    <p:sldId id="337" r:id="rId28"/>
    <p:sldId id="28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A869"/>
    <a:srgbClr val="FFC000"/>
    <a:srgbClr val="016585"/>
    <a:srgbClr val="0070C0"/>
    <a:srgbClr val="FFFF73"/>
    <a:srgbClr val="FFFF00"/>
    <a:srgbClr val="F9F9FA"/>
    <a:srgbClr val="0033CC"/>
    <a:srgbClr val="FD6D7A"/>
    <a:srgbClr val="6B9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434" autoAdjust="0"/>
  </p:normalViewPr>
  <p:slideViewPr>
    <p:cSldViewPr snapToGrid="0">
      <p:cViewPr varScale="1">
        <p:scale>
          <a:sx n="76" d="100"/>
          <a:sy n="76" d="100"/>
        </p:scale>
        <p:origin x="51" y="3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43026-8189-41E8-BCBD-3295471B9AA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D1302-020D-4E02-B5C2-589F83EA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01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D1302-020D-4E02-B5C2-589F83EA15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80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Câu</a:t>
            </a:r>
            <a:r>
              <a:rPr lang="en-US" altLang="zh-CN" baseline="0"/>
              <a:t> 1 Hình tròn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625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Câu</a:t>
            </a:r>
            <a:r>
              <a:rPr lang="en-US" altLang="zh-CN" baseline="0"/>
              <a:t> 1 Hình tròn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619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Câu</a:t>
            </a:r>
            <a:r>
              <a:rPr lang="en-US" altLang="zh-CN" baseline="0"/>
              <a:t> 1 Hình tròn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01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432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74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Câu</a:t>
            </a:r>
            <a:r>
              <a:rPr lang="en-US" altLang="zh-CN" baseline="0"/>
              <a:t> 1 Hình tròn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759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Thu â,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299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D1302-020D-4E02-B5C2-589F83EA15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96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8912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D1302-020D-4E02-B5C2-589F83EA15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98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D1302-020D-4E02-B5C2-589F83EA15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90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D1302-020D-4E02-B5C2-589F83EA15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8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D1302-020D-4E02-B5C2-589F83EA15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576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517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Câu</a:t>
            </a:r>
            <a:r>
              <a:rPr lang="en-US" altLang="zh-CN" baseline="0"/>
              <a:t> 1 Hình tròn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055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Câu</a:t>
            </a:r>
            <a:r>
              <a:rPr lang="en-US" altLang="zh-CN" baseline="0"/>
              <a:t> 1 Hình tròn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95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14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9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92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4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6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1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0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1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5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1C7F-BA56-40F7-B525-7948905FEF9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1.wdp"/><Relationship Id="rId10" Type="http://schemas.microsoft.com/office/2007/relationships/hdphoto" Target="../media/hdphoto13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6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2.svg"/><Relationship Id="rId3" Type="http://schemas.microsoft.com/office/2007/relationships/media" Target="../media/media4.wav"/><Relationship Id="rId7" Type="http://schemas.openxmlformats.org/officeDocument/2006/relationships/audio" Target="../media/media6.mp3"/><Relationship Id="rId12" Type="http://schemas.openxmlformats.org/officeDocument/2006/relationships/image" Target="../media/image11.png"/><Relationship Id="rId2" Type="http://schemas.microsoft.com/office/2007/relationships/media" Target="../media/media3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microsoft.com/office/2007/relationships/media" Target="../media/media6.mp3"/><Relationship Id="rId11" Type="http://schemas.microsoft.com/office/2007/relationships/hdphoto" Target="../media/hdphoto4.wdp"/><Relationship Id="rId5" Type="http://schemas.openxmlformats.org/officeDocument/2006/relationships/audio" Target="../media/media5.mp3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microsoft.com/office/2007/relationships/media" Target="../media/media5.mp3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056" y1="27778" x2="42222" y2="27222"/>
                        <a14:foregroundMark x1="26667" y1="24444" x2="30833" y2="4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1068" y="4090929"/>
            <a:ext cx="3340234" cy="33402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7971" y="345384"/>
            <a:ext cx="11629449" cy="627613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303">
            <a:extLst>
              <a:ext uri="{FF2B5EF4-FFF2-40B4-BE49-F238E27FC236}">
                <a16:creationId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257971" y="879008"/>
            <a:ext cx="12249264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TRƯỜNG TIỂU HỌC </a:t>
            </a:r>
            <a:r>
              <a:rPr lang="vi-VN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TIÊN THANH</a:t>
            </a:r>
            <a:endParaRPr lang="en-US" altLang="zh-CN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579" y="3108954"/>
            <a:ext cx="11582841" cy="70788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57264" y="29124"/>
            <a:ext cx="12249264" cy="690875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8592">
                        <a14:foregroundMark x1="6774" y1="44697" x2="6774" y2="84697"/>
                        <a14:foregroundMark x1="14286" y1="72273" x2="18981" y2="73182"/>
                        <a14:foregroundMark x1="20926" y1="60758" x2="21261" y2="73182"/>
                        <a14:foregroundMark x1="23608" y1="76061" x2="24748" y2="77879"/>
                        <a14:foregroundMark x1="18310" y1="67727" x2="21261" y2="72273"/>
                        <a14:foregroundMark x1="1878" y1="77424" x2="2012" y2="86515"/>
                        <a14:foregroundMark x1="55667" y1="40152" x2="56204" y2="80152"/>
                        <a14:foregroundMark x1="61234" y1="69091" x2="60698" y2="76061"/>
                        <a14:foregroundMark x1="70423" y1="71364" x2="70557" y2="83333"/>
                        <a14:foregroundMark x1="94098" y1="72727" x2="94702" y2="83333"/>
                        <a14:foregroundMark x1="94634" y1="74545" x2="95909" y2="778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0" t="-1702" r="17806"/>
          <a:stretch/>
        </p:blipFill>
        <p:spPr>
          <a:xfrm>
            <a:off x="257971" y="4733144"/>
            <a:ext cx="2324530" cy="2112509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8592">
                        <a14:foregroundMark x1="6774" y1="44697" x2="6774" y2="84697"/>
                        <a14:foregroundMark x1="14286" y1="72273" x2="18981" y2="73182"/>
                        <a14:foregroundMark x1="20926" y1="60758" x2="21261" y2="73182"/>
                        <a14:foregroundMark x1="23608" y1="76061" x2="24748" y2="77879"/>
                        <a14:foregroundMark x1="18310" y1="67727" x2="21261" y2="72273"/>
                        <a14:foregroundMark x1="1878" y1="77424" x2="2012" y2="86515"/>
                        <a14:foregroundMark x1="55667" y1="40152" x2="56204" y2="80152"/>
                        <a14:foregroundMark x1="61234" y1="69091" x2="60698" y2="76061"/>
                        <a14:foregroundMark x1="70423" y1="71364" x2="70557" y2="83333"/>
                        <a14:foregroundMark x1="94098" y1="72727" x2="94702" y2="83333"/>
                        <a14:foregroundMark x1="94634" y1="74545" x2="95909" y2="7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94"/>
          <a:stretch/>
        </p:blipFill>
        <p:spPr>
          <a:xfrm>
            <a:off x="9107476" y="4045522"/>
            <a:ext cx="2976762" cy="2904519"/>
          </a:xfrm>
          <a:prstGeom prst="rect">
            <a:avLst/>
          </a:prstGeom>
        </p:spPr>
      </p:pic>
      <p:sp>
        <p:nvSpPr>
          <p:cNvPr id="18" name="文本框 303">
            <a:extLst>
              <a:ext uri="{FF2B5EF4-FFF2-40B4-BE49-F238E27FC236}">
                <a16:creationId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153215" y="385725"/>
            <a:ext cx="12249264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PHÒNG GIÁO DỤC VÀ ĐÀO TẠO </a:t>
            </a:r>
            <a:r>
              <a:rPr lang="vi-VN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HUYỆN TIÊN LÃNG</a:t>
            </a:r>
            <a:endParaRPr lang="en-US" altLang="zh-CN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507992" y="1460002"/>
            <a:ext cx="3673365" cy="0"/>
          </a:xfrm>
          <a:prstGeom prst="line">
            <a:avLst/>
          </a:prstGeom>
          <a:ln w="38100">
            <a:solidFill>
              <a:srgbClr val="016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303">
            <a:extLst>
              <a:ext uri="{FF2B5EF4-FFF2-40B4-BE49-F238E27FC236}">
                <a16:creationId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47976" y="3412487"/>
            <a:ext cx="12249264" cy="165474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NHIỆT LIỆT 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 THẦY CÔ GIÁO VỀ DỰ GIỜ LỚP 3A </a:t>
            </a:r>
            <a:endParaRPr lang="en-US" altLang="zh-CN" sz="36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2862" y="4179918"/>
            <a:ext cx="5703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Thị Hương Giang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6"/>
          <a:stretch/>
        </p:blipFill>
        <p:spPr>
          <a:xfrm>
            <a:off x="5794938" y="4948378"/>
            <a:ext cx="2818922" cy="19657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29739" l="11029" r="91912">
                        <a14:foregroundMark x1="72304" y1="12255" x2="68382" y2="11111"/>
                        <a14:foregroundMark x1="48039" y1="21895" x2="50245" y2="21242"/>
                        <a14:foregroundMark x1="60539" y1="27451" x2="63971" y2="28105"/>
                        <a14:foregroundMark x1="86765" y1="26144" x2="91912" y2="23366"/>
                        <a14:foregroundMark x1="17647" y1="22222" x2="14951" y2="2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379" r="-1379" b="67000"/>
          <a:stretch/>
        </p:blipFill>
        <p:spPr>
          <a:xfrm>
            <a:off x="7724401" y="3169216"/>
            <a:ext cx="4572000" cy="216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83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i.pinimg.com/564x/1f/a5/eb/1fa5eb16020bb5894ab19750a31920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9"/>
            <a:ext cx="12192000" cy="68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579042" y="1175368"/>
            <a:ext cx="11151896" cy="5056878"/>
          </a:xfrm>
          <a:prstGeom prst="roundRect">
            <a:avLst>
              <a:gd name="adj" fmla="val 21564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1728209" y="1964515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/>
        </p:nvGraphicFramePr>
        <p:xfrm>
          <a:off x="6136084" y="1968172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728209" y="3431365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6136084" y="3435022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731981" y="3052665"/>
            <a:ext cx="8810513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16809" y="3283601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21065" y="3283601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55268" y="2244495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60261" y="2257374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59599" y="3279832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6496703" y="2977492"/>
            <a:ext cx="122793" cy="1201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267235" y="2311902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76079" y="2318547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cm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46795" y="3283601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4286400" y="2976567"/>
            <a:ext cx="130666" cy="1277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86905" y="3234666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2094061" y="2972881"/>
            <a:ext cx="141130" cy="135145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23283" y="2319266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64214" y="2319266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 cm</a:t>
            </a:r>
          </a:p>
        </p:txBody>
      </p:sp>
    </p:spTree>
    <p:extLst>
      <p:ext uri="{BB962C8B-B14F-4D97-AF65-F5344CB8AC3E}">
        <p14:creationId xmlns:p14="http://schemas.microsoft.com/office/powerpoint/2010/main" val="25384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18021 0.00185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162 L -0.18151 0.00046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/>
      <p:bldP spid="37" grpId="0"/>
      <p:bldP spid="37" grpId="1"/>
      <p:bldP spid="38" grpId="0" animBg="1"/>
      <p:bldP spid="38" grpId="1" animBg="1"/>
      <p:bldP spid="39" grpId="0"/>
      <p:bldP spid="40" grpId="0"/>
      <p:bldP spid="41" grpId="0"/>
      <p:bldP spid="44" grpId="0" animBg="1"/>
      <p:bldP spid="21" grpId="0" build="allAtOnce"/>
      <p:bldP spid="22" grpId="0" animBg="1"/>
      <p:bldP spid="22" grpId="1" animBg="1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i.pinimg.com/564x/1f/a5/eb/1fa5eb16020bb5894ab19750a31920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9"/>
            <a:ext cx="12192000" cy="68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579042" y="1175368"/>
            <a:ext cx="11151896" cy="5056878"/>
          </a:xfrm>
          <a:prstGeom prst="roundRect">
            <a:avLst>
              <a:gd name="adj" fmla="val 21564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1728209" y="1964515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/>
        </p:nvGraphicFramePr>
        <p:xfrm>
          <a:off x="6136084" y="1968172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728209" y="3431365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6136084" y="3435022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731981" y="3052665"/>
            <a:ext cx="8810513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16809" y="3283601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21065" y="3283601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46795" y="3283601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6905" y="3234666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2094061" y="2972881"/>
            <a:ext cx="141130" cy="1351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3283" y="2319266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3066278" y="3052667"/>
            <a:ext cx="4347526" cy="122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364214" y="2319266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 cm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60261" y="2257374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3051" y="2436062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35315" y="2441473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46532" y="2438509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3064706" y="3055535"/>
            <a:ext cx="2195078" cy="105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628467" y="2301166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693738" y="7110805"/>
            <a:ext cx="9191297" cy="2598280"/>
            <a:chOff x="1150883" y="2198818"/>
            <a:chExt cx="9191297" cy="259828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/>
            <a:srcRect l="9997" t="45085" r="9640" b="44581"/>
            <a:stretch/>
          </p:blipFill>
          <p:spPr>
            <a:xfrm>
              <a:off x="1150883" y="2198818"/>
              <a:ext cx="9191297" cy="117377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500" l="5833" r="90000">
                          <a14:foregroundMark x1="62222" y1="92500" x2="60278" y2="71111"/>
                          <a14:foregroundMark x1="33333" y1="67500" x2="5833" y2="7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63782" y="2583004"/>
              <a:ext cx="2214094" cy="2214094"/>
            </a:xfrm>
            <a:prstGeom prst="rect">
              <a:avLst/>
            </a:prstGeom>
          </p:spPr>
        </p:pic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 flipV="1">
            <a:off x="5259784" y="3055535"/>
            <a:ext cx="2154020" cy="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1846138" y="7263205"/>
            <a:ext cx="9191297" cy="2598280"/>
            <a:chOff x="1150883" y="2198818"/>
            <a:chExt cx="9191297" cy="2598280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4"/>
            <a:srcRect l="9997" t="45085" r="9640" b="44581"/>
            <a:stretch/>
          </p:blipFill>
          <p:spPr>
            <a:xfrm>
              <a:off x="1150883" y="2198818"/>
              <a:ext cx="9191297" cy="117377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500" l="5833" r="90000">
                          <a14:foregroundMark x1="62222" y1="92500" x2="60278" y2="71111"/>
                          <a14:foregroundMark x1="33333" y1="67500" x2="5833" y2="7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63782" y="2583004"/>
              <a:ext cx="2214094" cy="2214094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5967997" y="2311158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60261" y="2257374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55268" y="2250037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4286400" y="2976567"/>
            <a:ext cx="130666" cy="1277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07305 0.001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9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075 -0.0030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834 L 0.09544 -0.58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-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0.00648 L 0.2638 -0.6050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-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41" grpId="0"/>
      <p:bldP spid="21" grpId="0"/>
      <p:bldP spid="22" grpId="0" animBg="1"/>
      <p:bldP spid="23" grpId="0"/>
      <p:bldP spid="24" grpId="0"/>
      <p:bldP spid="42" grpId="0"/>
      <p:bldP spid="49" grpId="0"/>
      <p:bldP spid="49" grpId="1"/>
      <p:bldP spid="50" grpId="0"/>
      <p:bldP spid="52" grpId="0"/>
      <p:bldP spid="60" grpId="0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i.pinimg.com/564x/1f/a5/eb/1fa5eb16020bb5894ab19750a31920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9"/>
            <a:ext cx="12192000" cy="68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579042" y="1175358"/>
            <a:ext cx="11151896" cy="4311048"/>
          </a:xfrm>
          <a:prstGeom prst="roundRect">
            <a:avLst>
              <a:gd name="adj" fmla="val 21564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459684"/>
              </p:ext>
            </p:extLst>
          </p:nvPr>
        </p:nvGraphicFramePr>
        <p:xfrm>
          <a:off x="1728209" y="1778762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502659"/>
              </p:ext>
            </p:extLst>
          </p:nvPr>
        </p:nvGraphicFramePr>
        <p:xfrm>
          <a:off x="6136084" y="1782419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38001"/>
              </p:ext>
            </p:extLst>
          </p:nvPr>
        </p:nvGraphicFramePr>
        <p:xfrm>
          <a:off x="1728209" y="3245612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414061"/>
              </p:ext>
            </p:extLst>
          </p:nvPr>
        </p:nvGraphicFramePr>
        <p:xfrm>
          <a:off x="6136084" y="3249269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731981" y="2866912"/>
            <a:ext cx="8810513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16809" y="3097848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21065" y="3097848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55268" y="2058742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60261" y="2071621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59599" y="3094079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6496703" y="2791739"/>
            <a:ext cx="122793" cy="1201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0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 flipV="1">
            <a:off x="5259784" y="1783926"/>
            <a:ext cx="2154020" cy="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4" descr="https://i.pinimg.com/564x/1f/a5/eb/1fa5eb16020bb5894ab19750a31920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9"/>
            <a:ext cx="12192000" cy="68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579042" y="246670"/>
            <a:ext cx="11151896" cy="6325579"/>
          </a:xfrm>
          <a:prstGeom prst="roundRect">
            <a:avLst>
              <a:gd name="adj" fmla="val 21564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40612"/>
              </p:ext>
            </p:extLst>
          </p:nvPr>
        </p:nvGraphicFramePr>
        <p:xfrm>
          <a:off x="1728209" y="692906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780365"/>
              </p:ext>
            </p:extLst>
          </p:nvPr>
        </p:nvGraphicFramePr>
        <p:xfrm>
          <a:off x="6136084" y="696563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068731"/>
              </p:ext>
            </p:extLst>
          </p:nvPr>
        </p:nvGraphicFramePr>
        <p:xfrm>
          <a:off x="1728209" y="2159756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768988"/>
              </p:ext>
            </p:extLst>
          </p:nvPr>
        </p:nvGraphicFramePr>
        <p:xfrm>
          <a:off x="6136084" y="2163413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731981" y="1781056"/>
            <a:ext cx="8810513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16809" y="2011992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21065" y="2011992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37105" y="2011992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3066278" y="1781058"/>
            <a:ext cx="4347526" cy="122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260261" y="985765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3051" y="1164453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57519" y="1163514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46532" y="1163725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3064706" y="1783926"/>
            <a:ext cx="2195078" cy="105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598969" y="1029557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cm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741145" y="6902028"/>
            <a:ext cx="9191297" cy="2598280"/>
            <a:chOff x="1150883" y="2198818"/>
            <a:chExt cx="9191297" cy="259828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/>
            <a:srcRect l="9997" t="45085" r="9640" b="44581"/>
            <a:stretch/>
          </p:blipFill>
          <p:spPr>
            <a:xfrm>
              <a:off x="1150883" y="2198818"/>
              <a:ext cx="9191297" cy="117377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500" l="5833" r="90000">
                          <a14:foregroundMark x1="62222" y1="92500" x2="60278" y2="71111"/>
                          <a14:foregroundMark x1="33333" y1="67500" x2="5833" y2="7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63782" y="2583004"/>
              <a:ext cx="2214094" cy="2214094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1693737" y="6925189"/>
            <a:ext cx="9191297" cy="2598280"/>
            <a:chOff x="1150883" y="2198818"/>
            <a:chExt cx="9191297" cy="2598280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4"/>
            <a:srcRect l="9997" t="45085" r="9640" b="44581"/>
            <a:stretch/>
          </p:blipFill>
          <p:spPr>
            <a:xfrm>
              <a:off x="1150883" y="2198818"/>
              <a:ext cx="9191297" cy="117377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500" l="5833" r="90000">
                          <a14:foregroundMark x1="62222" y1="92500" x2="60278" y2="71111"/>
                          <a14:foregroundMark x1="33333" y1="67500" x2="5833" y2="7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63782" y="2583004"/>
              <a:ext cx="2214094" cy="2214094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5967997" y="999211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60261" y="985765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5268" y="978428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6509717" y="1727183"/>
            <a:ext cx="130666" cy="1277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3737" y="3794635"/>
            <a:ext cx="6224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93738" y="4415822"/>
            <a:ext cx="88487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CB.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AC = CB.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41145" y="5688280"/>
            <a:ext cx="89177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1.48148E-6 L -0.11341 0.000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139 L -0.10794 -0.0009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2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-0.10768 0.0034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416 L 0.0918 -0.7342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3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00857 L 0.2763 -0.7386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-3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41" grpId="0"/>
      <p:bldP spid="41" grpId="1"/>
      <p:bldP spid="42" grpId="0"/>
      <p:bldP spid="49" grpId="0"/>
      <p:bldP spid="49" grpId="1"/>
      <p:bldP spid="50" grpId="0"/>
      <p:bldP spid="52" grpId="0"/>
      <p:bldP spid="60" grpId="0"/>
      <p:bldP spid="44" grpId="0" animBg="1"/>
      <p:bldP spid="30" grpId="0"/>
      <p:bldP spid="31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AA794-BCC8-2551-AEB4-F8B6805F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68" y="186314"/>
            <a:ext cx="10997514" cy="626487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02854A2-2099-75E3-3587-E2854159ABAC}"/>
              </a:ext>
            </a:extLst>
          </p:cNvPr>
          <p:cNvSpPr/>
          <p:nvPr/>
        </p:nvSpPr>
        <p:spPr>
          <a:xfrm rot="20129472">
            <a:off x="4411202" y="5296071"/>
            <a:ext cx="1198605" cy="407773"/>
          </a:xfrm>
          <a:prstGeom prst="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6047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89/5e/8f/895e8fc2ff5b0ae5cb4184c10172fe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376489" y="2644170"/>
            <a:ext cx="7723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srgbClr val="FA2C42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>
                  <a:solidFill>
                    <a:srgbClr val="FA2C42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FA2C42"/>
                </a:solidFill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8769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4"/>
          <p:cNvGrpSpPr/>
          <p:nvPr/>
        </p:nvGrpSpPr>
        <p:grpSpPr>
          <a:xfrm>
            <a:off x="3953862" y="4753901"/>
            <a:ext cx="4235037" cy="1674867"/>
            <a:chOff x="0" y="2784"/>
            <a:chExt cx="3198696" cy="1212549"/>
          </a:xfrm>
        </p:grpSpPr>
        <p:sp>
          <p:nvSpPr>
            <p:cNvPr id="107" name="Freeform 5"/>
            <p:cNvSpPr/>
            <p:nvPr/>
          </p:nvSpPr>
          <p:spPr>
            <a:xfrm>
              <a:off x="0" y="2784"/>
              <a:ext cx="3198696" cy="1212549"/>
            </a:xfrm>
            <a:custGeom>
              <a:avLst/>
              <a:gdLst/>
              <a:ahLst/>
              <a:cxnLst/>
              <a:rect l="l" t="t" r="r" b="b"/>
              <a:pathLst>
                <a:path w="2987067" h="1215335">
                  <a:moveTo>
                    <a:pt x="2862607" y="1215334"/>
                  </a:moveTo>
                  <a:lnTo>
                    <a:pt x="124460" y="1215334"/>
                  </a:lnTo>
                  <a:cubicBezTo>
                    <a:pt x="55880" y="1215334"/>
                    <a:pt x="0" y="1159454"/>
                    <a:pt x="0" y="10908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2607" y="0"/>
                  </a:lnTo>
                  <a:cubicBezTo>
                    <a:pt x="2931187" y="0"/>
                    <a:pt x="2987067" y="55880"/>
                    <a:pt x="2987067" y="124460"/>
                  </a:cubicBezTo>
                  <a:lnTo>
                    <a:pt x="2987067" y="1090875"/>
                  </a:lnTo>
                  <a:cubicBezTo>
                    <a:pt x="2987067" y="1159455"/>
                    <a:pt x="2931187" y="1215335"/>
                    <a:pt x="2862607" y="1215335"/>
                  </a:cubicBezTo>
                  <a:close/>
                </a:path>
              </a:pathLst>
            </a:custGeom>
            <a:solidFill>
              <a:srgbClr val="FEFBF5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3978482" y="885501"/>
            <a:ext cx="4235036" cy="2110419"/>
            <a:chOff x="0" y="0"/>
            <a:chExt cx="3002180" cy="12158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2181" cy="1215824"/>
            </a:xfrm>
            <a:custGeom>
              <a:avLst/>
              <a:gdLst/>
              <a:ahLst/>
              <a:cxnLst/>
              <a:rect l="l" t="t" r="r" b="b"/>
              <a:pathLst>
                <a:path w="3002181" h="1215824">
                  <a:moveTo>
                    <a:pt x="2877720" y="1215823"/>
                  </a:moveTo>
                  <a:lnTo>
                    <a:pt x="124460" y="1215823"/>
                  </a:lnTo>
                  <a:cubicBezTo>
                    <a:pt x="55880" y="1215823"/>
                    <a:pt x="0" y="1159944"/>
                    <a:pt x="0" y="10913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77720" y="0"/>
                  </a:lnTo>
                  <a:cubicBezTo>
                    <a:pt x="2946300" y="0"/>
                    <a:pt x="3002181" y="55880"/>
                    <a:pt x="3002181" y="124460"/>
                  </a:cubicBezTo>
                  <a:lnTo>
                    <a:pt x="3002181" y="1091364"/>
                  </a:lnTo>
                  <a:cubicBezTo>
                    <a:pt x="3002181" y="1159944"/>
                    <a:pt x="2946300" y="1215824"/>
                    <a:pt x="2877720" y="1215824"/>
                  </a:cubicBezTo>
                  <a:close/>
                </a:path>
              </a:pathLst>
            </a:custGeom>
            <a:solidFill>
              <a:srgbClr val="FEFBF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978482" y="3182361"/>
            <a:ext cx="4235037" cy="1525206"/>
            <a:chOff x="0" y="0"/>
            <a:chExt cx="3198696" cy="11600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98696" cy="1160063"/>
            </a:xfrm>
            <a:custGeom>
              <a:avLst/>
              <a:gdLst/>
              <a:ahLst/>
              <a:cxnLst/>
              <a:rect l="l" t="t" r="r" b="b"/>
              <a:pathLst>
                <a:path w="2987067" h="1215335">
                  <a:moveTo>
                    <a:pt x="2862607" y="1215334"/>
                  </a:moveTo>
                  <a:lnTo>
                    <a:pt x="124460" y="1215334"/>
                  </a:lnTo>
                  <a:cubicBezTo>
                    <a:pt x="55880" y="1215334"/>
                    <a:pt x="0" y="1159454"/>
                    <a:pt x="0" y="10908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2607" y="0"/>
                  </a:lnTo>
                  <a:cubicBezTo>
                    <a:pt x="2931187" y="0"/>
                    <a:pt x="2987067" y="55880"/>
                    <a:pt x="2987067" y="124460"/>
                  </a:cubicBezTo>
                  <a:lnTo>
                    <a:pt x="2987067" y="1090875"/>
                  </a:lnTo>
                  <a:cubicBezTo>
                    <a:pt x="2987067" y="1159455"/>
                    <a:pt x="2931187" y="1215335"/>
                    <a:pt x="2862607" y="1215335"/>
                  </a:cubicBezTo>
                  <a:close/>
                </a:path>
              </a:pathLst>
            </a:custGeom>
            <a:solidFill>
              <a:srgbClr val="FEFBF5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3802618" y="431822"/>
            <a:ext cx="4545473" cy="314720"/>
            <a:chOff x="0" y="0"/>
            <a:chExt cx="1645214" cy="15916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45214" cy="159163"/>
            </a:xfrm>
            <a:custGeom>
              <a:avLst/>
              <a:gdLst/>
              <a:ahLst/>
              <a:cxnLst/>
              <a:rect l="l" t="t" r="r" b="b"/>
              <a:pathLst>
                <a:path w="1645214" h="159163">
                  <a:moveTo>
                    <a:pt x="62398" y="0"/>
                  </a:moveTo>
                  <a:lnTo>
                    <a:pt x="1582816" y="0"/>
                  </a:lnTo>
                  <a:cubicBezTo>
                    <a:pt x="1599365" y="0"/>
                    <a:pt x="1615236" y="6574"/>
                    <a:pt x="1626938" y="18276"/>
                  </a:cubicBezTo>
                  <a:cubicBezTo>
                    <a:pt x="1638640" y="29978"/>
                    <a:pt x="1645214" y="45849"/>
                    <a:pt x="1645214" y="62398"/>
                  </a:cubicBezTo>
                  <a:lnTo>
                    <a:pt x="1645214" y="96765"/>
                  </a:lnTo>
                  <a:cubicBezTo>
                    <a:pt x="1645214" y="113314"/>
                    <a:pt x="1638640" y="129185"/>
                    <a:pt x="1626938" y="140887"/>
                  </a:cubicBezTo>
                  <a:cubicBezTo>
                    <a:pt x="1615236" y="152589"/>
                    <a:pt x="1599365" y="159163"/>
                    <a:pt x="1582816" y="159163"/>
                  </a:cubicBezTo>
                  <a:lnTo>
                    <a:pt x="62398" y="159163"/>
                  </a:lnTo>
                  <a:cubicBezTo>
                    <a:pt x="45849" y="159163"/>
                    <a:pt x="29978" y="152589"/>
                    <a:pt x="18276" y="140887"/>
                  </a:cubicBezTo>
                  <a:cubicBezTo>
                    <a:pt x="6574" y="129185"/>
                    <a:pt x="0" y="113314"/>
                    <a:pt x="0" y="96765"/>
                  </a:cubicBezTo>
                  <a:lnTo>
                    <a:pt x="0" y="62398"/>
                  </a:lnTo>
                  <a:cubicBezTo>
                    <a:pt x="0" y="45849"/>
                    <a:pt x="6574" y="29978"/>
                    <a:pt x="18276" y="18276"/>
                  </a:cubicBezTo>
                  <a:cubicBezTo>
                    <a:pt x="29978" y="6574"/>
                    <a:pt x="45849" y="0"/>
                    <a:pt x="62398" y="0"/>
                  </a:cubicBezTo>
                  <a:close/>
                </a:path>
              </a:pathLst>
            </a:custGeom>
            <a:solidFill>
              <a:srgbClr val="FEFBF5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>
                <a:lnSpc>
                  <a:spcPts val="1706"/>
                </a:lnSpc>
              </a:pPr>
              <a:endParaRPr sz="1154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974411" y="484425"/>
            <a:ext cx="4846211" cy="236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1539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D:\Downloads\1-removebg-preview (1).png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68" y="1271638"/>
            <a:ext cx="2365381" cy="61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7F44B8F-9E04-43FE-9453-F13CD7441EB9}"/>
              </a:ext>
            </a:extLst>
          </p:cNvPr>
          <p:cNvSpPr txBox="1"/>
          <p:nvPr/>
        </p:nvSpPr>
        <p:spPr>
          <a:xfrm>
            <a:off x="4142229" y="2158998"/>
            <a:ext cx="3175505" cy="25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M là trung điểm của đoạn thẳng AB. 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F44B8F-9E04-43FE-9453-F13CD7441EB9}"/>
              </a:ext>
            </a:extLst>
          </p:cNvPr>
          <p:cNvSpPr txBox="1"/>
          <p:nvPr/>
        </p:nvSpPr>
        <p:spPr>
          <a:xfrm>
            <a:off x="4135714" y="2407416"/>
            <a:ext cx="3175505" cy="25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N là trung điểm của đoạn thẳng BC. 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7F44B8F-9E04-43FE-9453-F13CD7441EB9}"/>
              </a:ext>
            </a:extLst>
          </p:cNvPr>
          <p:cNvSpPr txBox="1"/>
          <p:nvPr/>
        </p:nvSpPr>
        <p:spPr>
          <a:xfrm>
            <a:off x="4135714" y="2663227"/>
            <a:ext cx="3175505" cy="25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B ở giữa hai điểm M và N.  </a:t>
            </a:r>
          </a:p>
        </p:txBody>
      </p:sp>
      <p:sp>
        <p:nvSpPr>
          <p:cNvPr id="102" name="Freeform 5"/>
          <p:cNvSpPr/>
          <p:nvPr/>
        </p:nvSpPr>
        <p:spPr>
          <a:xfrm>
            <a:off x="4335463" y="995236"/>
            <a:ext cx="3293307" cy="256855"/>
          </a:xfrm>
          <a:custGeom>
            <a:avLst/>
            <a:gdLst/>
            <a:ahLst/>
            <a:cxnLst/>
            <a:rect l="l" t="t" r="r" b="b"/>
            <a:pathLst>
              <a:path w="2987067" h="1215335">
                <a:moveTo>
                  <a:pt x="2862607" y="1215334"/>
                </a:moveTo>
                <a:lnTo>
                  <a:pt x="124460" y="1215334"/>
                </a:lnTo>
                <a:cubicBezTo>
                  <a:pt x="55880" y="1215334"/>
                  <a:pt x="0" y="1159454"/>
                  <a:pt x="0" y="109087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2607" y="0"/>
                </a:lnTo>
                <a:cubicBezTo>
                  <a:pt x="2931187" y="0"/>
                  <a:pt x="2987067" y="55880"/>
                  <a:pt x="2987067" y="124460"/>
                </a:cubicBezTo>
                <a:lnTo>
                  <a:pt x="2987067" y="1090875"/>
                </a:lnTo>
                <a:cubicBezTo>
                  <a:pt x="2987067" y="1159455"/>
                  <a:pt x="2931187" y="1215335"/>
                  <a:pt x="2862607" y="121533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5000"/>
            </a:schemeClr>
          </a:solidFill>
        </p:spPr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FE2440A-B136-484E-8E58-174DEC703BBA}"/>
              </a:ext>
            </a:extLst>
          </p:cNvPr>
          <p:cNvSpPr txBox="1"/>
          <p:nvPr/>
        </p:nvSpPr>
        <p:spPr>
          <a:xfrm>
            <a:off x="4286506" y="945763"/>
            <a:ext cx="3416003" cy="25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102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995003" y="5302992"/>
            <a:ext cx="2882907" cy="853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1026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Ba điểm thẳng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1026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..............................................................................</a:t>
            </a:r>
          </a:p>
          <a:p>
            <a:pPr lvl="0">
              <a:lnSpc>
                <a:spcPct val="150000"/>
              </a:lnSpc>
            </a:pP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b) Điểm H ở giữa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................................</a:t>
            </a:r>
          </a:p>
          <a:p>
            <a:pPr lvl="0">
              <a:lnSpc>
                <a:spcPct val="150000"/>
              </a:lnSpc>
            </a:pP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c) Điểm M là trung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en-US" sz="102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......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74411" y="3617026"/>
            <a:ext cx="3196715" cy="537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..... là trung điểm của đoạn thẳng AC.</a:t>
            </a:r>
          </a:p>
          <a:p>
            <a:pPr>
              <a:lnSpc>
                <a:spcPct val="150000"/>
              </a:lnSpc>
            </a:pP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..... là trung điểm của đoạn thẳng BD.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" t="3284" r="1840" b="4310"/>
          <a:stretch/>
        </p:blipFill>
        <p:spPr>
          <a:xfrm>
            <a:off x="6642587" y="3193681"/>
            <a:ext cx="1570932" cy="146501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5" b="89848" l="2035" r="94767">
                        <a14:foregroundMark x1="57849" y1="21827" x2="64535" y2="28426"/>
                        <a14:foregroundMark x1="52326" y1="20812" x2="56395" y2="25381"/>
                        <a14:foregroundMark x1="6395" y1="76650" x2="95058" y2="75635"/>
                        <a14:foregroundMark x1="2035" y1="73604" x2="2035" y2="81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5177" y="4296114"/>
            <a:ext cx="841187" cy="576860"/>
          </a:xfrm>
          <a:prstGeom prst="rect">
            <a:avLst/>
          </a:prstGeom>
        </p:spPr>
      </p:pic>
      <p:sp>
        <p:nvSpPr>
          <p:cNvPr id="112" name="Google Shape;272;p9"/>
          <p:cNvSpPr txBox="1"/>
          <p:nvPr/>
        </p:nvSpPr>
        <p:spPr>
          <a:xfrm>
            <a:off x="4228327" y="4933145"/>
            <a:ext cx="3538601" cy="37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34" tIns="29309" rIns="58634" bIns="29309" anchor="t" anchorCtr="0">
            <a:spAutoFit/>
          </a:bodyPr>
          <a:lstStyle/>
          <a:p>
            <a:pPr algn="just" defTabSz="586405">
              <a:buClr>
                <a:srgbClr val="000000"/>
              </a:buClr>
              <a:defRPr/>
            </a:pP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3.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Điền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vào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chỗ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chấm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cho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thích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hợp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:</a:t>
            </a:r>
          </a:p>
          <a:p>
            <a:pPr algn="just" defTabSz="586405">
              <a:buClr>
                <a:srgbClr val="000000"/>
              </a:buClr>
              <a:defRPr/>
            </a:pP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Trong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hình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bên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:</a:t>
            </a:r>
            <a:endParaRPr sz="1026" b="1" kern="0" dirty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48DDD20-2BAC-4FD3-88CE-3D778FBFF5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t="23915" r="14827" b="25703"/>
          <a:stretch/>
        </p:blipFill>
        <p:spPr>
          <a:xfrm>
            <a:off x="4000057" y="3228695"/>
            <a:ext cx="263760" cy="237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AE24DA1-01D1-44CB-A4FD-8698D929AE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t="23915" r="14827" b="25703"/>
          <a:stretch/>
        </p:blipFill>
        <p:spPr>
          <a:xfrm>
            <a:off x="4049240" y="965074"/>
            <a:ext cx="263760" cy="237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9760D75-DC6B-4B69-8C9A-0BFE4F48F1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t="23915" r="14827" b="25703"/>
          <a:stretch/>
        </p:blipFill>
        <p:spPr>
          <a:xfrm>
            <a:off x="4013856" y="4917290"/>
            <a:ext cx="263760" cy="237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0" t="7407"/>
          <a:stretch/>
        </p:blipFill>
        <p:spPr bwMode="auto">
          <a:xfrm>
            <a:off x="6667653" y="4896829"/>
            <a:ext cx="1385317" cy="151808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Google Shape;272;p9"/>
          <p:cNvSpPr txBox="1"/>
          <p:nvPr/>
        </p:nvSpPr>
        <p:spPr>
          <a:xfrm>
            <a:off x="4217920" y="3242550"/>
            <a:ext cx="3538601" cy="37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34" tIns="29309" rIns="58634" bIns="29309" anchor="t" anchorCtr="0">
            <a:spAutoFit/>
          </a:bodyPr>
          <a:lstStyle/>
          <a:p>
            <a:pPr algn="just" defTabSz="586405">
              <a:buClr>
                <a:srgbClr val="000000"/>
              </a:buClr>
              <a:defRPr/>
            </a:pPr>
            <a:r>
              <a:rPr lang="vi-VN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2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.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Điền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vào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chỗ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chấm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cho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thích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hợp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:</a:t>
            </a:r>
          </a:p>
          <a:p>
            <a:pPr algn="just" defTabSz="586405">
              <a:buClr>
                <a:srgbClr val="000000"/>
              </a:buClr>
              <a:defRPr/>
            </a:pP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Trong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hình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bên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:</a:t>
            </a:r>
            <a:endParaRPr sz="1026" b="1" kern="0" dirty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0CE449-C847-4DE6-BBAC-9F4932DBCBB5}"/>
              </a:ext>
            </a:extLst>
          </p:cNvPr>
          <p:cNvSpPr txBox="1"/>
          <p:nvPr/>
        </p:nvSpPr>
        <p:spPr>
          <a:xfrm>
            <a:off x="4142229" y="1906939"/>
            <a:ext cx="3175505" cy="25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https://i.pinimg.com/564x/ed/38/0c/ed380c5f709ec4fec1bb5fd1ca4313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" y="0"/>
            <a:ext cx="12179997" cy="72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234778" y="147480"/>
            <a:ext cx="11714205" cy="6973660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BE35515-668F-4E5E-83ED-5BD6418FBC9C}"/>
              </a:ext>
            </a:extLst>
          </p:cNvPr>
          <p:cNvSpPr/>
          <p:nvPr/>
        </p:nvSpPr>
        <p:spPr>
          <a:xfrm>
            <a:off x="1245488" y="3049195"/>
            <a:ext cx="100094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  <a:tab pos="400050" algn="l"/>
                <a:tab pos="457200" algn="l"/>
              </a:tabLst>
            </a:pP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 là trung điểm của đoạn thẳng AB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  <a:tab pos="400050" algn="l"/>
                <a:tab pos="457200" algn="l"/>
              </a:tabLst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  <a:tab pos="400050" algn="l"/>
                <a:tab pos="457200" algn="l"/>
              </a:tabLst>
            </a:pP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là trung điểm của đoạn thẳng BC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  <a:tab pos="400050" algn="l"/>
                <a:tab pos="457200" algn="l"/>
              </a:tabLst>
            </a:pP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là điểm ở giữa hai điểm M và 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1B99B4B-38AE-4C2D-8831-CBAA787226B1}"/>
              </a:ext>
            </a:extLst>
          </p:cNvPr>
          <p:cNvSpPr/>
          <p:nvPr/>
        </p:nvSpPr>
        <p:spPr>
          <a:xfrm>
            <a:off x="9778382" y="5727603"/>
            <a:ext cx="493570" cy="420816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 descr="Alarm Ringing outline">
            <a:extLst>
              <a:ext uri="{FF2B5EF4-FFF2-40B4-BE49-F238E27FC236}">
                <a16:creationId xmlns:a16="http://schemas.microsoft.com/office/drawing/2014/main" id="{A9474129-272E-647D-A2CD-F75196C3A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43603" y="248591"/>
            <a:ext cx="914400" cy="914400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2743200" y="2037145"/>
            <a:ext cx="4076689" cy="1323940"/>
            <a:chOff x="2424530" y="2011901"/>
            <a:chExt cx="4409524" cy="1323940"/>
          </a:xfrm>
        </p:grpSpPr>
        <p:sp>
          <p:nvSpPr>
            <p:cNvPr id="68" name="TextBox 67"/>
            <p:cNvSpPr txBox="1"/>
            <p:nvPr/>
          </p:nvSpPr>
          <p:spPr>
            <a:xfrm>
              <a:off x="6289768" y="2807870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cxnSp>
          <p:nvCxnSpPr>
            <p:cNvPr id="69" name="Straight Connector 68"/>
            <p:cNvCxnSpPr>
              <a:cxnSpLocks/>
            </p:cNvCxnSpPr>
            <p:nvPr/>
          </p:nvCxnSpPr>
          <p:spPr>
            <a:xfrm>
              <a:off x="2667000" y="2640717"/>
              <a:ext cx="3916683" cy="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 rot="3902341">
              <a:off x="6525333" y="2577296"/>
              <a:ext cx="116699" cy="1050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424530" y="2780678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08502" y="2812621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132485" y="2011901"/>
              <a:ext cx="90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49145" y="2034173"/>
              <a:ext cx="916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757502" y="1536480"/>
            <a:ext cx="5665391" cy="2228802"/>
            <a:chOff x="3757502" y="1536480"/>
            <a:chExt cx="5665391" cy="2228802"/>
          </a:xfrm>
        </p:grpSpPr>
        <p:grpSp>
          <p:nvGrpSpPr>
            <p:cNvPr id="76" name="Group 75"/>
            <p:cNvGrpSpPr/>
            <p:nvPr/>
          </p:nvGrpSpPr>
          <p:grpSpPr>
            <a:xfrm>
              <a:off x="6549828" y="1536480"/>
              <a:ext cx="2873065" cy="1149966"/>
              <a:chOff x="6549828" y="1536480"/>
              <a:chExt cx="2873065" cy="1149966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FAC543E-2699-4F96-9353-70967AFDE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9828" y="1576733"/>
                <a:ext cx="2871039" cy="110971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A80058DE-8255-4856-A237-707A718D2B20}"/>
                  </a:ext>
                </a:extLst>
              </p:cNvPr>
              <p:cNvSpPr/>
              <p:nvPr/>
            </p:nvSpPr>
            <p:spPr>
              <a:xfrm rot="3902341">
                <a:off x="8260761" y="1944692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 rot="3902341">
                <a:off x="9312011" y="1542297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3757502" y="2615316"/>
              <a:ext cx="2873065" cy="1149966"/>
              <a:chOff x="6549828" y="1523228"/>
              <a:chExt cx="2873065" cy="1149966"/>
            </a:xfrm>
          </p:grpSpPr>
          <p:cxnSp>
            <p:nvCxnSpPr>
              <p:cNvPr id="78" name="Straight Connector 77"/>
              <p:cNvCxnSpPr>
                <a:cxnSpLocks/>
              </p:cNvCxnSpPr>
              <p:nvPr/>
            </p:nvCxnSpPr>
            <p:spPr>
              <a:xfrm flipV="1">
                <a:off x="6549828" y="1563481"/>
                <a:ext cx="2871039" cy="1109713"/>
              </a:xfrm>
              <a:prstGeom prst="line">
                <a:avLst/>
              </a:prstGeom>
              <a:ln w="762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/>
              <p:cNvSpPr/>
              <p:nvPr/>
            </p:nvSpPr>
            <p:spPr>
              <a:xfrm rot="3902341">
                <a:off x="8128241" y="1984448"/>
                <a:ext cx="116699" cy="10506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 rot="3902341">
                <a:off x="9312011" y="1529045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8184674" y="2062402"/>
            <a:ext cx="50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234059" y="1596493"/>
            <a:ext cx="50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 rot="20287873">
            <a:off x="6994160" y="1854764"/>
            <a:ext cx="84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87" name="TextBox 86"/>
          <p:cNvSpPr txBox="1"/>
          <p:nvPr/>
        </p:nvSpPr>
        <p:spPr>
          <a:xfrm rot="20439055">
            <a:off x="8418013" y="1319179"/>
            <a:ext cx="84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B99B4B-38AE-4C2D-8831-CBAA787226B1}"/>
              </a:ext>
            </a:extLst>
          </p:cNvPr>
          <p:cNvSpPr/>
          <p:nvPr/>
        </p:nvSpPr>
        <p:spPr>
          <a:xfrm>
            <a:off x="9778382" y="4940203"/>
            <a:ext cx="493570" cy="420816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1B99B4B-38AE-4C2D-8831-CBAA787226B1}"/>
              </a:ext>
            </a:extLst>
          </p:cNvPr>
          <p:cNvSpPr/>
          <p:nvPr/>
        </p:nvSpPr>
        <p:spPr>
          <a:xfrm>
            <a:off x="9740282" y="4089303"/>
            <a:ext cx="493570" cy="420816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1B99B4B-38AE-4C2D-8831-CBAA787226B1}"/>
              </a:ext>
            </a:extLst>
          </p:cNvPr>
          <p:cNvSpPr/>
          <p:nvPr/>
        </p:nvSpPr>
        <p:spPr>
          <a:xfrm>
            <a:off x="9689482" y="3327303"/>
            <a:ext cx="493570" cy="420816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745621C-3F2E-B631-F8D0-D8A26B5F7AF2}"/>
              </a:ext>
            </a:extLst>
          </p:cNvPr>
          <p:cNvSpPr/>
          <p:nvPr/>
        </p:nvSpPr>
        <p:spPr>
          <a:xfrm>
            <a:off x="4714101" y="2602786"/>
            <a:ext cx="129257" cy="12925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组合 21"/>
          <p:cNvGrpSpPr/>
          <p:nvPr/>
        </p:nvGrpSpPr>
        <p:grpSpPr>
          <a:xfrm>
            <a:off x="709624" y="832102"/>
            <a:ext cx="1053549" cy="966248"/>
            <a:chOff x="1627084" y="1705802"/>
            <a:chExt cx="1610669" cy="1613928"/>
          </a:xfrm>
        </p:grpSpPr>
        <p:sp>
          <p:nvSpPr>
            <p:cNvPr id="43" name="任意多边形 82"/>
            <p:cNvSpPr/>
            <p:nvPr/>
          </p:nvSpPr>
          <p:spPr bwMode="auto">
            <a:xfrm rot="3738964">
              <a:off x="1625455" y="1707431"/>
              <a:ext cx="1613928" cy="1610669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4" name="椭圆 80"/>
            <p:cNvSpPr/>
            <p:nvPr/>
          </p:nvSpPr>
          <p:spPr bwMode="auto">
            <a:xfrm>
              <a:off x="1850444" y="1929603"/>
              <a:ext cx="1163953" cy="1166311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45" name="TextBox 57"/>
            <p:cNvSpPr txBox="1"/>
            <p:nvPr/>
          </p:nvSpPr>
          <p:spPr>
            <a:xfrm>
              <a:off x="2140857" y="1972981"/>
              <a:ext cx="694032" cy="1079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spc="3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1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36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35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https://i.pinimg.com/564x/ed/38/0c/ed380c5f709ec4fec1bb5fd1ca4313a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" y="0"/>
            <a:ext cx="12179997" cy="72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234778" y="147480"/>
            <a:ext cx="11714205" cy="6973660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BE35515-668F-4E5E-83ED-5BD6418FBC9C}"/>
              </a:ext>
            </a:extLst>
          </p:cNvPr>
          <p:cNvSpPr/>
          <p:nvPr/>
        </p:nvSpPr>
        <p:spPr>
          <a:xfrm>
            <a:off x="1245488" y="3049195"/>
            <a:ext cx="10009484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  <a:tab pos="400050" algn="l"/>
                <a:tab pos="457200" algn="l"/>
              </a:tabLst>
            </a:pP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 là trung điểm của đoạn thẳng AB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Graphic 4" descr="Alarm Ringing outline">
            <a:extLst>
              <a:ext uri="{FF2B5EF4-FFF2-40B4-BE49-F238E27FC236}">
                <a16:creationId xmlns:a16="http://schemas.microsoft.com/office/drawing/2014/main" id="{A9474129-272E-647D-A2CD-F75196C3AB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3603" y="248591"/>
            <a:ext cx="914400" cy="914400"/>
          </a:xfrm>
          <a:prstGeom prst="rect">
            <a:avLst/>
          </a:prstGeom>
        </p:spPr>
      </p:pic>
      <p:pic>
        <p:nvPicPr>
          <p:cNvPr id="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2EA8DFC4-F76F-9D5F-DDF0-D9E792DEA3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1" end="19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2822" y="577742"/>
            <a:ext cx="406400" cy="406400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2743200" y="2037145"/>
            <a:ext cx="4076689" cy="1323940"/>
            <a:chOff x="2424530" y="2011901"/>
            <a:chExt cx="4409524" cy="1323940"/>
          </a:xfrm>
        </p:grpSpPr>
        <p:sp>
          <p:nvSpPr>
            <p:cNvPr id="68" name="TextBox 67"/>
            <p:cNvSpPr txBox="1"/>
            <p:nvPr/>
          </p:nvSpPr>
          <p:spPr>
            <a:xfrm>
              <a:off x="6289768" y="2807870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cxnSp>
          <p:nvCxnSpPr>
            <p:cNvPr id="69" name="Straight Connector 68"/>
            <p:cNvCxnSpPr>
              <a:cxnSpLocks/>
            </p:cNvCxnSpPr>
            <p:nvPr/>
          </p:nvCxnSpPr>
          <p:spPr>
            <a:xfrm>
              <a:off x="2667000" y="2640717"/>
              <a:ext cx="3916683" cy="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 rot="3902341">
              <a:off x="6525333" y="2577296"/>
              <a:ext cx="116699" cy="1050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424530" y="2780678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08502" y="2812621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132485" y="2011901"/>
              <a:ext cx="90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49145" y="2034173"/>
              <a:ext cx="916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757502" y="1536480"/>
            <a:ext cx="5665391" cy="2228802"/>
            <a:chOff x="3757502" y="1536480"/>
            <a:chExt cx="5665391" cy="2228802"/>
          </a:xfrm>
        </p:grpSpPr>
        <p:grpSp>
          <p:nvGrpSpPr>
            <p:cNvPr id="76" name="Group 75"/>
            <p:cNvGrpSpPr/>
            <p:nvPr/>
          </p:nvGrpSpPr>
          <p:grpSpPr>
            <a:xfrm>
              <a:off x="6549828" y="1536480"/>
              <a:ext cx="2873065" cy="1149966"/>
              <a:chOff x="6549828" y="1536480"/>
              <a:chExt cx="2873065" cy="1149966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FAC543E-2699-4F96-9353-70967AFDE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9828" y="1576733"/>
                <a:ext cx="2871039" cy="110971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A80058DE-8255-4856-A237-707A718D2B20}"/>
                  </a:ext>
                </a:extLst>
              </p:cNvPr>
              <p:cNvSpPr/>
              <p:nvPr/>
            </p:nvSpPr>
            <p:spPr>
              <a:xfrm rot="3902341">
                <a:off x="8260761" y="1944692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 rot="3902341">
                <a:off x="9312011" y="1542297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3757502" y="2615316"/>
              <a:ext cx="2873065" cy="1149966"/>
              <a:chOff x="6549828" y="1523228"/>
              <a:chExt cx="2873065" cy="1149966"/>
            </a:xfrm>
          </p:grpSpPr>
          <p:cxnSp>
            <p:nvCxnSpPr>
              <p:cNvPr id="78" name="Straight Connector 77"/>
              <p:cNvCxnSpPr>
                <a:cxnSpLocks/>
              </p:cNvCxnSpPr>
              <p:nvPr/>
            </p:nvCxnSpPr>
            <p:spPr>
              <a:xfrm flipV="1">
                <a:off x="6549828" y="1563481"/>
                <a:ext cx="2871039" cy="1109713"/>
              </a:xfrm>
              <a:prstGeom prst="line">
                <a:avLst/>
              </a:prstGeom>
              <a:ln w="762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/>
              <p:cNvSpPr/>
              <p:nvPr/>
            </p:nvSpPr>
            <p:spPr>
              <a:xfrm rot="3902341">
                <a:off x="8128241" y="1984448"/>
                <a:ext cx="116699" cy="10506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 rot="3902341">
                <a:off x="9312011" y="1529045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8184674" y="2062402"/>
            <a:ext cx="50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234059" y="1596493"/>
            <a:ext cx="50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 rot="20287873">
            <a:off x="6994160" y="1854764"/>
            <a:ext cx="84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87" name="TextBox 86"/>
          <p:cNvSpPr txBox="1"/>
          <p:nvPr/>
        </p:nvSpPr>
        <p:spPr>
          <a:xfrm rot="20439055">
            <a:off x="8418013" y="1319179"/>
            <a:ext cx="84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1B99B4B-38AE-4C2D-8831-CBAA787226B1}"/>
              </a:ext>
            </a:extLst>
          </p:cNvPr>
          <p:cNvSpPr/>
          <p:nvPr/>
        </p:nvSpPr>
        <p:spPr>
          <a:xfrm>
            <a:off x="9689482" y="3327303"/>
            <a:ext cx="493570" cy="420816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745621C-3F2E-B631-F8D0-D8A26B5F7AF2}"/>
              </a:ext>
            </a:extLst>
          </p:cNvPr>
          <p:cNvSpPr/>
          <p:nvPr/>
        </p:nvSpPr>
        <p:spPr>
          <a:xfrm>
            <a:off x="4714101" y="2602786"/>
            <a:ext cx="129257" cy="12925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D011C256-AAB7-ED46-2280-B8F67D5381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19" y="3171012"/>
            <a:ext cx="760739" cy="78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6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https://i.pinimg.com/564x/ed/38/0c/ed380c5f709ec4fec1bb5fd1ca4313a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" y="0"/>
            <a:ext cx="12179997" cy="72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234778" y="147480"/>
            <a:ext cx="11714205" cy="6973660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BE35515-668F-4E5E-83ED-5BD6418FBC9C}"/>
              </a:ext>
            </a:extLst>
          </p:cNvPr>
          <p:cNvSpPr/>
          <p:nvPr/>
        </p:nvSpPr>
        <p:spPr>
          <a:xfrm>
            <a:off x="1245488" y="4255695"/>
            <a:ext cx="10009484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  <a:tab pos="400050" algn="l"/>
                <a:tab pos="457200" algn="l"/>
              </a:tabLst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Graphic 4" descr="Alarm Ringing outline">
            <a:extLst>
              <a:ext uri="{FF2B5EF4-FFF2-40B4-BE49-F238E27FC236}">
                <a16:creationId xmlns:a16="http://schemas.microsoft.com/office/drawing/2014/main" id="{A9474129-272E-647D-A2CD-F75196C3AB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3603" y="248591"/>
            <a:ext cx="914400" cy="914400"/>
          </a:xfrm>
          <a:prstGeom prst="rect">
            <a:avLst/>
          </a:prstGeom>
        </p:spPr>
      </p:pic>
      <p:pic>
        <p:nvPicPr>
          <p:cNvPr id="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2EA8DFC4-F76F-9D5F-DDF0-D9E792DEA3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1" end="19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2822" y="577742"/>
            <a:ext cx="406400" cy="406400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2743200" y="2037145"/>
            <a:ext cx="4076689" cy="1323940"/>
            <a:chOff x="2424530" y="2011901"/>
            <a:chExt cx="4409524" cy="1323940"/>
          </a:xfrm>
        </p:grpSpPr>
        <p:sp>
          <p:nvSpPr>
            <p:cNvPr id="68" name="TextBox 67"/>
            <p:cNvSpPr txBox="1"/>
            <p:nvPr/>
          </p:nvSpPr>
          <p:spPr>
            <a:xfrm>
              <a:off x="6289768" y="2807870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cxnSp>
          <p:nvCxnSpPr>
            <p:cNvPr id="69" name="Straight Connector 68"/>
            <p:cNvCxnSpPr>
              <a:cxnSpLocks/>
            </p:cNvCxnSpPr>
            <p:nvPr/>
          </p:nvCxnSpPr>
          <p:spPr>
            <a:xfrm>
              <a:off x="2667000" y="2640717"/>
              <a:ext cx="3916683" cy="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 rot="3902341">
              <a:off x="6525333" y="2577296"/>
              <a:ext cx="116699" cy="1050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424530" y="2780678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08502" y="2812621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132485" y="2011901"/>
              <a:ext cx="90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49145" y="2034173"/>
              <a:ext cx="916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757502" y="1536480"/>
            <a:ext cx="5665391" cy="2228802"/>
            <a:chOff x="3757502" y="1536480"/>
            <a:chExt cx="5665391" cy="2228802"/>
          </a:xfrm>
        </p:grpSpPr>
        <p:grpSp>
          <p:nvGrpSpPr>
            <p:cNvPr id="76" name="Group 75"/>
            <p:cNvGrpSpPr/>
            <p:nvPr/>
          </p:nvGrpSpPr>
          <p:grpSpPr>
            <a:xfrm>
              <a:off x="6549828" y="1536480"/>
              <a:ext cx="2873065" cy="1149966"/>
              <a:chOff x="6549828" y="1536480"/>
              <a:chExt cx="2873065" cy="1149966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FAC543E-2699-4F96-9353-70967AFDE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9828" y="1576733"/>
                <a:ext cx="2871039" cy="110971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A80058DE-8255-4856-A237-707A718D2B20}"/>
                  </a:ext>
                </a:extLst>
              </p:cNvPr>
              <p:cNvSpPr/>
              <p:nvPr/>
            </p:nvSpPr>
            <p:spPr>
              <a:xfrm rot="3902341">
                <a:off x="8260761" y="1944692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 rot="3902341">
                <a:off x="9312011" y="1542297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3757502" y="2615316"/>
              <a:ext cx="2873065" cy="1149966"/>
              <a:chOff x="6549828" y="1523228"/>
              <a:chExt cx="2873065" cy="1149966"/>
            </a:xfrm>
          </p:grpSpPr>
          <p:cxnSp>
            <p:nvCxnSpPr>
              <p:cNvPr id="78" name="Straight Connector 77"/>
              <p:cNvCxnSpPr>
                <a:cxnSpLocks/>
              </p:cNvCxnSpPr>
              <p:nvPr/>
            </p:nvCxnSpPr>
            <p:spPr>
              <a:xfrm flipV="1">
                <a:off x="6549828" y="1563481"/>
                <a:ext cx="2871039" cy="1109713"/>
              </a:xfrm>
              <a:prstGeom prst="line">
                <a:avLst/>
              </a:prstGeom>
              <a:ln w="762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/>
              <p:cNvSpPr/>
              <p:nvPr/>
            </p:nvSpPr>
            <p:spPr>
              <a:xfrm rot="3902341">
                <a:off x="8128241" y="1984448"/>
                <a:ext cx="116699" cy="10506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 rot="3902341">
                <a:off x="9312011" y="1529045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8184674" y="2062402"/>
            <a:ext cx="50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234059" y="1596493"/>
            <a:ext cx="50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 rot="20287873">
            <a:off x="6994160" y="1854764"/>
            <a:ext cx="84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87" name="TextBox 86"/>
          <p:cNvSpPr txBox="1"/>
          <p:nvPr/>
        </p:nvSpPr>
        <p:spPr>
          <a:xfrm rot="20439055">
            <a:off x="8418013" y="1319179"/>
            <a:ext cx="84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1B99B4B-38AE-4C2D-8831-CBAA787226B1}"/>
              </a:ext>
            </a:extLst>
          </p:cNvPr>
          <p:cNvSpPr/>
          <p:nvPr/>
        </p:nvSpPr>
        <p:spPr>
          <a:xfrm>
            <a:off x="9689482" y="4559203"/>
            <a:ext cx="493570" cy="420816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745621C-3F2E-B631-F8D0-D8A26B5F7AF2}"/>
              </a:ext>
            </a:extLst>
          </p:cNvPr>
          <p:cNvSpPr/>
          <p:nvPr/>
        </p:nvSpPr>
        <p:spPr>
          <a:xfrm>
            <a:off x="4714101" y="2602786"/>
            <a:ext cx="129257" cy="12925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D011C256-AAB7-ED46-2280-B8F67D5381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19" y="4402912"/>
            <a:ext cx="760739" cy="78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5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951295757064">
            <a:hlinkClick r:id="" action="ppaction://media"/>
            <a:extLst>
              <a:ext uri="{FF2B5EF4-FFF2-40B4-BE49-F238E27FC236}">
                <a16:creationId xmlns:a16="http://schemas.microsoft.com/office/drawing/2014/main" id="{58810FC6-DEA6-4602-B484-A98E21A6C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240986" cy="688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5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https://i.pinimg.com/564x/ed/38/0c/ed380c5f709ec4fec1bb5fd1ca4313a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" y="0"/>
            <a:ext cx="12179997" cy="72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234778" y="147480"/>
            <a:ext cx="11714205" cy="6973660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BE35515-668F-4E5E-83ED-5BD6418FBC9C}"/>
              </a:ext>
            </a:extLst>
          </p:cNvPr>
          <p:cNvSpPr/>
          <p:nvPr/>
        </p:nvSpPr>
        <p:spPr>
          <a:xfrm>
            <a:off x="1245488" y="3049195"/>
            <a:ext cx="10009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  <a:tab pos="400050" algn="l"/>
                <a:tab pos="457200" algn="l"/>
              </a:tabLst>
            </a:pP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  <a:tab pos="400050" algn="l"/>
                <a:tab pos="457200" algn="l"/>
              </a:tabLst>
            </a:pP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là tru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 điểm của đoạn thẳng BC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Graphic 4" descr="Alarm Ringing outline">
            <a:extLst>
              <a:ext uri="{FF2B5EF4-FFF2-40B4-BE49-F238E27FC236}">
                <a16:creationId xmlns:a16="http://schemas.microsoft.com/office/drawing/2014/main" id="{A9474129-272E-647D-A2CD-F75196C3AB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3603" y="248591"/>
            <a:ext cx="914400" cy="914400"/>
          </a:xfrm>
          <a:prstGeom prst="rect">
            <a:avLst/>
          </a:prstGeom>
        </p:spPr>
      </p:pic>
      <p:pic>
        <p:nvPicPr>
          <p:cNvPr id="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2EA8DFC4-F76F-9D5F-DDF0-D9E792DEA3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1" end="19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2822" y="577742"/>
            <a:ext cx="406400" cy="406400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2743200" y="2037145"/>
            <a:ext cx="4076689" cy="1323940"/>
            <a:chOff x="2424530" y="2011901"/>
            <a:chExt cx="4409524" cy="1323940"/>
          </a:xfrm>
        </p:grpSpPr>
        <p:sp>
          <p:nvSpPr>
            <p:cNvPr id="68" name="TextBox 67"/>
            <p:cNvSpPr txBox="1"/>
            <p:nvPr/>
          </p:nvSpPr>
          <p:spPr>
            <a:xfrm>
              <a:off x="6289768" y="2807870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cxnSp>
          <p:nvCxnSpPr>
            <p:cNvPr id="69" name="Straight Connector 68"/>
            <p:cNvCxnSpPr>
              <a:cxnSpLocks/>
            </p:cNvCxnSpPr>
            <p:nvPr/>
          </p:nvCxnSpPr>
          <p:spPr>
            <a:xfrm>
              <a:off x="2667000" y="2640717"/>
              <a:ext cx="3916683" cy="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 rot="3902341">
              <a:off x="6525333" y="2577296"/>
              <a:ext cx="116699" cy="1050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424530" y="2780678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08502" y="2812621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132485" y="2011901"/>
              <a:ext cx="90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49145" y="2034173"/>
              <a:ext cx="916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757502" y="1536480"/>
            <a:ext cx="5665391" cy="2228802"/>
            <a:chOff x="3757502" y="1536480"/>
            <a:chExt cx="5665391" cy="2228802"/>
          </a:xfrm>
        </p:grpSpPr>
        <p:grpSp>
          <p:nvGrpSpPr>
            <p:cNvPr id="76" name="Group 75"/>
            <p:cNvGrpSpPr/>
            <p:nvPr/>
          </p:nvGrpSpPr>
          <p:grpSpPr>
            <a:xfrm>
              <a:off x="6549828" y="1536480"/>
              <a:ext cx="2873065" cy="1149966"/>
              <a:chOff x="6549828" y="1536480"/>
              <a:chExt cx="2873065" cy="1149966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FAC543E-2699-4F96-9353-70967AFDE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9828" y="1576733"/>
                <a:ext cx="2871039" cy="110971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A80058DE-8255-4856-A237-707A718D2B20}"/>
                  </a:ext>
                </a:extLst>
              </p:cNvPr>
              <p:cNvSpPr/>
              <p:nvPr/>
            </p:nvSpPr>
            <p:spPr>
              <a:xfrm rot="3902341">
                <a:off x="8260761" y="1944692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 rot="3902341">
                <a:off x="9312011" y="1542297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3757502" y="2615316"/>
              <a:ext cx="2873065" cy="1149966"/>
              <a:chOff x="6549828" y="1523228"/>
              <a:chExt cx="2873065" cy="1149966"/>
            </a:xfrm>
          </p:grpSpPr>
          <p:cxnSp>
            <p:nvCxnSpPr>
              <p:cNvPr id="78" name="Straight Connector 77"/>
              <p:cNvCxnSpPr>
                <a:cxnSpLocks/>
              </p:cNvCxnSpPr>
              <p:nvPr/>
            </p:nvCxnSpPr>
            <p:spPr>
              <a:xfrm flipV="1">
                <a:off x="6549828" y="1563481"/>
                <a:ext cx="2871039" cy="1109713"/>
              </a:xfrm>
              <a:prstGeom prst="line">
                <a:avLst/>
              </a:prstGeom>
              <a:ln w="762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/>
              <p:cNvSpPr/>
              <p:nvPr/>
            </p:nvSpPr>
            <p:spPr>
              <a:xfrm rot="3902341">
                <a:off x="8128241" y="1984448"/>
                <a:ext cx="116699" cy="10506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 rot="3902341">
                <a:off x="9312011" y="1529045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8184674" y="2062402"/>
            <a:ext cx="50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234059" y="1596493"/>
            <a:ext cx="50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 rot="20287873">
            <a:off x="6994160" y="1854764"/>
            <a:ext cx="84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87" name="TextBox 86"/>
          <p:cNvSpPr txBox="1"/>
          <p:nvPr/>
        </p:nvSpPr>
        <p:spPr>
          <a:xfrm rot="20439055">
            <a:off x="8418013" y="1319179"/>
            <a:ext cx="84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1B99B4B-38AE-4C2D-8831-CBAA787226B1}"/>
              </a:ext>
            </a:extLst>
          </p:cNvPr>
          <p:cNvSpPr/>
          <p:nvPr/>
        </p:nvSpPr>
        <p:spPr>
          <a:xfrm>
            <a:off x="9740282" y="4089303"/>
            <a:ext cx="493570" cy="420816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745621C-3F2E-B631-F8D0-D8A26B5F7AF2}"/>
              </a:ext>
            </a:extLst>
          </p:cNvPr>
          <p:cNvSpPr/>
          <p:nvPr/>
        </p:nvSpPr>
        <p:spPr>
          <a:xfrm>
            <a:off x="4714101" y="2602786"/>
            <a:ext cx="129257" cy="12925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 descr="Logo, icon&#10;&#10;Description automatically generated">
            <a:extLst>
              <a:ext uri="{FF2B5EF4-FFF2-40B4-BE49-F238E27FC236}">
                <a16:creationId xmlns:a16="http://schemas.microsoft.com/office/drawing/2014/main" id="{0C60ADFD-0C92-531B-4167-D7E1C9F21D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849" y="3955637"/>
            <a:ext cx="696046" cy="6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0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https://i.pinimg.com/564x/ed/38/0c/ed380c5f709ec4fec1bb5fd1ca4313a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" y="0"/>
            <a:ext cx="12179997" cy="72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234778" y="147480"/>
            <a:ext cx="11714205" cy="6973660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BE35515-668F-4E5E-83ED-5BD6418FBC9C}"/>
              </a:ext>
            </a:extLst>
          </p:cNvPr>
          <p:cNvSpPr/>
          <p:nvPr/>
        </p:nvSpPr>
        <p:spPr>
          <a:xfrm>
            <a:off x="1245488" y="3773095"/>
            <a:ext cx="10009484" cy="83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  <a:tab pos="400050" algn="l"/>
                <a:tab pos="457200" algn="l"/>
              </a:tabLst>
            </a:pP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là điểm ở giữa hai điểm M và 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phic 4" descr="Alarm Ringing outline">
            <a:extLst>
              <a:ext uri="{FF2B5EF4-FFF2-40B4-BE49-F238E27FC236}">
                <a16:creationId xmlns:a16="http://schemas.microsoft.com/office/drawing/2014/main" id="{A9474129-272E-647D-A2CD-F75196C3AB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3603" y="248591"/>
            <a:ext cx="914400" cy="914400"/>
          </a:xfrm>
          <a:prstGeom prst="rect">
            <a:avLst/>
          </a:prstGeom>
        </p:spPr>
      </p:pic>
      <p:pic>
        <p:nvPicPr>
          <p:cNvPr id="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2EA8DFC4-F76F-9D5F-DDF0-D9E792DEA3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1" end="19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2822" y="577742"/>
            <a:ext cx="406400" cy="406400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2743200" y="2037145"/>
            <a:ext cx="4076689" cy="1323940"/>
            <a:chOff x="2424530" y="2011901"/>
            <a:chExt cx="4409524" cy="1323940"/>
          </a:xfrm>
        </p:grpSpPr>
        <p:sp>
          <p:nvSpPr>
            <p:cNvPr id="68" name="TextBox 67"/>
            <p:cNvSpPr txBox="1"/>
            <p:nvPr/>
          </p:nvSpPr>
          <p:spPr>
            <a:xfrm>
              <a:off x="6289768" y="2807870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cxnSp>
          <p:nvCxnSpPr>
            <p:cNvPr id="69" name="Straight Connector 68"/>
            <p:cNvCxnSpPr>
              <a:cxnSpLocks/>
            </p:cNvCxnSpPr>
            <p:nvPr/>
          </p:nvCxnSpPr>
          <p:spPr>
            <a:xfrm>
              <a:off x="2667000" y="2640717"/>
              <a:ext cx="3916683" cy="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 rot="3902341">
              <a:off x="6525333" y="2577296"/>
              <a:ext cx="116699" cy="1050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424530" y="2780678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08502" y="2812621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132485" y="2011901"/>
              <a:ext cx="90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49145" y="2034173"/>
              <a:ext cx="916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757502" y="1536480"/>
            <a:ext cx="5665391" cy="2228802"/>
            <a:chOff x="3757502" y="1536480"/>
            <a:chExt cx="5665391" cy="2228802"/>
          </a:xfrm>
        </p:grpSpPr>
        <p:grpSp>
          <p:nvGrpSpPr>
            <p:cNvPr id="76" name="Group 75"/>
            <p:cNvGrpSpPr/>
            <p:nvPr/>
          </p:nvGrpSpPr>
          <p:grpSpPr>
            <a:xfrm>
              <a:off x="6549828" y="1536480"/>
              <a:ext cx="2873065" cy="1149966"/>
              <a:chOff x="6549828" y="1536480"/>
              <a:chExt cx="2873065" cy="1149966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FAC543E-2699-4F96-9353-70967AFDE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9828" y="1576733"/>
                <a:ext cx="2871039" cy="110971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A80058DE-8255-4856-A237-707A718D2B20}"/>
                  </a:ext>
                </a:extLst>
              </p:cNvPr>
              <p:cNvSpPr/>
              <p:nvPr/>
            </p:nvSpPr>
            <p:spPr>
              <a:xfrm rot="3902341">
                <a:off x="8260761" y="1944692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 rot="3902341">
                <a:off x="9312011" y="1542297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3757502" y="2615316"/>
              <a:ext cx="2873065" cy="1149966"/>
              <a:chOff x="6549828" y="1523228"/>
              <a:chExt cx="2873065" cy="1149966"/>
            </a:xfrm>
          </p:grpSpPr>
          <p:cxnSp>
            <p:nvCxnSpPr>
              <p:cNvPr id="78" name="Straight Connector 77"/>
              <p:cNvCxnSpPr>
                <a:cxnSpLocks/>
              </p:cNvCxnSpPr>
              <p:nvPr/>
            </p:nvCxnSpPr>
            <p:spPr>
              <a:xfrm flipV="1">
                <a:off x="6549828" y="1563481"/>
                <a:ext cx="2871039" cy="1109713"/>
              </a:xfrm>
              <a:prstGeom prst="line">
                <a:avLst/>
              </a:prstGeom>
              <a:ln w="762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/>
              <p:cNvSpPr/>
              <p:nvPr/>
            </p:nvSpPr>
            <p:spPr>
              <a:xfrm rot="3902341">
                <a:off x="8128241" y="1984448"/>
                <a:ext cx="116699" cy="10506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 rot="3902341">
                <a:off x="9312011" y="1529045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8184674" y="2062402"/>
            <a:ext cx="50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234059" y="1596493"/>
            <a:ext cx="50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 rot="20287873">
            <a:off x="6994160" y="1854764"/>
            <a:ext cx="84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87" name="TextBox 86"/>
          <p:cNvSpPr txBox="1"/>
          <p:nvPr/>
        </p:nvSpPr>
        <p:spPr>
          <a:xfrm rot="20439055">
            <a:off x="8418013" y="1319179"/>
            <a:ext cx="84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1B99B4B-38AE-4C2D-8831-CBAA787226B1}"/>
              </a:ext>
            </a:extLst>
          </p:cNvPr>
          <p:cNvSpPr/>
          <p:nvPr/>
        </p:nvSpPr>
        <p:spPr>
          <a:xfrm>
            <a:off x="9689482" y="3936903"/>
            <a:ext cx="493570" cy="420816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745621C-3F2E-B631-F8D0-D8A26B5F7AF2}"/>
              </a:ext>
            </a:extLst>
          </p:cNvPr>
          <p:cNvSpPr/>
          <p:nvPr/>
        </p:nvSpPr>
        <p:spPr>
          <a:xfrm>
            <a:off x="4714101" y="2602786"/>
            <a:ext cx="129257" cy="12925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 descr="Logo, icon&#10;&#10;Description automatically generated">
            <a:extLst>
              <a:ext uri="{FF2B5EF4-FFF2-40B4-BE49-F238E27FC236}">
                <a16:creationId xmlns:a16="http://schemas.microsoft.com/office/drawing/2014/main" id="{0C60ADFD-0C92-531B-4167-D7E1C9F21D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349" y="3815937"/>
            <a:ext cx="696046" cy="6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3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i.pinimg.com/564x/e8/2a/66/e82a6600b9ff3fce7f89c7fa39cdb3b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69"/>
            <a:ext cx="12192000" cy="685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410622"/>
            <a:ext cx="11209161" cy="6142999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890" y="185428"/>
            <a:ext cx="1458563" cy="902331"/>
          </a:xfrm>
          <a:prstGeom prst="rect">
            <a:avLst/>
          </a:prstGeom>
        </p:spPr>
      </p:pic>
      <p:sp>
        <p:nvSpPr>
          <p:cNvPr id="39" name="Google Shape;272;p9"/>
          <p:cNvSpPr txBox="1"/>
          <p:nvPr/>
        </p:nvSpPr>
        <p:spPr>
          <a:xfrm>
            <a:off x="1827938" y="632383"/>
            <a:ext cx="98281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Điền vào chỗ chấm cho thích hợp: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5675" y="1404674"/>
            <a:ext cx="4294106" cy="312298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329" y="4502365"/>
            <a:ext cx="3513383" cy="2012025"/>
          </a:xfrm>
          <a:prstGeom prst="rect">
            <a:avLst/>
          </a:prstGeom>
          <a:ln>
            <a:noFill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786259" y="4810319"/>
            <a:ext cx="819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Điểm … là trung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784729" y="5524453"/>
            <a:ext cx="845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Điểm … là trung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366" y="4121735"/>
            <a:ext cx="3055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Trong hình bên:</a:t>
            </a:r>
            <a:endParaRPr lang="en-US" sz="3200" b="1" kern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999269" y="1179018"/>
            <a:ext cx="3182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1"/>
          <p:cNvGrpSpPr/>
          <p:nvPr/>
        </p:nvGrpSpPr>
        <p:grpSpPr>
          <a:xfrm>
            <a:off x="781567" y="529481"/>
            <a:ext cx="1053549" cy="966248"/>
            <a:chOff x="1627086" y="1705794"/>
            <a:chExt cx="1610670" cy="1613928"/>
          </a:xfrm>
        </p:grpSpPr>
        <p:sp>
          <p:nvSpPr>
            <p:cNvPr id="25" name="任意多边形 82"/>
            <p:cNvSpPr/>
            <p:nvPr/>
          </p:nvSpPr>
          <p:spPr bwMode="auto">
            <a:xfrm rot="3738964">
              <a:off x="1625457" y="1707423"/>
              <a:ext cx="1613928" cy="161067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latin typeface="Arial"/>
                <a:ea typeface="微软雅黑 Light" panose="020B0502040204020203" pitchFamily="34" charset="-122"/>
              </a:endParaRPr>
            </a:p>
          </p:txBody>
        </p:sp>
        <p:sp>
          <p:nvSpPr>
            <p:cNvPr id="26" name="椭圆 80"/>
            <p:cNvSpPr/>
            <p:nvPr/>
          </p:nvSpPr>
          <p:spPr bwMode="auto">
            <a:xfrm>
              <a:off x="1850444" y="1929603"/>
              <a:ext cx="1163953" cy="1166311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ea typeface="微软雅黑 Light" panose="020B0502040204020203" pitchFamily="34" charset="-122"/>
              </a:endParaRPr>
            </a:p>
          </p:txBody>
        </p:sp>
        <p:sp>
          <p:nvSpPr>
            <p:cNvPr id="27" name="TextBox 57"/>
            <p:cNvSpPr txBox="1"/>
            <p:nvPr/>
          </p:nvSpPr>
          <p:spPr>
            <a:xfrm>
              <a:off x="2140857" y="1972973"/>
              <a:ext cx="694031" cy="1079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 defTabSz="1219170">
                <a:defRPr/>
              </a:pPr>
              <a:r>
                <a:rPr lang="en-US" altLang="zh-CN" sz="3600" b="1" spc="300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600" b="1" spc="3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4610675" y="2951862"/>
            <a:ext cx="35190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6280442" y="2891326"/>
            <a:ext cx="114300" cy="114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5766506" y="1800281"/>
            <a:ext cx="0" cy="22916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699417" y="2875142"/>
            <a:ext cx="114300" cy="114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699417" y="1743131"/>
            <a:ext cx="114300" cy="114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696364" y="4029515"/>
            <a:ext cx="114300" cy="114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023717" y="2885081"/>
            <a:ext cx="114300" cy="114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544064" y="2885081"/>
            <a:ext cx="114300" cy="114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D35A5A-A0DB-F24C-2A5E-8F3962D3EE3B}"/>
              </a:ext>
            </a:extLst>
          </p:cNvPr>
          <p:cNvSpPr txBox="1"/>
          <p:nvPr/>
        </p:nvSpPr>
        <p:spPr>
          <a:xfrm>
            <a:off x="2272146" y="5506879"/>
            <a:ext cx="44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99E31-5E69-9E4A-A426-F0B636BB674A}"/>
              </a:ext>
            </a:extLst>
          </p:cNvPr>
          <p:cNvSpPr txBox="1"/>
          <p:nvPr/>
        </p:nvSpPr>
        <p:spPr>
          <a:xfrm>
            <a:off x="2272146" y="4832379"/>
            <a:ext cx="44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767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https://i.pinimg.com/564x/ed/38/0c/ed380c5f709ec4fec1bb5fd1ca4313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353"/>
            <a:ext cx="12179997" cy="72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234757" y="854861"/>
            <a:ext cx="11848064" cy="5622140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            </a:t>
            </a: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graphicFrame>
        <p:nvGraphicFramePr>
          <p:cNvPr id="56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/>
        </p:nvGraphicFramePr>
        <p:xfrm>
          <a:off x="6871098" y="1903645"/>
          <a:ext cx="5130804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sp>
        <p:nvSpPr>
          <p:cNvPr id="51" name="Google Shape;247;p8"/>
          <p:cNvSpPr txBox="1"/>
          <p:nvPr/>
        </p:nvSpPr>
        <p:spPr>
          <a:xfrm>
            <a:off x="1422753" y="1188555"/>
            <a:ext cx="906923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Điền vào chỗ chấm cho thích hợp: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 flipH="1">
            <a:off x="7700705" y="2249471"/>
            <a:ext cx="31887" cy="2963895"/>
          </a:xfrm>
          <a:prstGeom prst="line">
            <a:avLst/>
          </a:prstGeom>
          <a:ln w="76200">
            <a:solidFill>
              <a:srgbClr val="0033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1143377" y="2629473"/>
            <a:ext cx="6339" cy="2209227"/>
          </a:xfrm>
          <a:prstGeom prst="line">
            <a:avLst/>
          </a:prstGeom>
          <a:ln w="76200">
            <a:solidFill>
              <a:srgbClr val="0033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699029" y="3340426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693943" y="3361698"/>
            <a:ext cx="3455097" cy="14922"/>
          </a:xfrm>
          <a:prstGeom prst="line">
            <a:avLst/>
          </a:prstGeom>
          <a:ln w="76200">
            <a:solidFill>
              <a:srgbClr val="0033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89895" y="1883714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135143" y="473857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67050" y="316113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9180193" y="352438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1308852" y="308629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1303677" y="2285893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1334276" y="446768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sp>
        <p:nvSpPr>
          <p:cNvPr id="75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396272" y="2508289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b="1" ker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Ba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………....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347093" y="3316092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390786" y="4199772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H ở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…………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4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375791" y="573633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M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thẳng</a:t>
            </a:r>
            <a:r>
              <a:rPr lang="en-US" sz="2800" b="1" ker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……..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355777" y="3080076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………………………………………..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4534650" y="2480566"/>
            <a:ext cx="171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 (Headings)"/>
              </a:rPr>
              <a:t>A, H</a:t>
            </a:r>
            <a:r>
              <a:rPr lang="en-US" sz="2800" b="1">
                <a:solidFill>
                  <a:srgbClr val="FF0000"/>
                </a:solidFill>
                <a:latin typeface="Times New Roman (Headings)"/>
              </a:rPr>
              <a:t>, B;</a:t>
            </a:r>
            <a:endParaRPr lang="en-US" sz="2800" b="1" dirty="0">
              <a:solidFill>
                <a:srgbClr val="FF0000"/>
              </a:solidFill>
              <a:latin typeface="Times New Roman (Headings)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370880" y="3065313"/>
            <a:ext cx="1712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 (Headings)"/>
              </a:rPr>
              <a:t>H, M</a:t>
            </a:r>
            <a:r>
              <a:rPr lang="en-US" sz="2800" b="1">
                <a:solidFill>
                  <a:srgbClr val="FF0000"/>
                </a:solidFill>
                <a:latin typeface="Times New Roman (Headings)"/>
              </a:rPr>
              <a:t>, K;</a:t>
            </a:r>
            <a:endParaRPr lang="en-US" sz="2800" b="1" dirty="0">
              <a:solidFill>
                <a:srgbClr val="FF0000"/>
              </a:solidFill>
              <a:latin typeface="Times New Roman (Headings)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1930365" y="3080076"/>
            <a:ext cx="1358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 (Headings)"/>
              </a:rPr>
              <a:t>C, K, D</a:t>
            </a:r>
          </a:p>
        </p:txBody>
      </p:sp>
      <p:sp>
        <p:nvSpPr>
          <p:cNvPr id="39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4629811" y="4172465"/>
            <a:ext cx="13614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>
                <a:solidFill>
                  <a:srgbClr val="FF0000"/>
                </a:solidFill>
                <a:latin typeface="Times New Roman (Headings)"/>
                <a:ea typeface="Arial"/>
                <a:cs typeface="Arial"/>
                <a:sym typeface="Arial"/>
              </a:rPr>
              <a:t>A </a:t>
            </a:r>
            <a:r>
              <a:rPr lang="en-US" sz="2800" b="1" kern="0" dirty="0" err="1">
                <a:solidFill>
                  <a:srgbClr val="FF0000"/>
                </a:solidFill>
                <a:latin typeface="Times New Roman (Headings)"/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 (Headings)"/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 (Headings)"/>
              <a:ea typeface="Arial"/>
              <a:cs typeface="Arial"/>
              <a:sym typeface="Arial"/>
            </a:endParaRPr>
          </a:p>
        </p:txBody>
      </p:sp>
      <p:sp>
        <p:nvSpPr>
          <p:cNvPr id="40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6734298" y="5697805"/>
            <a:ext cx="8016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noProof="0">
                <a:solidFill>
                  <a:srgbClr val="FF0000"/>
                </a:solidFill>
                <a:latin typeface="Times New Roman (Headings)"/>
                <a:ea typeface="Arial"/>
                <a:cs typeface="Arial"/>
                <a:sym typeface="Arial"/>
              </a:rPr>
              <a:t>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 (Headings)"/>
              <a:ea typeface="Arial"/>
              <a:cs typeface="Arial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5777" y="1930391"/>
            <a:ext cx="2701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b="1" ker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Trong hình bên:</a:t>
            </a:r>
            <a:endParaRPr lang="en-US" sz="2800" b="1" kern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1477479" y="1729674"/>
            <a:ext cx="33731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7652256" y="2162008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7637310" y="3272998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7616693" y="5094732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11075013" y="2558135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11056876" y="3276641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11087496" y="4728532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组合 21"/>
          <p:cNvGrpSpPr/>
          <p:nvPr/>
        </p:nvGrpSpPr>
        <p:grpSpPr>
          <a:xfrm>
            <a:off x="390786" y="986994"/>
            <a:ext cx="1053549" cy="966248"/>
            <a:chOff x="1627086" y="1705794"/>
            <a:chExt cx="1610670" cy="1613928"/>
          </a:xfrm>
        </p:grpSpPr>
        <p:sp>
          <p:nvSpPr>
            <p:cNvPr id="55" name="任意多边形 82"/>
            <p:cNvSpPr/>
            <p:nvPr/>
          </p:nvSpPr>
          <p:spPr bwMode="auto">
            <a:xfrm rot="3738964">
              <a:off x="1625457" y="1707423"/>
              <a:ext cx="1613928" cy="161067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latin typeface="Arial"/>
                <a:ea typeface="微软雅黑 Light" panose="020B0502040204020203" pitchFamily="34" charset="-122"/>
              </a:endParaRPr>
            </a:p>
          </p:txBody>
        </p:sp>
        <p:sp>
          <p:nvSpPr>
            <p:cNvPr id="59" name="椭圆 80"/>
            <p:cNvSpPr/>
            <p:nvPr/>
          </p:nvSpPr>
          <p:spPr bwMode="auto">
            <a:xfrm>
              <a:off x="1850444" y="1929603"/>
              <a:ext cx="1163953" cy="1166311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ea typeface="微软雅黑 Light" panose="020B0502040204020203" pitchFamily="34" charset="-122"/>
              </a:endParaRPr>
            </a:p>
          </p:txBody>
        </p:sp>
        <p:sp>
          <p:nvSpPr>
            <p:cNvPr id="60" name="TextBox 57"/>
            <p:cNvSpPr txBox="1"/>
            <p:nvPr/>
          </p:nvSpPr>
          <p:spPr>
            <a:xfrm>
              <a:off x="2140857" y="1972973"/>
              <a:ext cx="694031" cy="1079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 defTabSz="1219170">
                <a:defRPr/>
              </a:pPr>
              <a:r>
                <a:rPr lang="en-US" altLang="zh-CN" sz="3600" b="1" spc="300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3600" b="1" spc="3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24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6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16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F5496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e7/20/3c/e7203c5480172ecbcb7f2822468674a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" r="-1681" b="-486"/>
          <a:stretch/>
        </p:blipFill>
        <p:spPr bwMode="auto">
          <a:xfrm>
            <a:off x="678425" y="302826"/>
            <a:ext cx="10618840" cy="609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FD772B-7ED0-4AC1-9411-445198A3CFDD}"/>
              </a:ext>
            </a:extLst>
          </p:cNvPr>
          <p:cNvSpPr txBox="1"/>
          <p:nvPr/>
        </p:nvSpPr>
        <p:spPr>
          <a:xfrm>
            <a:off x="2939845" y="2319988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solidFill>
                    <a:srgbClr val="FA2C42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vi-VN" sz="8800" b="1" i="0" u="none" strike="noStrike" kern="1200" cap="none" spc="0" normalizeH="0" baseline="0" noProof="0" dirty="0">
              <a:ln>
                <a:solidFill>
                  <a:srgbClr val="FA2C42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27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">
            <a:extLst>
              <a:ext uri="{FF2B5EF4-FFF2-40B4-BE49-F238E27FC236}">
                <a16:creationId xmlns:a16="http://schemas.microsoft.com/office/drawing/2014/main" id="{C472D286-ABED-4DA1-9996-C829EC3A4A2F}"/>
              </a:ext>
            </a:extLst>
          </p:cNvPr>
          <p:cNvSpPr/>
          <p:nvPr/>
        </p:nvSpPr>
        <p:spPr>
          <a:xfrm>
            <a:off x="1877659" y="4294911"/>
            <a:ext cx="9435158" cy="1121898"/>
          </a:xfrm>
          <a:prstGeom prst="roundRect">
            <a:avLst>
              <a:gd name="adj" fmla="val 23660"/>
            </a:avLst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1D32DB-7310-4C2A-A764-C9DE8FF43653}"/>
              </a:ext>
            </a:extLst>
          </p:cNvPr>
          <p:cNvSpPr/>
          <p:nvPr/>
        </p:nvSpPr>
        <p:spPr>
          <a:xfrm>
            <a:off x="2585884" y="5744378"/>
            <a:ext cx="458266" cy="553998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4" name="Picture 2" descr="https://i.pinimg.com/564x/ed/38/0c/ed380c5f709ec4fec1bb5fd1ca4313a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03"/>
            <a:ext cx="12179997" cy="72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91272" y="225757"/>
            <a:ext cx="11258550" cy="675561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73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359349" y="3970152"/>
            <a:ext cx="684801" cy="62008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76100" y="534062"/>
            <a:ext cx="9435158" cy="1121898"/>
          </a:xfrm>
          <a:prstGeom prst="roundRect">
            <a:avLst>
              <a:gd name="adj" fmla="val 2366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Google Shape;225;p7"/>
          <p:cNvSpPr txBox="1"/>
          <p:nvPr/>
        </p:nvSpPr>
        <p:spPr>
          <a:xfrm>
            <a:off x="1818330" y="440551"/>
            <a:ext cx="923393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a)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sau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ra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ảnh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liên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trung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:</a:t>
            </a:r>
          </a:p>
        </p:txBody>
      </p:sp>
      <p:grpSp>
        <p:nvGrpSpPr>
          <p:cNvPr id="50" name="组合 21"/>
          <p:cNvGrpSpPr/>
          <p:nvPr/>
        </p:nvGrpSpPr>
        <p:grpSpPr>
          <a:xfrm>
            <a:off x="555425" y="415188"/>
            <a:ext cx="1053549" cy="966248"/>
            <a:chOff x="1627084" y="1705802"/>
            <a:chExt cx="1610669" cy="1613928"/>
          </a:xfrm>
        </p:grpSpPr>
        <p:sp>
          <p:nvSpPr>
            <p:cNvPr id="51" name="任意多边形 82"/>
            <p:cNvSpPr/>
            <p:nvPr/>
          </p:nvSpPr>
          <p:spPr bwMode="auto">
            <a:xfrm rot="3738964">
              <a:off x="1625455" y="1707431"/>
              <a:ext cx="1613928" cy="1610669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2" name="椭圆 80"/>
            <p:cNvSpPr/>
            <p:nvPr/>
          </p:nvSpPr>
          <p:spPr bwMode="auto">
            <a:xfrm>
              <a:off x="1850444" y="1929603"/>
              <a:ext cx="1163953" cy="1166311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3" name="TextBox 57"/>
            <p:cNvSpPr txBox="1"/>
            <p:nvPr/>
          </p:nvSpPr>
          <p:spPr>
            <a:xfrm>
              <a:off x="2140857" y="1972981"/>
              <a:ext cx="694032" cy="1079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spc="3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4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8" name="Straight Connector 77"/>
          <p:cNvCxnSpPr/>
          <p:nvPr/>
        </p:nvCxnSpPr>
        <p:spPr>
          <a:xfrm>
            <a:off x="2404704" y="956399"/>
            <a:ext cx="15584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>
            <a:off x="7113876" y="956399"/>
            <a:ext cx="37510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8A3F64-2F45-4353-9412-0DAA9ECEAB0D}"/>
              </a:ext>
            </a:extLst>
          </p:cNvPr>
          <p:cNvCxnSpPr>
            <a:cxnSpLocks/>
          </p:cNvCxnSpPr>
          <p:nvPr/>
        </p:nvCxnSpPr>
        <p:spPr>
          <a:xfrm>
            <a:off x="2435596" y="1477438"/>
            <a:ext cx="42700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B6EA18A1-CB8C-444C-B329-A1E98603F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774" y="2062876"/>
            <a:ext cx="5071757" cy="35169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134EA9-CDEE-4869-92A8-70D87389F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057" y="2049269"/>
            <a:ext cx="4350282" cy="3530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07574-0B4C-4C3A-A5B5-25E4C6F0A714}"/>
              </a:ext>
            </a:extLst>
          </p:cNvPr>
          <p:cNvSpPr txBox="1"/>
          <p:nvPr/>
        </p:nvSpPr>
        <p:spPr>
          <a:xfrm>
            <a:off x="3024289" y="5809523"/>
            <a:ext cx="131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79506E-4C7F-4723-A0A4-03E161DB0CCD}"/>
              </a:ext>
            </a:extLst>
          </p:cNvPr>
          <p:cNvSpPr txBox="1"/>
          <p:nvPr/>
        </p:nvSpPr>
        <p:spPr>
          <a:xfrm>
            <a:off x="8433706" y="5790544"/>
            <a:ext cx="1312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</a:t>
            </a:r>
          </a:p>
        </p:txBody>
      </p:sp>
      <p:pic>
        <p:nvPicPr>
          <p:cNvPr id="4" name="bài 4a">
            <a:hlinkClick r:id="" action="ppaction://media"/>
            <a:extLst>
              <a:ext uri="{FF2B5EF4-FFF2-40B4-BE49-F238E27FC236}">
                <a16:creationId xmlns:a16="http://schemas.microsoft.com/office/drawing/2014/main" id="{8F7BA9DB-02F1-4253-A879-A2AD33B84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45614" y="6886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3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">
            <a:extLst>
              <a:ext uri="{FF2B5EF4-FFF2-40B4-BE49-F238E27FC236}">
                <a16:creationId xmlns:a16="http://schemas.microsoft.com/office/drawing/2014/main" id="{C472D286-ABED-4DA1-9996-C829EC3A4A2F}"/>
              </a:ext>
            </a:extLst>
          </p:cNvPr>
          <p:cNvSpPr/>
          <p:nvPr/>
        </p:nvSpPr>
        <p:spPr>
          <a:xfrm>
            <a:off x="1877659" y="4294911"/>
            <a:ext cx="9435158" cy="1121898"/>
          </a:xfrm>
          <a:prstGeom prst="roundRect">
            <a:avLst>
              <a:gd name="adj" fmla="val 23660"/>
            </a:avLst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1D32DB-7310-4C2A-A764-C9DE8FF43653}"/>
              </a:ext>
            </a:extLst>
          </p:cNvPr>
          <p:cNvSpPr/>
          <p:nvPr/>
        </p:nvSpPr>
        <p:spPr>
          <a:xfrm>
            <a:off x="2585884" y="5744378"/>
            <a:ext cx="458266" cy="553998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2" descr="https://i.pinimg.com/564x/ed/38/0c/ed380c5f709ec4fec1bb5fd1ca4313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03"/>
            <a:ext cx="12179997" cy="72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65309" y="288332"/>
            <a:ext cx="11258550" cy="6311606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73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359349" y="3970152"/>
            <a:ext cx="684801" cy="62008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0" name="组合 21"/>
          <p:cNvGrpSpPr/>
          <p:nvPr/>
        </p:nvGrpSpPr>
        <p:grpSpPr>
          <a:xfrm>
            <a:off x="709624" y="832102"/>
            <a:ext cx="1053549" cy="966248"/>
            <a:chOff x="1627084" y="1705802"/>
            <a:chExt cx="1610669" cy="1613928"/>
          </a:xfrm>
        </p:grpSpPr>
        <p:sp>
          <p:nvSpPr>
            <p:cNvPr id="51" name="任意多边形 82"/>
            <p:cNvSpPr/>
            <p:nvPr/>
          </p:nvSpPr>
          <p:spPr bwMode="auto">
            <a:xfrm rot="3738964">
              <a:off x="1625455" y="1707431"/>
              <a:ext cx="1613928" cy="1610669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2" name="椭圆 80"/>
            <p:cNvSpPr/>
            <p:nvPr/>
          </p:nvSpPr>
          <p:spPr bwMode="auto">
            <a:xfrm>
              <a:off x="1850444" y="1929603"/>
              <a:ext cx="1163953" cy="1166311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+mn-cs"/>
              </a:endParaRPr>
            </a:p>
          </p:txBody>
        </p:sp>
        <p:sp>
          <p:nvSpPr>
            <p:cNvPr id="53" name="TextBox 57"/>
            <p:cNvSpPr txBox="1"/>
            <p:nvPr/>
          </p:nvSpPr>
          <p:spPr>
            <a:xfrm>
              <a:off x="2140857" y="1972981"/>
              <a:ext cx="694032" cy="1079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spc="3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5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Google Shape;272;p9">
            <a:extLst>
              <a:ext uri="{FF2B5EF4-FFF2-40B4-BE49-F238E27FC236}">
                <a16:creationId xmlns:a16="http://schemas.microsoft.com/office/drawing/2014/main" id="{B4DA0083-B941-423A-8060-A2814B93A5BD}"/>
              </a:ext>
            </a:extLst>
          </p:cNvPr>
          <p:cNvSpPr txBox="1"/>
          <p:nvPr/>
        </p:nvSpPr>
        <p:spPr>
          <a:xfrm>
            <a:off x="1806910" y="929770"/>
            <a:ext cx="9449399" cy="1372643"/>
          </a:xfrm>
          <a:prstGeom prst="rect">
            <a:avLst/>
          </a:prstGeom>
          <a:noFill/>
          <a:ln w="38100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3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b)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Đố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em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Có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đoạn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dây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thép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thẳng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làm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thế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nào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trung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điểm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đoạn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dây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thép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3200" b="1" kern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đó</a:t>
            </a:r>
            <a:r>
              <a:rPr lang="en-US" sz="3200" b="1" kern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?</a:t>
            </a:r>
            <a:endParaRPr lang="en-US" sz="3200" b="1" kern="0" dirty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99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317.324"/>
                    <p14:bmk name="Bookmark 2" time="1361.2695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72721" y="5936342"/>
            <a:ext cx="685800" cy="655092"/>
          </a:xfrm>
          <a:prstGeom prst="rect">
            <a:avLst/>
          </a:prstGeom>
        </p:spPr>
      </p:pic>
      <p:pic>
        <p:nvPicPr>
          <p:cNvPr id="2056" name="Picture 8" descr="https://i.pinimg.com/564x/7c/60/6d/7c606d3f42ff240cea1a38e06d18077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42"/>
            <a:ext cx="12192000" cy="68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2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2)">
                                          <p:cBhvr>
                                            <p:cTn id="6" dur="137256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7" repeatCount="indefinit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1.361)">
                                          <p:cBhvr>
                                            <p:cTn id="6" dur="137256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7" repeatCount="indefinit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9221" y="695459"/>
            <a:ext cx="10831133" cy="272871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QUÝ THẦY CÔ,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SINH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69459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144" y="0"/>
            <a:ext cx="11708610" cy="6858000"/>
          </a:xfrm>
        </p:spPr>
      </p:pic>
    </p:spTree>
    <p:extLst>
      <p:ext uri="{BB962C8B-B14F-4D97-AF65-F5344CB8AC3E}">
        <p14:creationId xmlns:p14="http://schemas.microsoft.com/office/powerpoint/2010/main" val="392768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.pinimg.com/564x/08/f2/ac/08f2ac8cf3e9bfdbea3790c1562fbe7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3849"/>
          </a:xfrm>
          <a:prstGeom prst="rect">
            <a:avLst/>
          </a:prstGeom>
          <a:solidFill>
            <a:srgbClr val="40BFB6"/>
          </a:solidFill>
          <a:effectLst>
            <a:outerShdw blurRad="635000" dist="406400" dir="10740000" algn="ctr" rotWithShape="0">
              <a:srgbClr val="000000">
                <a:alpha val="51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861510" y="1433734"/>
            <a:ext cx="9903126" cy="5316066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50800" dist="584200" dir="762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34" b="96541" l="6667" r="90000">
                        <a14:foregroundMark x1="6667" y1="37107" x2="24889" y2="85849"/>
                        <a14:foregroundMark x1="14889" y1="58491" x2="9556" y2="60063"/>
                        <a14:foregroundMark x1="14444" y1="69497" x2="14222" y2="93082"/>
                        <a14:foregroundMark x1="26667" y1="94969" x2="33111" y2="89308"/>
                        <a14:foregroundMark x1="14889" y1="96541" x2="18000" y2="94969"/>
                        <a14:foregroundMark x1="7778" y1="24843" x2="7333" y2="33019"/>
                        <a14:foregroundMark x1="33556" y1="54717" x2="35333" y2="50000"/>
                        <a14:foregroundMark x1="35778" y1="52516" x2="36889" y2="47170"/>
                        <a14:foregroundMark x1="36222" y1="53145" x2="39111" y2="53774"/>
                        <a14:foregroundMark x1="36889" y1="51887" x2="38889" y2="48742"/>
                        <a14:backgroundMark x1="36222" y1="17610" x2="37333" y2="36478"/>
                        <a14:backgroundMark x1="37333" y1="36478" x2="38667" y2="17610"/>
                        <a14:backgroundMark x1="38667" y1="17610" x2="38667" y2="17610"/>
                        <a14:backgroundMark x1="38667" y1="17610" x2="38667" y2="17610"/>
                        <a14:backgroundMark x1="38667" y1="17610" x2="38667" y2="17610"/>
                        <a14:backgroundMark x1="36222" y1="16667" x2="40000" y2="51887"/>
                        <a14:backgroundMark x1="39778" y1="15723" x2="38667" y2="86164"/>
                        <a14:backgroundMark x1="40000" y1="35220" x2="45556" y2="85220"/>
                        <a14:backgroundMark x1="40667" y1="23270" x2="58222" y2="2830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-1" t="14532" r="59286"/>
          <a:stretch/>
        </p:blipFill>
        <p:spPr>
          <a:xfrm>
            <a:off x="-255631" y="2218812"/>
            <a:ext cx="3122763" cy="463238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Rounded Rectangle 21"/>
          <p:cNvSpPr/>
          <p:nvPr/>
        </p:nvSpPr>
        <p:spPr>
          <a:xfrm>
            <a:off x="2198800" y="1017358"/>
            <a:ext cx="9116900" cy="1984464"/>
          </a:xfrm>
          <a:prstGeom prst="roundRect">
            <a:avLst>
              <a:gd name="adj" fmla="val 2226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19197" y="123791"/>
            <a:ext cx="7405903" cy="810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25893" y="194695"/>
            <a:ext cx="632425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3795996" y="5942958"/>
            <a:ext cx="6366361" cy="6591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tabLst>
                <a:tab pos="1190625" algn="l"/>
              </a:tabLst>
            </a:pPr>
            <a:r>
              <a:rPr lang="nl-NL" sz="32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d. Đường thẳng a</a:t>
            </a:r>
            <a:endParaRPr lang="en-US" sz="32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B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3771900" y="4346059"/>
            <a:ext cx="6377836" cy="6438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tabLst>
                <a:tab pos="1190625" algn="l"/>
              </a:tabLst>
            </a:pPr>
            <a:r>
              <a:rPr lang="nl-NL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 Đoạn thẳng MP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3778913" y="5125170"/>
            <a:ext cx="6372337" cy="6784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>
                <a:solidFill>
                  <a:schemeClr val="tx1"/>
                </a:solidFill>
                <a:latin typeface="Times New Roman" panose="02020603050405020304" pitchFamily="18" charset="0"/>
              </a:rPr>
              <a:t> c. Ba điểm M, N, P thẳng hàng</a:t>
            </a:r>
            <a:endParaRPr lang="en-US" sz="32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 descr="Logo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105" y="2330503"/>
            <a:ext cx="1624573" cy="16245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96368" y="2932274"/>
            <a:ext cx="469745" cy="469745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>
          <a:xfrm>
            <a:off x="2694100" y="1747886"/>
            <a:ext cx="200622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471558" y="1202459"/>
            <a:ext cx="444352" cy="769441"/>
            <a:chOff x="3450177" y="3752181"/>
            <a:chExt cx="444352" cy="769441"/>
          </a:xfrm>
        </p:grpSpPr>
        <p:sp>
          <p:nvSpPr>
            <p:cNvPr id="73" name="TextBox 72"/>
            <p:cNvSpPr txBox="1"/>
            <p:nvPr/>
          </p:nvSpPr>
          <p:spPr>
            <a:xfrm>
              <a:off x="3523955" y="3752181"/>
              <a:ext cx="266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450177" y="375282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454384" y="1202458"/>
            <a:ext cx="423514" cy="769441"/>
            <a:chOff x="3499428" y="3752180"/>
            <a:chExt cx="423514" cy="769441"/>
          </a:xfrm>
        </p:grpSpPr>
        <p:sp>
          <p:nvSpPr>
            <p:cNvPr id="76" name="TextBox 75"/>
            <p:cNvSpPr txBox="1"/>
            <p:nvPr/>
          </p:nvSpPr>
          <p:spPr>
            <a:xfrm>
              <a:off x="3561983" y="3752180"/>
              <a:ext cx="266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499428" y="375218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cxnSp>
        <p:nvCxnSpPr>
          <p:cNvPr id="79" name="Straight Connector 78"/>
          <p:cNvCxnSpPr/>
          <p:nvPr/>
        </p:nvCxnSpPr>
        <p:spPr>
          <a:xfrm flipV="1">
            <a:off x="4737503" y="1907824"/>
            <a:ext cx="2669712" cy="8453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4930309" y="2041641"/>
            <a:ext cx="522900" cy="807365"/>
            <a:chOff x="3558536" y="3700679"/>
            <a:chExt cx="522900" cy="807365"/>
          </a:xfrm>
        </p:grpSpPr>
        <p:sp>
          <p:nvSpPr>
            <p:cNvPr id="81" name="TextBox 80"/>
            <p:cNvSpPr txBox="1"/>
            <p:nvPr/>
          </p:nvSpPr>
          <p:spPr>
            <a:xfrm>
              <a:off x="3655103" y="3738603"/>
              <a:ext cx="266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558536" y="3700679"/>
              <a:ext cx="522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093118" y="1676758"/>
            <a:ext cx="444352" cy="789463"/>
            <a:chOff x="3527763" y="3721624"/>
            <a:chExt cx="444352" cy="789463"/>
          </a:xfrm>
        </p:grpSpPr>
        <p:sp>
          <p:nvSpPr>
            <p:cNvPr id="84" name="TextBox 83"/>
            <p:cNvSpPr txBox="1"/>
            <p:nvPr/>
          </p:nvSpPr>
          <p:spPr>
            <a:xfrm>
              <a:off x="3616304" y="3741646"/>
              <a:ext cx="266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527763" y="372162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753774" y="1499997"/>
            <a:ext cx="404278" cy="793226"/>
            <a:chOff x="3529554" y="3724909"/>
            <a:chExt cx="404278" cy="793226"/>
          </a:xfrm>
        </p:grpSpPr>
        <p:sp>
          <p:nvSpPr>
            <p:cNvPr id="89" name="TextBox 88"/>
            <p:cNvSpPr txBox="1"/>
            <p:nvPr/>
          </p:nvSpPr>
          <p:spPr>
            <a:xfrm>
              <a:off x="3529554" y="3724909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529554" y="3748694"/>
              <a:ext cx="266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644753" y="-1540558"/>
            <a:ext cx="3632847" cy="3902395"/>
            <a:chOff x="4798942" y="-799153"/>
            <a:chExt cx="4002524" cy="4048709"/>
          </a:xfrm>
        </p:grpSpPr>
        <p:sp>
          <p:nvSpPr>
            <p:cNvPr id="90" name="Arc 89"/>
            <p:cNvSpPr/>
            <p:nvPr/>
          </p:nvSpPr>
          <p:spPr>
            <a:xfrm rot="7842361">
              <a:off x="4775849" y="-776060"/>
              <a:ext cx="4048709" cy="4002524"/>
            </a:xfrm>
            <a:prstGeom prst="arc">
              <a:avLst>
                <a:gd name="adj1" fmla="val 16200000"/>
                <a:gd name="adj2" fmla="val 4896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605462" y="2701058"/>
              <a:ext cx="3282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293567" y="2990961"/>
            <a:ext cx="4090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vẽ trên có: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3778913" y="3525332"/>
            <a:ext cx="6372337" cy="66104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a. Đường thẳng AB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dung 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96368" y="6048759"/>
            <a:ext cx="609600" cy="609600"/>
          </a:xfrm>
          <a:prstGeom prst="rect">
            <a:avLst/>
          </a:prstGeom>
        </p:spPr>
      </p:pic>
      <p:pic>
        <p:nvPicPr>
          <p:cNvPr id="9" name="Bản ghi Mới 3 (mp3cut.net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90130" y="4023588"/>
            <a:ext cx="609600" cy="609600"/>
          </a:xfrm>
          <a:prstGeom prst="rect">
            <a:avLst/>
          </a:prstGeom>
        </p:spPr>
      </p:pic>
      <p:pic>
        <p:nvPicPr>
          <p:cNvPr id="11" name="Bản ghi Mới 3 (mp3cut.net) (1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66296" y="5192913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835260" y="5250065"/>
            <a:ext cx="539609" cy="510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0" presetClass="entr" presetSubtype="0" decel="10000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0" presetClass="entr" presetSubtype="0" decel="10000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8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0" presetClass="entr" presetSubtype="0" decel="100000" fill="hold" grpId="0" nodeType="withEffect">
                                      <p:stCondLst>
                                        <p:cond delay="7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0" presetClass="entr" presetSubtype="0" decel="100000" fill="hold" grpId="0" nodeType="withEffect">
                                      <p:stCondLst>
                                        <p:cond delay="11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1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14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147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17496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7496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5667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3744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93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5455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  <p:audio>
                  <p:cMediaNode vol="66667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7" grpId="0"/>
          <p:bldP spid="28" grpId="0" animBg="1"/>
          <p:bldP spid="29" grpId="0" animBg="1"/>
          <p:bldP spid="30" grpId="0" animBg="1"/>
          <p:bldP spid="38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0" presetClass="entr" presetSubtype="0" decel="10000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0" presetClass="entr" presetSubtype="0" decel="10000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8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0" presetClass="entr" presetSubtype="0" decel="100000" fill="hold" grpId="0" nodeType="withEffect">
                                      <p:stCondLst>
                                        <p:cond delay="7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0" presetClass="entr" presetSubtype="0" decel="100000" fill="hold" grpId="0" nodeType="withEffect">
                                      <p:stCondLst>
                                        <p:cond delay="11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1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14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147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17496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7496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5667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3744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93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5455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  <p:audio>
                  <p:cMediaNode vol="66667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7" grpId="0"/>
          <p:bldP spid="28" grpId="0" animBg="1"/>
          <p:bldP spid="29" grpId="0" animBg="1"/>
          <p:bldP spid="30" grpId="0" animBg="1"/>
          <p:bldP spid="38" grpId="0" animBg="1"/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51254167678 (1)">
            <a:hlinkClick r:id="" action="ppaction://media"/>
            <a:extLst>
              <a:ext uri="{FF2B5EF4-FFF2-40B4-BE49-F238E27FC236}">
                <a16:creationId xmlns:a16="http://schemas.microsoft.com/office/drawing/2014/main" id="{6D474AD1-9ADD-486F-AD11-948ECD0B0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6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ong Powerpoint - Download.vn">
            <a:extLst>
              <a:ext uri="{FF2B5EF4-FFF2-40B4-BE49-F238E27FC236}">
                <a16:creationId xmlns:a16="http://schemas.microsoft.com/office/drawing/2014/main" id="{7576E6A4-AEB1-4424-8356-1B65EED0E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DD3D35-B320-45A3-BD90-F36839894A2B}"/>
              </a:ext>
            </a:extLst>
          </p:cNvPr>
          <p:cNvSpPr txBox="1"/>
          <p:nvPr/>
        </p:nvSpPr>
        <p:spPr>
          <a:xfrm>
            <a:off x="2421583" y="277473"/>
            <a:ext cx="690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Thứ Tư ngày 23 tháng 10 năm 2024</a:t>
            </a:r>
          </a:p>
        </p:txBody>
      </p:sp>
    </p:spTree>
    <p:extLst>
      <p:ext uri="{BB962C8B-B14F-4D97-AF65-F5344CB8AC3E}">
        <p14:creationId xmlns:p14="http://schemas.microsoft.com/office/powerpoint/2010/main" val="1984294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62885" y="515155"/>
            <a:ext cx="2240923" cy="875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618187" y="886387"/>
            <a:ext cx="10457644" cy="5296403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76200">
            <a:solidFill>
              <a:srgbClr val="9DE4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189840" y="356851"/>
            <a:ext cx="5314337" cy="687841"/>
          </a:xfrm>
          <a:prstGeom prst="rect">
            <a:avLst/>
          </a:prstGeom>
          <a:solidFill>
            <a:schemeClr val="bg1">
              <a:alpha val="91000"/>
            </a:schemeClr>
          </a:solidFill>
          <a:ln w="57150">
            <a:gradFill>
              <a:gsLst>
                <a:gs pos="0">
                  <a:srgbClr val="9DE4E8"/>
                </a:gs>
                <a:gs pos="41000">
                  <a:srgbClr val="AFD7EB"/>
                </a:gs>
                <a:gs pos="27000">
                  <a:srgbClr val="9DE4E8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779" y="3251882"/>
            <a:ext cx="104289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Xác định được ba điểm thẳng hàng, điểm ở giữa, trung điểm của đoạn thẳng qua hình ảnh trực quan.</a:t>
            </a:r>
          </a:p>
        </p:txBody>
      </p:sp>
      <p:sp>
        <p:nvSpPr>
          <p:cNvPr id="4" name="Rectangle 3"/>
          <p:cNvSpPr/>
          <p:nvPr/>
        </p:nvSpPr>
        <p:spPr>
          <a:xfrm>
            <a:off x="862885" y="1561781"/>
            <a:ext cx="98946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điểm ở giữa, trung điểm của đoạn thẳng. 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37D6D3E3-75BA-4A54-9434-96FB2881D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46" y="5741647"/>
            <a:ext cx="3120106" cy="763940"/>
          </a:xfrm>
          <a:prstGeom prst="rect">
            <a:avLst/>
          </a:prstGeom>
        </p:spPr>
      </p:pic>
      <p:pic>
        <p:nvPicPr>
          <p:cNvPr id="10" name="Picture 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8AF0A0FA-81EF-4516-B7FE-AAA1FE0AE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04" y="4447311"/>
            <a:ext cx="1175286" cy="1356548"/>
          </a:xfrm>
          <a:prstGeom prst="rect">
            <a:avLst/>
          </a:prstGeom>
        </p:spPr>
      </p:pic>
      <p:pic>
        <p:nvPicPr>
          <p:cNvPr id="11" name="Picture 2" descr="Hình ảnh Cuốn Sách Học Bút Chì PNG , Sách, Bốn Quyển Sách, Một Cái Bút PNG  miễn phí tải tập tin PSDComment và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4" y="119646"/>
            <a:ext cx="1442135" cy="14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Biểu Tượng đồ Dùng Học Tập PNG Miễn Phí Tải Về - Lovepi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3253" y1="40818" x2="73253" y2="15868"/>
                        <a14:foregroundMark x1="64471" y1="13473" x2="65269" y2="22056"/>
                        <a14:foregroundMark x1="75948" y1="12375" x2="75948" y2="12375"/>
                        <a14:foregroundMark x1="76747" y1="18263" x2="78842" y2="38723"/>
                        <a14:foregroundMark x1="78244" y1="13074" x2="77545" y2="42415"/>
                        <a14:foregroundMark x1="74850" y1="15968" x2="75848" y2="13673"/>
                        <a14:foregroundMark x1="79641" y1="26946" x2="78244" y2="28543"/>
                        <a14:foregroundMark x1="80639" y1="23253" x2="79641" y2="23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09" t="7520" r="5541" b="54756"/>
          <a:stretch/>
        </p:blipFill>
        <p:spPr bwMode="auto">
          <a:xfrm>
            <a:off x="8177040" y="5480345"/>
            <a:ext cx="1031354" cy="10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Kích Thước Thước Vẽ Tay đồ Dùng Học Tập Trường Bắt đầu Phim Hoạt  Hình Biểu Tượng Giấy Máy Bay Bóng đá PNG , Nguồn Cung Cấp Hàng Ngày, Trườ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4688" y1="15469" x2="22188" y2="32656"/>
                        <a14:foregroundMark x1="21250" y1="44844" x2="24375" y2="52344"/>
                        <a14:foregroundMark x1="54688" y1="40156" x2="45000" y2="53906"/>
                        <a14:foregroundMark x1="80000" y1="44219" x2="77188" y2="52656"/>
                        <a14:foregroundMark x1="81563" y1="16094" x2="75938" y2="29844"/>
                        <a14:foregroundMark x1="22188" y1="68906" x2="18438" y2="82031"/>
                        <a14:foregroundMark x1="48125" y1="69219" x2="50938" y2="82969"/>
                        <a14:foregroundMark x1="79375" y1="68594" x2="77500" y2="7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48" t="13052" r="7289" b="62260"/>
          <a:stretch/>
        </p:blipFill>
        <p:spPr bwMode="auto">
          <a:xfrm rot="1738466">
            <a:off x="9722850" y="258532"/>
            <a:ext cx="1619250" cy="15049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ình ảnh Kích Thước Thước Vẽ Tay đồ Dùng Học Tập Trường Bắt đầu Phim Hoạt  Hình Biểu Tượng Giấy Máy Bay Bóng đá PNG , Nguồn Cung Cấp Hàng Ngày, Trườ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938">
                        <a14:foregroundMark x1="14688" y1="15469" x2="22188" y2="32656"/>
                        <a14:foregroundMark x1="21250" y1="44844" x2="24375" y2="52344"/>
                        <a14:foregroundMark x1="54688" y1="40156" x2="45000" y2="53906"/>
                        <a14:foregroundMark x1="80000" y1="44219" x2="77188" y2="52656"/>
                        <a14:foregroundMark x1="81563" y1="16094" x2="75938" y2="29844"/>
                        <a14:foregroundMark x1="22188" y1="68906" x2="18438" y2="82031"/>
                        <a14:foregroundMark x1="48125" y1="69219" x2="50938" y2="82969"/>
                        <a14:foregroundMark x1="79375" y1="68594" x2="77500" y2="78906"/>
                        <a14:foregroundMark x1="71250" y1="48906" x2="84688" y2="38906"/>
                        <a14:foregroundMark x1="87813" y1="39844" x2="90625" y2="50156"/>
                        <a14:foregroundMark x1="71875" y1="55781" x2="90938" y2="51406"/>
                        <a14:foregroundMark x1="16563" y1="49219" x2="25000" y2="48281"/>
                        <a14:foregroundMark x1="12500" y1="50781" x2="29375" y2="54219"/>
                        <a14:foregroundMark x1="30312" y1="53906" x2="31563" y2="50156"/>
                        <a14:foregroundMark x1="12188" y1="50156" x2="16250" y2="52344"/>
                        <a14:foregroundMark x1="52812" y1="39531" x2="59688" y2="48281"/>
                        <a14:foregroundMark x1="59062" y1="49219" x2="47188" y2="5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5240" r="8227" b="43198"/>
          <a:stretch/>
        </p:blipFill>
        <p:spPr bwMode="auto">
          <a:xfrm>
            <a:off x="1148403" y="5119194"/>
            <a:ext cx="5161200" cy="121264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8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2" grpId="0" animBg="1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BFB6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47/c7/60/47c76087659963fca996d35fb3f2af1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-475"/>
          <a:stretch/>
        </p:blipFill>
        <p:spPr bwMode="auto">
          <a:xfrm>
            <a:off x="-109600" y="0"/>
            <a:ext cx="12301600" cy="720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003026" y="1648862"/>
            <a:ext cx="807634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solidFill>
                    <a:srgbClr val="FA2C42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KHÁM</a:t>
            </a:r>
            <a:r>
              <a:rPr kumimoji="0" lang="en-US" sz="11500" b="1" i="0" u="none" strike="noStrike" kern="1200" cap="none" spc="0" normalizeH="0" noProof="0" dirty="0">
                <a:ln>
                  <a:solidFill>
                    <a:srgbClr val="FA2C42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 PHÁ</a:t>
            </a:r>
            <a:endParaRPr kumimoji="0" lang="vi-VN" sz="11500" b="1" i="0" u="none" strike="noStrike" kern="1200" cap="none" spc="0" normalizeH="0" baseline="0" noProof="0" dirty="0">
              <a:ln>
                <a:solidFill>
                  <a:srgbClr val="FA2C42"/>
                </a:solidFill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97151"/>
      </p:ext>
    </p:extLst>
  </p:cSld>
  <p:clrMapOvr>
    <a:masterClrMapping/>
  </p:clrMapOvr>
  <p:transition spd="slow">
    <p:comb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i.pinimg.com/564x/1f/a5/eb/1fa5eb16020bb5894ab19750a31920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9"/>
            <a:ext cx="12192000" cy="68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79042" y="1143836"/>
            <a:ext cx="11151896" cy="5056878"/>
          </a:xfrm>
          <a:prstGeom prst="roundRect">
            <a:avLst>
              <a:gd name="adj" fmla="val 21564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55639" y="1521033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63514" y="1524690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859411" y="1454585"/>
            <a:ext cx="8810513" cy="1576509"/>
            <a:chOff x="-211515" y="3441737"/>
            <a:chExt cx="8810513" cy="157650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-211515" y="4264090"/>
              <a:ext cx="8810513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73313" y="4482147"/>
              <a:ext cx="396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77569" y="4495026"/>
              <a:ext cx="396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1772" y="3441737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16765" y="3443041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477090" y="2494487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6625769" y="2203722"/>
            <a:ext cx="122793" cy="1201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501720" y="1494605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10564" y="1501250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cm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287445" y="3570575"/>
            <a:ext cx="9683575" cy="2443948"/>
            <a:chOff x="1514007" y="3495909"/>
            <a:chExt cx="9683575" cy="2443948"/>
          </a:xfrm>
        </p:grpSpPr>
        <p:sp>
          <p:nvSpPr>
            <p:cNvPr id="23" name="Rounded Rectangle 22"/>
            <p:cNvSpPr/>
            <p:nvPr/>
          </p:nvSpPr>
          <p:spPr>
            <a:xfrm>
              <a:off x="1514007" y="3495909"/>
              <a:ext cx="9683575" cy="2443948"/>
            </a:xfrm>
            <a:prstGeom prst="roundRect">
              <a:avLst/>
            </a:prstGeom>
            <a:solidFill>
              <a:srgbClr val="FFCE61"/>
            </a:solidFill>
            <a:ln w="5715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Google Shape;195;p4"/>
            <p:cNvSpPr txBox="1"/>
            <p:nvPr/>
          </p:nvSpPr>
          <p:spPr>
            <a:xfrm>
              <a:off x="1771958" y="3521698"/>
              <a:ext cx="9425624" cy="2292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91440">
                <a:spcBef>
                  <a:spcPts val="600"/>
                </a:spcBef>
                <a:buClr>
                  <a:srgbClr val="000000"/>
                </a:buClr>
                <a:defRPr/>
              </a:pPr>
              <a:r>
                <a:rPr lang="en-US" sz="3200" b="1" kern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      Quan sát hình vẽ trên, thảo luận nhóm 2 và trả lời các câu hỏi sau:</a:t>
              </a:r>
              <a:endParaRPr lang="en-US" sz="3200" b="1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91440" marR="0" lvl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1. Nhận</a:t>
              </a:r>
              <a:r>
                <a:rPr kumimoji="0" lang="en-US" sz="3200" b="1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xét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trí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ba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điểm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A, B</a:t>
              </a:r>
              <a:r>
                <a:rPr kumimoji="0" lang="en-US" sz="3200" b="1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, C.</a:t>
              </a:r>
              <a:endPara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91440" marR="0" lvl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3200" b="1" kern="0" baseline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2. N</a:t>
              </a:r>
              <a:r>
                <a:rPr lang="en-US" sz="3200" b="1" kern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êu </a:t>
              </a:r>
              <a:r>
                <a:rPr lang="en-US" sz="3200" b="1" kern="0" dirty="0" err="1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3200" b="1" kern="0" dirty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điểm</a:t>
              </a:r>
              <a:r>
                <a:rPr lang="en-US" sz="3200" b="1" kern="0" dirty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ở </a:t>
              </a:r>
              <a:r>
                <a:rPr lang="en-US" sz="3200" b="1" kern="0" dirty="0" err="1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giữa</a:t>
              </a:r>
              <a:r>
                <a:rPr lang="en-US" sz="3200" b="1" kern="0" dirty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lang="en-US" sz="3200" b="1" kern="0" dirty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điểm</a:t>
              </a:r>
              <a:r>
                <a:rPr lang="en-US" sz="3200" b="1" kern="0" dirty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A </a:t>
              </a:r>
              <a:r>
                <a:rPr lang="en-US" sz="3200" b="1" kern="0" dirty="0" err="1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200" b="1" kern="0" dirty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C?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5" name="Picture 10" descr="Hình ảnh Vật Liệu Minh Họa Kính Lúp PNG , Vector Hình Minh Họa, Kính Lúp,  Tìm Kiếm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653" y="3471100"/>
            <a:ext cx="990735" cy="9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2554332" y="4202033"/>
            <a:ext cx="22835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75883" y="4202033"/>
            <a:ext cx="30867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84256" y="4701275"/>
            <a:ext cx="29535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26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8636</TotalTime>
  <Words>820</Words>
  <Application>Microsoft Office PowerPoint</Application>
  <PresentationFormat>Widescreen</PresentationFormat>
  <Paragraphs>214</Paragraphs>
  <Slides>28</Slides>
  <Notes>17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Times New Roman</vt:lpstr>
      <vt:lpstr>Times New Roman (Headings)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HongHa</dc:creator>
  <cp:lastModifiedBy>Hương Giang Lương</cp:lastModifiedBy>
  <cp:revision>548</cp:revision>
  <dcterms:created xsi:type="dcterms:W3CDTF">2022-09-26T10:16:29Z</dcterms:created>
  <dcterms:modified xsi:type="dcterms:W3CDTF">2024-10-21T02:34:14Z</dcterms:modified>
</cp:coreProperties>
</file>