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3" r:id="rId2"/>
    <p:sldId id="265" r:id="rId3"/>
    <p:sldId id="311" r:id="rId4"/>
    <p:sldId id="313" r:id="rId5"/>
    <p:sldId id="314" r:id="rId6"/>
    <p:sldId id="315" r:id="rId7"/>
    <p:sldId id="316" r:id="rId8"/>
    <p:sldId id="317" r:id="rId9"/>
    <p:sldId id="318" r:id="rId10"/>
    <p:sldId id="324" r:id="rId11"/>
    <p:sldId id="325" r:id="rId12"/>
    <p:sldId id="326" r:id="rId13"/>
    <p:sldId id="304" r:id="rId14"/>
    <p:sldId id="320" r:id="rId15"/>
    <p:sldId id="295" r:id="rId16"/>
    <p:sldId id="321" r:id="rId17"/>
    <p:sldId id="322" r:id="rId18"/>
    <p:sldId id="327" r:id="rId19"/>
    <p:sldId id="330" r:id="rId20"/>
    <p:sldId id="329" r:id="rId21"/>
    <p:sldId id="331" r:id="rId22"/>
    <p:sldId id="332" r:id="rId23"/>
    <p:sldId id="333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2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016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0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2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7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7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0.gi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wm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wm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wm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wm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243377" y="660581"/>
            <a:ext cx="11388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THANH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4098" y="2573804"/>
            <a:ext cx="778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8320"/>
            <a:ext cx="1314450" cy="1566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3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4" y="3057611"/>
            <a:ext cx="3657600" cy="2639710"/>
          </a:xfrm>
          <a:prstGeom prst="rect">
            <a:avLst/>
          </a:prstGeom>
        </p:spPr>
      </p:pic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981200"/>
            <a:ext cx="1117600" cy="1203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2800" y="31242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3200" y="4283242"/>
            <a:ext cx="1117600" cy="974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80456" y="603143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4456" y="4738343"/>
            <a:ext cx="1117600" cy="1203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6" y="5339922"/>
            <a:ext cx="1625600" cy="493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4800" y="2909827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4160921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45 : 9 = …</a:t>
            </a: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38657">
            <a:off x="1944625" y="3388325"/>
            <a:ext cx="959812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7" y="3387157"/>
            <a:ext cx="9144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5"/>
            <a:ext cx="9144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1" y="5237456"/>
            <a:ext cx="2436969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46231" y="2895600"/>
            <a:ext cx="2335369" cy="533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6980349" y="4419600"/>
            <a:ext cx="2163651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7"/>
            <a:ext cx="9144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00400"/>
            <a:ext cx="2033432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00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00555 C 0.05347 0.00648 0.1415 -0.02686 0.23004 -0.05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133 L 0.80424 0.1061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19" y="4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5" y="3057612"/>
            <a:ext cx="3657600" cy="2639710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2"/>
            <a:ext cx="893917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1"/>
            <a:ext cx="893917" cy="1191889"/>
          </a:xfrm>
          <a:prstGeom prst="rect">
            <a:avLst/>
          </a:prstGeom>
        </p:spPr>
      </p:pic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3403" y="4916510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43403" y="6019800"/>
            <a:ext cx="19304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8299" y="2856618"/>
            <a:ext cx="1117600" cy="12031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417927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3647" y="188348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19825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8541" y="4916510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619279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 </a:t>
            </a:r>
            <a:r>
              <a:rPr lang="en-US" sz="4000" dirty="0" err="1"/>
              <a:t>dư</a:t>
            </a:r>
            <a:r>
              <a:rPr lang="en-US" sz="4000" dirty="0"/>
              <a:t>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45430" y="5329707"/>
            <a:ext cx="2445555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>
          <a:xfrm>
            <a:off x="1803042" y="2615485"/>
            <a:ext cx="203907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1" y="3102075"/>
            <a:ext cx="184740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7" y="6119668"/>
            <a:ext cx="1833093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55 : 9 = …</a:t>
            </a:r>
          </a:p>
        </p:txBody>
      </p:sp>
    </p:spTree>
    <p:extLst>
      <p:ext uri="{BB962C8B-B14F-4D97-AF65-F5344CB8AC3E}">
        <p14:creationId xmlns:p14="http://schemas.microsoft.com/office/powerpoint/2010/main" val="3434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53941 0.1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12275 -0.303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78108 0.130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1.85185E-6 L 0.17049 0.40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139565" y="3057611"/>
            <a:ext cx="3657600" cy="2639710"/>
          </a:xfrm>
          <a:prstGeom prst="rect">
            <a:avLst/>
          </a:prstGeom>
        </p:spPr>
      </p:pic>
      <p:pic>
        <p:nvPicPr>
          <p:cNvPr id="7" name="Picture 6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7200" y="3962400"/>
            <a:ext cx="1117600" cy="1203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2400" y="51816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85640">
            <a:off x="2227722" y="3234200"/>
            <a:ext cx="1171183" cy="1561577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23945">
            <a:off x="2245094" y="3247226"/>
            <a:ext cx="1171183" cy="1561577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27047">
            <a:off x="2240818" y="3244020"/>
            <a:ext cx="1171183" cy="1561577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87707">
            <a:off x="2245451" y="3247494"/>
            <a:ext cx="1171183" cy="156157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05600" y="4724400"/>
            <a:ext cx="2133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87680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13200" y="608108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2694" y="5344196"/>
            <a:ext cx="216222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9" name="Picture 18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7613" y="1970468"/>
            <a:ext cx="1329944" cy="14317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43715" y="33528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751521" y="2362200"/>
            <a:ext cx="2123583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2" name="Picture 2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4541" y="2518385"/>
            <a:ext cx="1117600" cy="12031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464800" y="376786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58727" y="2590800"/>
            <a:ext cx="2109273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5" name="Picture 2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32 : 4 = …</a:t>
            </a:r>
          </a:p>
        </p:txBody>
      </p:sp>
    </p:spTree>
    <p:extLst>
      <p:ext uri="{BB962C8B-B14F-4D97-AF65-F5344CB8AC3E}">
        <p14:creationId xmlns:p14="http://schemas.microsoft.com/office/powerpoint/2010/main" val="19325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4776 0.07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9288 0.4127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427 -0.440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72621 -0.0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dministrator\Documents\z3863621725962_c25a2133ccc2971d96da337ddc0727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0" y="-210087"/>
            <a:ext cx="12320789" cy="71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-121524" y="4089253"/>
            <a:ext cx="12320788" cy="28913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3" name="Group 32"/>
          <p:cNvGrpSpPr>
            <a:grpSpLocks/>
          </p:cNvGrpSpPr>
          <p:nvPr/>
        </p:nvGrpSpPr>
        <p:grpSpPr bwMode="auto">
          <a:xfrm>
            <a:off x="1761055" y="4001749"/>
            <a:ext cx="1128713" cy="1524000"/>
            <a:chOff x="1061523" y="2401861"/>
            <a:chExt cx="685800" cy="1524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061523" y="3013761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04455" y="3163861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49"/>
          <p:cNvSpPr txBox="1">
            <a:spLocks noChangeArrowheads="1"/>
          </p:cNvSpPr>
          <p:nvPr/>
        </p:nvSpPr>
        <p:spPr bwMode="auto">
          <a:xfrm>
            <a:off x="898170" y="4052622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48</a:t>
            </a:r>
          </a:p>
        </p:txBody>
      </p:sp>
      <p:sp>
        <p:nvSpPr>
          <p:cNvPr id="17" name="TextBox 49"/>
          <p:cNvSpPr txBox="1">
            <a:spLocks noChangeArrowheads="1"/>
          </p:cNvSpPr>
          <p:nvPr/>
        </p:nvSpPr>
        <p:spPr bwMode="auto">
          <a:xfrm>
            <a:off x="1936393" y="4001749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2</a:t>
            </a:r>
          </a:p>
        </p:txBody>
      </p:sp>
      <p:sp>
        <p:nvSpPr>
          <p:cNvPr id="18" name="Rectangle: Rounded Corners 25">
            <a:extLst>
              <a:ext uri="{FF2B5EF4-FFF2-40B4-BE49-F238E27FC236}">
                <a16:creationId xmlns:a16="http://schemas.microsoft.com/office/drawing/2014/main" id="{413277B4-4637-52BB-B195-68D3AD5C3BCC}"/>
              </a:ext>
            </a:extLst>
          </p:cNvPr>
          <p:cNvSpPr/>
          <p:nvPr/>
        </p:nvSpPr>
        <p:spPr>
          <a:xfrm>
            <a:off x="3125967" y="4056847"/>
            <a:ext cx="6971070" cy="893068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9" name="TextBox 49"/>
          <p:cNvSpPr txBox="1">
            <a:spLocks noChangeArrowheads="1"/>
          </p:cNvSpPr>
          <p:nvPr/>
        </p:nvSpPr>
        <p:spPr bwMode="auto">
          <a:xfrm>
            <a:off x="1741447" y="4576066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862338" y="4056847"/>
            <a:ext cx="729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b="1" dirty="0">
                <a:solidFill>
                  <a:srgbClr val="0000FF"/>
                </a:solidFill>
              </a:rPr>
              <a:t>4 chia 2 </a:t>
            </a:r>
            <a:r>
              <a:rPr lang="en-US" sz="3600" b="1" dirty="0" err="1">
                <a:solidFill>
                  <a:srgbClr val="0000FF"/>
                </a:solidFill>
              </a:rPr>
              <a:t>được</a:t>
            </a:r>
            <a:r>
              <a:rPr lang="en-US" sz="3600" b="1" dirty="0">
                <a:solidFill>
                  <a:srgbClr val="0000FF"/>
                </a:solidFill>
              </a:rPr>
              <a:t> 2, </a:t>
            </a:r>
            <a:r>
              <a:rPr lang="en-US" sz="3600" b="1" dirty="0" err="1">
                <a:solidFill>
                  <a:srgbClr val="0000FF"/>
                </a:solidFill>
              </a:rPr>
              <a:t>viết</a:t>
            </a:r>
            <a:r>
              <a:rPr lang="en-US" sz="3600" b="1" dirty="0">
                <a:solidFill>
                  <a:srgbClr val="0000FF"/>
                </a:solidFill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862338" y="4634840"/>
            <a:ext cx="725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b="1" dirty="0">
                <a:solidFill>
                  <a:srgbClr val="0000FF"/>
                </a:solidFill>
              </a:rPr>
              <a:t>2 </a:t>
            </a:r>
            <a:r>
              <a:rPr lang="en-US" sz="3600" b="1" dirty="0" err="1">
                <a:solidFill>
                  <a:srgbClr val="0000FF"/>
                </a:solidFill>
              </a:rPr>
              <a:t>nhân</a:t>
            </a:r>
            <a:r>
              <a:rPr lang="en-US" sz="3600" b="1" dirty="0">
                <a:solidFill>
                  <a:srgbClr val="0000FF"/>
                </a:solidFill>
              </a:rPr>
              <a:t> 2 </a:t>
            </a:r>
            <a:r>
              <a:rPr lang="en-US" sz="3600" b="1" dirty="0" err="1">
                <a:solidFill>
                  <a:srgbClr val="0000FF"/>
                </a:solidFill>
              </a:rPr>
              <a:t>bằng</a:t>
            </a:r>
            <a:r>
              <a:rPr lang="en-US" sz="3600" b="1" dirty="0">
                <a:solidFill>
                  <a:srgbClr val="0000FF"/>
                </a:solidFill>
              </a:rPr>
              <a:t> 4; 4 </a:t>
            </a:r>
            <a:r>
              <a:rPr lang="en-US" sz="3600" b="1" dirty="0" err="1">
                <a:solidFill>
                  <a:srgbClr val="0000FF"/>
                </a:solidFill>
              </a:rPr>
              <a:t>trừ</a:t>
            </a:r>
            <a:r>
              <a:rPr lang="en-US" sz="3600" b="1" dirty="0">
                <a:solidFill>
                  <a:srgbClr val="0000FF"/>
                </a:solidFill>
              </a:rPr>
              <a:t> 4 </a:t>
            </a:r>
            <a:r>
              <a:rPr lang="en-US" sz="3600" b="1" dirty="0" err="1">
                <a:solidFill>
                  <a:srgbClr val="0000FF"/>
                </a:solidFill>
              </a:rPr>
              <a:t>bằng</a:t>
            </a:r>
            <a:r>
              <a:rPr lang="en-US" sz="3600" b="1" dirty="0">
                <a:solidFill>
                  <a:srgbClr val="0000FF"/>
                </a:solidFill>
              </a:rPr>
              <a:t> 0</a:t>
            </a:r>
          </a:p>
        </p:txBody>
      </p:sp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844193" y="4484262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4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49187" y="5095964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9"/>
          <p:cNvSpPr txBox="1">
            <a:spLocks noChangeArrowheads="1"/>
          </p:cNvSpPr>
          <p:nvPr/>
        </p:nvSpPr>
        <p:spPr bwMode="auto">
          <a:xfrm>
            <a:off x="809112" y="5044448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871056" y="5211742"/>
            <a:ext cx="732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b="1" dirty="0" err="1">
                <a:solidFill>
                  <a:srgbClr val="0000FF"/>
                </a:solidFill>
              </a:rPr>
              <a:t>Hạ</a:t>
            </a:r>
            <a:r>
              <a:rPr lang="en-US" sz="3600" b="1" dirty="0">
                <a:solidFill>
                  <a:srgbClr val="0000FF"/>
                </a:solidFill>
              </a:rPr>
              <a:t> 8; 8 chia 2 </a:t>
            </a:r>
            <a:r>
              <a:rPr lang="en-US" sz="3600" b="1" dirty="0" err="1">
                <a:solidFill>
                  <a:srgbClr val="0000FF"/>
                </a:solidFill>
              </a:rPr>
              <a:t>được</a:t>
            </a:r>
            <a:r>
              <a:rPr lang="en-US" sz="3600" b="1" dirty="0">
                <a:solidFill>
                  <a:srgbClr val="0000FF"/>
                </a:solidFill>
              </a:rPr>
              <a:t> 4, </a:t>
            </a:r>
            <a:r>
              <a:rPr lang="en-US" sz="3600" b="1" dirty="0" err="1">
                <a:solidFill>
                  <a:srgbClr val="0000FF"/>
                </a:solidFill>
              </a:rPr>
              <a:t>viết</a:t>
            </a:r>
            <a:r>
              <a:rPr lang="en-US" sz="3600" b="1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26" name="TextBox 49"/>
          <p:cNvSpPr txBox="1">
            <a:spLocks noChangeArrowheads="1"/>
          </p:cNvSpPr>
          <p:nvPr/>
        </p:nvSpPr>
        <p:spPr bwMode="auto">
          <a:xfrm>
            <a:off x="1153611" y="5057567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8</a:t>
            </a:r>
          </a:p>
        </p:txBody>
      </p:sp>
      <p:sp>
        <p:nvSpPr>
          <p:cNvPr id="27" name="TextBox 49"/>
          <p:cNvSpPr txBox="1">
            <a:spLocks noChangeArrowheads="1"/>
          </p:cNvSpPr>
          <p:nvPr/>
        </p:nvSpPr>
        <p:spPr bwMode="auto">
          <a:xfrm>
            <a:off x="2056330" y="4601603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862338" y="5771054"/>
            <a:ext cx="709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b="1" dirty="0">
                <a:solidFill>
                  <a:srgbClr val="0000FF"/>
                </a:solidFill>
              </a:rPr>
              <a:t>4 </a:t>
            </a:r>
            <a:r>
              <a:rPr lang="en-US" sz="3600" b="1" dirty="0" err="1">
                <a:solidFill>
                  <a:srgbClr val="0000FF"/>
                </a:solidFill>
              </a:rPr>
              <a:t>nhân</a:t>
            </a:r>
            <a:r>
              <a:rPr lang="en-US" sz="3600" b="1" dirty="0">
                <a:solidFill>
                  <a:srgbClr val="0000FF"/>
                </a:solidFill>
              </a:rPr>
              <a:t> 2 </a:t>
            </a:r>
            <a:r>
              <a:rPr lang="en-US" sz="3600" b="1" dirty="0" err="1">
                <a:solidFill>
                  <a:srgbClr val="0000FF"/>
                </a:solidFill>
              </a:rPr>
              <a:t>bằng</a:t>
            </a:r>
            <a:r>
              <a:rPr lang="en-US" sz="3600" b="1" dirty="0">
                <a:solidFill>
                  <a:srgbClr val="0000FF"/>
                </a:solidFill>
              </a:rPr>
              <a:t> 8; 8 </a:t>
            </a:r>
            <a:r>
              <a:rPr lang="en-US" sz="3600" b="1" dirty="0" err="1">
                <a:solidFill>
                  <a:srgbClr val="0000FF"/>
                </a:solidFill>
              </a:rPr>
              <a:t>trừ</a:t>
            </a:r>
            <a:r>
              <a:rPr lang="en-US" sz="3600" b="1" dirty="0">
                <a:solidFill>
                  <a:srgbClr val="0000FF"/>
                </a:solidFill>
              </a:rPr>
              <a:t> 8 </a:t>
            </a:r>
            <a:r>
              <a:rPr lang="en-US" sz="3600" b="1" dirty="0" err="1">
                <a:solidFill>
                  <a:srgbClr val="0000FF"/>
                </a:solidFill>
              </a:rPr>
              <a:t>bằng</a:t>
            </a:r>
            <a:r>
              <a:rPr lang="en-US" sz="3600" b="1" dirty="0">
                <a:solidFill>
                  <a:srgbClr val="0000FF"/>
                </a:solidFill>
              </a:rPr>
              <a:t> 0</a:t>
            </a:r>
          </a:p>
        </p:txBody>
      </p:sp>
      <p:sp>
        <p:nvSpPr>
          <p:cNvPr id="29" name="TextBox 49"/>
          <p:cNvSpPr txBox="1">
            <a:spLocks noChangeArrowheads="1"/>
          </p:cNvSpPr>
          <p:nvPr/>
        </p:nvSpPr>
        <p:spPr bwMode="auto">
          <a:xfrm>
            <a:off x="1139949" y="5600408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8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826380" y="6219902"/>
            <a:ext cx="89570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9"/>
          <p:cNvSpPr txBox="1">
            <a:spLocks noChangeArrowheads="1"/>
          </p:cNvSpPr>
          <p:nvPr/>
        </p:nvSpPr>
        <p:spPr bwMode="auto">
          <a:xfrm>
            <a:off x="1139949" y="6170749"/>
            <a:ext cx="833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CC"/>
                </a:solidFill>
                <a:latin typeface="Arial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489112" y="6314176"/>
            <a:ext cx="473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48: 2 = 24</a:t>
            </a:r>
          </a:p>
        </p:txBody>
      </p:sp>
      <p:sp>
        <p:nvSpPr>
          <p:cNvPr id="34" name="Cloud Callout 33"/>
          <p:cNvSpPr/>
          <p:nvPr/>
        </p:nvSpPr>
        <p:spPr>
          <a:xfrm rot="10800000" flipV="1">
            <a:off x="3606084" y="-26603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381250" cy="95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572831" y="1007774"/>
            <a:ext cx="11388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khay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cà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chua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48: 2 = 24 (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: 24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cà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chua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443211"/>
            <a:ext cx="2540000" cy="22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64" y="3709115"/>
            <a:ext cx="2540000" cy="314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0" y="0"/>
            <a:ext cx="2435900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98" y="4443211"/>
            <a:ext cx="1649681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96" y="4117332"/>
            <a:ext cx="3791103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595611"/>
            <a:ext cx="2540000" cy="22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5" y="1451893"/>
            <a:ext cx="2648755" cy="27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13277B4-4637-52BB-B195-68D3AD5C3BCC}"/>
              </a:ext>
            </a:extLst>
          </p:cNvPr>
          <p:cNvSpPr/>
          <p:nvPr/>
        </p:nvSpPr>
        <p:spPr>
          <a:xfrm>
            <a:off x="653223" y="1228586"/>
            <a:ext cx="3674078" cy="821702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</a:rPr>
              <a:t>1. </a:t>
            </a:r>
            <a:r>
              <a:rPr lang="vi-VN" sz="4000" b="1" dirty="0">
                <a:solidFill>
                  <a:schemeClr val="tx1"/>
                </a:solidFill>
              </a:rPr>
              <a:t>Tính: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3"/>
          <a:srcRect r="13759"/>
          <a:stretch/>
        </p:blipFill>
        <p:spPr>
          <a:xfrm>
            <a:off x="115910" y="-16043"/>
            <a:ext cx="3515931" cy="1271579"/>
          </a:xfrm>
          <a:prstGeom prst="rect">
            <a:avLst/>
          </a:prstGeom>
        </p:spPr>
      </p:pic>
      <p:pic>
        <p:nvPicPr>
          <p:cNvPr id="2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00" y="435026"/>
            <a:ext cx="1513986" cy="161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460" y="800651"/>
            <a:ext cx="2435900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671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5160"/>
            <a:ext cx="254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Giải toán 3 kết nối tri thức bài 26: Chia số có hai chữ số cho số có một chữ số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" y="2108064"/>
            <a:ext cx="12192000" cy="48077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owchart: Card 3"/>
          <p:cNvSpPr/>
          <p:nvPr/>
        </p:nvSpPr>
        <p:spPr>
          <a:xfrm>
            <a:off x="3090930" y="2358979"/>
            <a:ext cx="2009103" cy="3219718"/>
          </a:xfrm>
          <a:prstGeom prst="flowChartPunchedCar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r>
              <a:rPr lang="en-US" dirty="0"/>
              <a:t> </a:t>
            </a:r>
          </a:p>
        </p:txBody>
      </p:sp>
      <p:grpSp>
        <p:nvGrpSpPr>
          <p:cNvPr id="18" name="Group 32"/>
          <p:cNvGrpSpPr>
            <a:grpSpLocks/>
          </p:cNvGrpSpPr>
          <p:nvPr/>
        </p:nvGrpSpPr>
        <p:grpSpPr bwMode="auto">
          <a:xfrm>
            <a:off x="4061473" y="2444838"/>
            <a:ext cx="1038561" cy="1524000"/>
            <a:chOff x="1036757" y="2724918"/>
            <a:chExt cx="631024" cy="15240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036757" y="3340868"/>
              <a:ext cx="63102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75722" y="3486918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lowchart: Card 20"/>
          <p:cNvSpPr/>
          <p:nvPr/>
        </p:nvSpPr>
        <p:spPr>
          <a:xfrm>
            <a:off x="258760" y="2358979"/>
            <a:ext cx="2009103" cy="3219718"/>
          </a:xfrm>
          <a:prstGeom prst="flowChartPunchedCar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r>
              <a:rPr lang="en-US" dirty="0"/>
              <a:t> </a:t>
            </a:r>
          </a:p>
        </p:txBody>
      </p: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1270932" y="2444838"/>
            <a:ext cx="1017432" cy="1524000"/>
            <a:chOff x="1036757" y="2724918"/>
            <a:chExt cx="618186" cy="15240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036757" y="3276472"/>
              <a:ext cx="618186" cy="7603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75722" y="3486918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49"/>
          <p:cNvSpPr txBox="1">
            <a:spLocks noChangeArrowheads="1"/>
          </p:cNvSpPr>
          <p:nvPr/>
        </p:nvSpPr>
        <p:spPr bwMode="auto">
          <a:xfrm>
            <a:off x="466878" y="2453333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36</a:t>
            </a:r>
          </a:p>
        </p:txBody>
      </p:sp>
      <p:sp>
        <p:nvSpPr>
          <p:cNvPr id="40" name="TextBox 49"/>
          <p:cNvSpPr txBox="1">
            <a:spLocks noChangeArrowheads="1"/>
          </p:cNvSpPr>
          <p:nvPr/>
        </p:nvSpPr>
        <p:spPr bwMode="auto">
          <a:xfrm>
            <a:off x="4112170" y="2453784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41" name="TextBox 49"/>
          <p:cNvSpPr txBox="1">
            <a:spLocks noChangeArrowheads="1"/>
          </p:cNvSpPr>
          <p:nvPr/>
        </p:nvSpPr>
        <p:spPr bwMode="auto">
          <a:xfrm>
            <a:off x="1300500" y="300399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42" name="TextBox 49"/>
          <p:cNvSpPr txBox="1">
            <a:spLocks noChangeArrowheads="1"/>
          </p:cNvSpPr>
          <p:nvPr/>
        </p:nvSpPr>
        <p:spPr bwMode="auto">
          <a:xfrm>
            <a:off x="437520" y="2914284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360246" y="3538366"/>
            <a:ext cx="71695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9"/>
          <p:cNvSpPr txBox="1">
            <a:spLocks noChangeArrowheads="1"/>
          </p:cNvSpPr>
          <p:nvPr/>
        </p:nvSpPr>
        <p:spPr bwMode="auto">
          <a:xfrm>
            <a:off x="424641" y="348610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45" name="TextBox 49"/>
          <p:cNvSpPr txBox="1">
            <a:spLocks noChangeArrowheads="1"/>
          </p:cNvSpPr>
          <p:nvPr/>
        </p:nvSpPr>
        <p:spPr bwMode="auto">
          <a:xfrm>
            <a:off x="731589" y="348610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46" name="TextBox 49"/>
          <p:cNvSpPr txBox="1">
            <a:spLocks noChangeArrowheads="1"/>
          </p:cNvSpPr>
          <p:nvPr/>
        </p:nvSpPr>
        <p:spPr bwMode="auto">
          <a:xfrm>
            <a:off x="1564905" y="300927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47" name="TextBox 49"/>
          <p:cNvSpPr txBox="1">
            <a:spLocks noChangeArrowheads="1"/>
          </p:cNvSpPr>
          <p:nvPr/>
        </p:nvSpPr>
        <p:spPr bwMode="auto">
          <a:xfrm>
            <a:off x="751255" y="3943080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564981" y="4599450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9"/>
          <p:cNvSpPr txBox="1">
            <a:spLocks noChangeArrowheads="1"/>
          </p:cNvSpPr>
          <p:nvPr/>
        </p:nvSpPr>
        <p:spPr bwMode="auto">
          <a:xfrm>
            <a:off x="751369" y="457369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268393" y="2453333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86</a:t>
            </a:r>
          </a:p>
        </p:txBody>
      </p:sp>
      <p:sp>
        <p:nvSpPr>
          <p:cNvPr id="51" name="TextBox 49"/>
          <p:cNvSpPr txBox="1">
            <a:spLocks noChangeArrowheads="1"/>
          </p:cNvSpPr>
          <p:nvPr/>
        </p:nvSpPr>
        <p:spPr bwMode="auto">
          <a:xfrm>
            <a:off x="1322205" y="2418897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53" name="Flowchart: Card 52"/>
          <p:cNvSpPr/>
          <p:nvPr/>
        </p:nvSpPr>
        <p:spPr>
          <a:xfrm>
            <a:off x="9013946" y="2358979"/>
            <a:ext cx="2009103" cy="3219718"/>
          </a:xfrm>
          <a:prstGeom prst="flowChartPunchedCar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r>
              <a:rPr lang="en-US" dirty="0"/>
              <a:t> </a:t>
            </a:r>
          </a:p>
        </p:txBody>
      </p:sp>
      <p:sp>
        <p:nvSpPr>
          <p:cNvPr id="54" name="Flowchart: Card 53"/>
          <p:cNvSpPr/>
          <p:nvPr/>
        </p:nvSpPr>
        <p:spPr>
          <a:xfrm>
            <a:off x="6075311" y="2397614"/>
            <a:ext cx="2009103" cy="3219718"/>
          </a:xfrm>
          <a:prstGeom prst="flowChartPunchedCar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 </a:t>
            </a:r>
            <a:r>
              <a:rPr lang="en-US" dirty="0"/>
              <a:t> </a:t>
            </a:r>
          </a:p>
        </p:txBody>
      </p:sp>
      <p:grpSp>
        <p:nvGrpSpPr>
          <p:cNvPr id="57" name="Group 32"/>
          <p:cNvGrpSpPr>
            <a:grpSpLocks/>
          </p:cNvGrpSpPr>
          <p:nvPr/>
        </p:nvGrpSpPr>
        <p:grpSpPr bwMode="auto">
          <a:xfrm>
            <a:off x="9969465" y="2483473"/>
            <a:ext cx="1038561" cy="1524000"/>
            <a:chOff x="1036757" y="2724918"/>
            <a:chExt cx="631024" cy="15240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036757" y="3340868"/>
              <a:ext cx="63102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275722" y="3486918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32"/>
          <p:cNvGrpSpPr>
            <a:grpSpLocks/>
          </p:cNvGrpSpPr>
          <p:nvPr/>
        </p:nvGrpSpPr>
        <p:grpSpPr bwMode="auto">
          <a:xfrm>
            <a:off x="7011342" y="2483473"/>
            <a:ext cx="1038561" cy="1524000"/>
            <a:chOff x="1036757" y="2724918"/>
            <a:chExt cx="631024" cy="152400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1036757" y="3340868"/>
              <a:ext cx="63102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275722" y="3486918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222387" y="2473934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48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081629" y="2457534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9189871" y="2461187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77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9988065" y="2491874"/>
            <a:ext cx="1102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69" name="Flowchart: Process 68"/>
          <p:cNvSpPr/>
          <p:nvPr/>
        </p:nvSpPr>
        <p:spPr>
          <a:xfrm>
            <a:off x="521960" y="5877285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0" name="Flowchart: Process 69"/>
          <p:cNvSpPr/>
          <p:nvPr/>
        </p:nvSpPr>
        <p:spPr>
          <a:xfrm>
            <a:off x="3563157" y="5877285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1" name="Flowchart: Process 70"/>
          <p:cNvSpPr/>
          <p:nvPr/>
        </p:nvSpPr>
        <p:spPr>
          <a:xfrm>
            <a:off x="6487677" y="5877285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3" name="Flowchart: Process 72"/>
          <p:cNvSpPr/>
          <p:nvPr/>
        </p:nvSpPr>
        <p:spPr>
          <a:xfrm>
            <a:off x="9483329" y="5877285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4" name="Flowchart: Process 73"/>
          <p:cNvSpPr/>
          <p:nvPr/>
        </p:nvSpPr>
        <p:spPr>
          <a:xfrm>
            <a:off x="526344" y="5872030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36: 3= 12</a:t>
            </a:r>
          </a:p>
        </p:txBody>
      </p:sp>
      <p:sp>
        <p:nvSpPr>
          <p:cNvPr id="75" name="TextBox 49"/>
          <p:cNvSpPr txBox="1">
            <a:spLocks noChangeArrowheads="1"/>
          </p:cNvSpPr>
          <p:nvPr/>
        </p:nvSpPr>
        <p:spPr bwMode="auto">
          <a:xfrm>
            <a:off x="4086821" y="304745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76" name="TextBox 49"/>
          <p:cNvSpPr txBox="1">
            <a:spLocks noChangeArrowheads="1"/>
          </p:cNvSpPr>
          <p:nvPr/>
        </p:nvSpPr>
        <p:spPr bwMode="auto">
          <a:xfrm>
            <a:off x="3247550" y="2944877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3074214" y="3538366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49"/>
          <p:cNvSpPr txBox="1">
            <a:spLocks noChangeArrowheads="1"/>
          </p:cNvSpPr>
          <p:nvPr/>
        </p:nvSpPr>
        <p:spPr bwMode="auto">
          <a:xfrm>
            <a:off x="3247550" y="3559234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79" name="TextBox 49"/>
          <p:cNvSpPr txBox="1">
            <a:spLocks noChangeArrowheads="1"/>
          </p:cNvSpPr>
          <p:nvPr/>
        </p:nvSpPr>
        <p:spPr bwMode="auto">
          <a:xfrm>
            <a:off x="3541619" y="356996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80" name="TextBox 49"/>
          <p:cNvSpPr txBox="1">
            <a:spLocks noChangeArrowheads="1"/>
          </p:cNvSpPr>
          <p:nvPr/>
        </p:nvSpPr>
        <p:spPr bwMode="auto">
          <a:xfrm>
            <a:off x="4387814" y="3037096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81" name="TextBox 49"/>
          <p:cNvSpPr txBox="1">
            <a:spLocks noChangeArrowheads="1"/>
          </p:cNvSpPr>
          <p:nvPr/>
        </p:nvSpPr>
        <p:spPr bwMode="auto">
          <a:xfrm>
            <a:off x="3562912" y="4042066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cxnSp>
        <p:nvCxnSpPr>
          <p:cNvPr id="82" name="Straight Connector 81"/>
          <p:cNvCxnSpPr/>
          <p:nvPr/>
        </p:nvCxnSpPr>
        <p:spPr bwMode="auto">
          <a:xfrm>
            <a:off x="3282688" y="4676270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49"/>
          <p:cNvSpPr txBox="1">
            <a:spLocks noChangeArrowheads="1"/>
          </p:cNvSpPr>
          <p:nvPr/>
        </p:nvSpPr>
        <p:spPr bwMode="auto">
          <a:xfrm>
            <a:off x="3590966" y="4634041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84" name="Flowchart: Process 83"/>
          <p:cNvSpPr/>
          <p:nvPr/>
        </p:nvSpPr>
        <p:spPr>
          <a:xfrm>
            <a:off x="3580325" y="5872029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86: 2= 43</a:t>
            </a:r>
          </a:p>
        </p:txBody>
      </p:sp>
      <p:sp>
        <p:nvSpPr>
          <p:cNvPr id="85" name="TextBox 49"/>
          <p:cNvSpPr txBox="1">
            <a:spLocks noChangeArrowheads="1"/>
          </p:cNvSpPr>
          <p:nvPr/>
        </p:nvSpPr>
        <p:spPr bwMode="auto">
          <a:xfrm>
            <a:off x="7035753" y="3049509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86" name="TextBox 49"/>
          <p:cNvSpPr txBox="1">
            <a:spLocks noChangeArrowheads="1"/>
          </p:cNvSpPr>
          <p:nvPr/>
        </p:nvSpPr>
        <p:spPr bwMode="auto">
          <a:xfrm>
            <a:off x="6240906" y="2995641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6057797" y="3652763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49"/>
          <p:cNvSpPr txBox="1">
            <a:spLocks noChangeArrowheads="1"/>
          </p:cNvSpPr>
          <p:nvPr/>
        </p:nvSpPr>
        <p:spPr bwMode="auto">
          <a:xfrm>
            <a:off x="6286782" y="3615726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581395" y="361360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7308164" y="303934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92" name="TextBox 49"/>
          <p:cNvSpPr txBox="1">
            <a:spLocks noChangeArrowheads="1"/>
          </p:cNvSpPr>
          <p:nvPr/>
        </p:nvSpPr>
        <p:spPr bwMode="auto">
          <a:xfrm>
            <a:off x="6609151" y="405232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cxnSp>
        <p:nvCxnSpPr>
          <p:cNvPr id="93" name="Straight Connector 92"/>
          <p:cNvCxnSpPr/>
          <p:nvPr/>
        </p:nvCxnSpPr>
        <p:spPr bwMode="auto">
          <a:xfrm>
            <a:off x="6286782" y="4676270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9"/>
          <p:cNvSpPr txBox="1">
            <a:spLocks noChangeArrowheads="1"/>
          </p:cNvSpPr>
          <p:nvPr/>
        </p:nvSpPr>
        <p:spPr bwMode="auto">
          <a:xfrm>
            <a:off x="6616517" y="4646920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95" name="Flowchart: Process 94"/>
          <p:cNvSpPr/>
          <p:nvPr/>
        </p:nvSpPr>
        <p:spPr>
          <a:xfrm>
            <a:off x="6444875" y="5872028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48: 4= 12</a:t>
            </a:r>
          </a:p>
        </p:txBody>
      </p:sp>
      <p:sp>
        <p:nvSpPr>
          <p:cNvPr id="96" name="TextBox 49"/>
          <p:cNvSpPr txBox="1">
            <a:spLocks noChangeArrowheads="1"/>
          </p:cNvSpPr>
          <p:nvPr/>
        </p:nvSpPr>
        <p:spPr bwMode="auto">
          <a:xfrm>
            <a:off x="9980826" y="3053212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97" name="TextBox 49"/>
          <p:cNvSpPr txBox="1">
            <a:spLocks noChangeArrowheads="1"/>
          </p:cNvSpPr>
          <p:nvPr/>
        </p:nvSpPr>
        <p:spPr bwMode="auto">
          <a:xfrm>
            <a:off x="9184714" y="3000193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cxnSp>
        <p:nvCxnSpPr>
          <p:cNvPr id="98" name="Straight Connector 97"/>
          <p:cNvCxnSpPr/>
          <p:nvPr/>
        </p:nvCxnSpPr>
        <p:spPr bwMode="auto">
          <a:xfrm>
            <a:off x="9005193" y="3652763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49"/>
          <p:cNvSpPr txBox="1">
            <a:spLocks noChangeArrowheads="1"/>
          </p:cNvSpPr>
          <p:nvPr/>
        </p:nvSpPr>
        <p:spPr bwMode="auto">
          <a:xfrm>
            <a:off x="9158068" y="3610849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00" name="TextBox 49"/>
          <p:cNvSpPr txBox="1">
            <a:spLocks noChangeArrowheads="1"/>
          </p:cNvSpPr>
          <p:nvPr/>
        </p:nvSpPr>
        <p:spPr bwMode="auto">
          <a:xfrm>
            <a:off x="9500881" y="3614895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sp>
        <p:nvSpPr>
          <p:cNvPr id="101" name="TextBox 49"/>
          <p:cNvSpPr txBox="1">
            <a:spLocks noChangeArrowheads="1"/>
          </p:cNvSpPr>
          <p:nvPr/>
        </p:nvSpPr>
        <p:spPr bwMode="auto">
          <a:xfrm>
            <a:off x="10253410" y="3047830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102" name="TextBox 49"/>
          <p:cNvSpPr txBox="1">
            <a:spLocks noChangeArrowheads="1"/>
          </p:cNvSpPr>
          <p:nvPr/>
        </p:nvSpPr>
        <p:spPr bwMode="auto">
          <a:xfrm>
            <a:off x="9514170" y="4127450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7</a:t>
            </a:r>
          </a:p>
        </p:txBody>
      </p:sp>
      <p:cxnSp>
        <p:nvCxnSpPr>
          <p:cNvPr id="103" name="Straight Connector 102"/>
          <p:cNvCxnSpPr/>
          <p:nvPr/>
        </p:nvCxnSpPr>
        <p:spPr bwMode="auto">
          <a:xfrm>
            <a:off x="9264922" y="4749952"/>
            <a:ext cx="7741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49"/>
          <p:cNvSpPr txBox="1">
            <a:spLocks noChangeArrowheads="1"/>
          </p:cNvSpPr>
          <p:nvPr/>
        </p:nvSpPr>
        <p:spPr bwMode="auto">
          <a:xfrm>
            <a:off x="9513377" y="4709167"/>
            <a:ext cx="987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05" name="Flowchart: Process 104"/>
          <p:cNvSpPr/>
          <p:nvPr/>
        </p:nvSpPr>
        <p:spPr>
          <a:xfrm>
            <a:off x="9431813" y="5872027"/>
            <a:ext cx="2085890" cy="598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77: 7= 11</a:t>
            </a:r>
          </a:p>
        </p:txBody>
      </p:sp>
      <p:sp>
        <p:nvSpPr>
          <p:cNvPr id="89" name="Cloud Callout 88"/>
          <p:cNvSpPr/>
          <p:nvPr/>
        </p:nvSpPr>
        <p:spPr>
          <a:xfrm rot="10800000" flipV="1">
            <a:off x="3644912" y="147109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nhân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7" grpId="0"/>
      <p:bldP spid="49" grpId="0"/>
      <p:bldP spid="74" grpId="0" animBg="1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  <p:bldP spid="85" grpId="0"/>
      <p:bldP spid="86" grpId="0"/>
      <p:bldP spid="88" grpId="0"/>
      <p:bldP spid="90" grpId="0"/>
      <p:bldP spid="91" grpId="0"/>
      <p:bldP spid="92" grpId="0"/>
      <p:bldP spid="94" grpId="0"/>
      <p:bldP spid="95" grpId="0" animBg="1"/>
      <p:bldP spid="96" grpId="0"/>
      <p:bldP spid="97" grpId="0"/>
      <p:bldP spid="99" grpId="0"/>
      <p:bldP spid="100" grpId="0"/>
      <p:bldP spid="101" grpId="0"/>
      <p:bldP spid="102" grpId="0"/>
      <p:bldP spid="104" grpId="0"/>
      <p:bldP spid="1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193" y="1255536"/>
            <a:ext cx="73452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 2.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nhẩm</a:t>
            </a:r>
            <a:r>
              <a:rPr lang="en-US" sz="4000" dirty="0"/>
              <a:t> (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)</a:t>
            </a:r>
          </a:p>
          <a:p>
            <a:r>
              <a:rPr lang="en-US" sz="4000" dirty="0">
                <a:solidFill>
                  <a:srgbClr val="0000FF"/>
                </a:solidFill>
              </a:rPr>
              <a:t>	</a:t>
            </a:r>
            <a:r>
              <a:rPr lang="en-US" sz="4000" dirty="0" err="1">
                <a:solidFill>
                  <a:srgbClr val="0000FF"/>
                </a:solidFill>
              </a:rPr>
              <a:t>Mẫu</a:t>
            </a:r>
            <a:r>
              <a:rPr lang="en-US" sz="4000" dirty="0">
                <a:solidFill>
                  <a:srgbClr val="0000FF"/>
                </a:solidFill>
              </a:rPr>
              <a:t>: 90 : 3 = ?</a:t>
            </a:r>
          </a:p>
          <a:p>
            <a:r>
              <a:rPr lang="en-US" sz="4000" dirty="0">
                <a:solidFill>
                  <a:srgbClr val="0000FF"/>
                </a:solidFill>
              </a:rPr>
              <a:t>	</a:t>
            </a:r>
            <a:r>
              <a:rPr lang="en-US" sz="4000" dirty="0" err="1">
                <a:solidFill>
                  <a:srgbClr val="0000FF"/>
                </a:solidFill>
              </a:rPr>
              <a:t>Nhẩm</a:t>
            </a:r>
            <a:r>
              <a:rPr lang="en-US" sz="4000" dirty="0">
                <a:solidFill>
                  <a:srgbClr val="0000FF"/>
                </a:solidFill>
              </a:rPr>
              <a:t> : 9 </a:t>
            </a:r>
            <a:r>
              <a:rPr lang="en-US" sz="4000" dirty="0" err="1">
                <a:solidFill>
                  <a:srgbClr val="0000FF"/>
                </a:solidFill>
              </a:rPr>
              <a:t>chục</a:t>
            </a:r>
            <a:r>
              <a:rPr lang="en-US" sz="4000" dirty="0">
                <a:solidFill>
                  <a:srgbClr val="0000FF"/>
                </a:solidFill>
              </a:rPr>
              <a:t> : 3 = 3 </a:t>
            </a:r>
            <a:r>
              <a:rPr lang="en-US" sz="4000" dirty="0" err="1">
                <a:solidFill>
                  <a:srgbClr val="0000FF"/>
                </a:solidFill>
              </a:rPr>
              <a:t>chục</a:t>
            </a:r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>
                <a:solidFill>
                  <a:srgbClr val="0000FF"/>
                </a:solidFill>
              </a:rPr>
              <a:t>	90 : 3=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115910" y="-16044"/>
            <a:ext cx="3515931" cy="12715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9700" y="420687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60 : 2=			80 : 4=</a:t>
            </a:r>
          </a:p>
          <a:p>
            <a:r>
              <a:rPr lang="en-US" sz="4000" dirty="0"/>
              <a:t>90 : 9=			60 : 3=</a:t>
            </a:r>
          </a:p>
        </p:txBody>
      </p:sp>
      <p:pic>
        <p:nvPicPr>
          <p:cNvPr id="5" name="Picture 4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45" y="-223829"/>
            <a:ext cx="2648755" cy="2756637"/>
          </a:xfrm>
          <a:prstGeom prst="rect">
            <a:avLst/>
          </a:prstGeom>
          <a:noFill/>
        </p:spPr>
      </p:pic>
      <p:pic>
        <p:nvPicPr>
          <p:cNvPr id="6" name="Picture 11" descr="671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667"/>
            <a:ext cx="2540000" cy="22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6712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68" y="4713667"/>
            <a:ext cx="2540000" cy="22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24" y="3042400"/>
            <a:ext cx="3791103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44" y="237130"/>
            <a:ext cx="1895552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1063" y="3076437"/>
            <a:ext cx="12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1349" y="4208011"/>
            <a:ext cx="12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1349" y="4783790"/>
            <a:ext cx="12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9103" y="4208011"/>
            <a:ext cx="12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3841" y="4776187"/>
            <a:ext cx="124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17" name="Cloud Callout 16"/>
          <p:cNvSpPr/>
          <p:nvPr/>
        </p:nvSpPr>
        <p:spPr>
          <a:xfrm rot="10800000" flipV="1">
            <a:off x="3606084" y="-26603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đôi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805" y="1395763"/>
            <a:ext cx="3174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thừa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78A0-0329-4EDD-BB4A-1E47334FEA88}"/>
              </a:ext>
            </a:extLst>
          </p:cNvPr>
          <p:cNvPicPr/>
          <p:nvPr/>
        </p:nvPicPr>
        <p:blipFill rotWithShape="1">
          <a:blip r:embed="rId2"/>
          <a:srcRect r="13759"/>
          <a:stretch/>
        </p:blipFill>
        <p:spPr>
          <a:xfrm>
            <a:off x="115910" y="-16043"/>
            <a:ext cx="3515931" cy="1271579"/>
          </a:xfrm>
          <a:prstGeom prst="rect">
            <a:avLst/>
          </a:prstGeom>
        </p:spPr>
      </p:pic>
      <p:pic>
        <p:nvPicPr>
          <p:cNvPr id="4" name="Picture 3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01" y="-77428"/>
            <a:ext cx="2279560" cy="2181077"/>
          </a:xfrm>
          <a:prstGeom prst="rect">
            <a:avLst/>
          </a:prstGeom>
          <a:noFill/>
        </p:spPr>
      </p:pic>
      <p:pic>
        <p:nvPicPr>
          <p:cNvPr id="5" name="Picture 4" descr="Giải toán 3 kết nối tri thức bài 26: Chia số có hai chữ số cho số có một chữ số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0" y="2103648"/>
            <a:ext cx="12076090" cy="4567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75" y="949459"/>
            <a:ext cx="1895552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44" y="237130"/>
            <a:ext cx="1895552" cy="160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6712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851" y="4237149"/>
            <a:ext cx="2205149" cy="276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Terminator 11"/>
          <p:cNvSpPr/>
          <p:nvPr/>
        </p:nvSpPr>
        <p:spPr>
          <a:xfrm rot="20998964">
            <a:off x="3521428" y="2530660"/>
            <a:ext cx="3264078" cy="691067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 x </a:t>
            </a:r>
            <a:r>
              <a:rPr lang="en-US" sz="4000" dirty="0">
                <a:solidFill>
                  <a:srgbClr val="FF0000"/>
                </a:solidFill>
              </a:rPr>
              <a:t>21</a:t>
            </a:r>
            <a:r>
              <a:rPr lang="en-US" sz="4000" dirty="0"/>
              <a:t> = 63</a:t>
            </a:r>
          </a:p>
        </p:txBody>
      </p:sp>
      <p:sp>
        <p:nvSpPr>
          <p:cNvPr id="15" name="Rounded Rectangle 14"/>
          <p:cNvSpPr/>
          <p:nvPr/>
        </p:nvSpPr>
        <p:spPr>
          <a:xfrm rot="20819870">
            <a:off x="4660820" y="2525040"/>
            <a:ext cx="605307" cy="70230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?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7030179" y="2798971"/>
            <a:ext cx="3659285" cy="691067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11</a:t>
            </a:r>
            <a:r>
              <a:rPr lang="en-US" sz="4000" dirty="0"/>
              <a:t> x 5 = 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14444" y="2787733"/>
            <a:ext cx="605307" cy="70230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?</a:t>
            </a:r>
          </a:p>
        </p:txBody>
      </p:sp>
      <p:sp>
        <p:nvSpPr>
          <p:cNvPr id="18" name="Flowchart: Terminator 17"/>
          <p:cNvSpPr/>
          <p:nvPr/>
        </p:nvSpPr>
        <p:spPr>
          <a:xfrm rot="255678">
            <a:off x="6154552" y="4025664"/>
            <a:ext cx="3575232" cy="691067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 x </a:t>
            </a:r>
            <a:r>
              <a:rPr lang="en-US" sz="4000" dirty="0">
                <a:solidFill>
                  <a:srgbClr val="FF0000"/>
                </a:solidFill>
              </a:rPr>
              <a:t>21</a:t>
            </a:r>
            <a:r>
              <a:rPr lang="en-US" sz="4000" dirty="0"/>
              <a:t> = 42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90952" y="4020044"/>
            <a:ext cx="605307" cy="70230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?</a:t>
            </a:r>
          </a:p>
        </p:txBody>
      </p:sp>
      <p:sp>
        <p:nvSpPr>
          <p:cNvPr id="20" name="Flowchart: Terminator 19"/>
          <p:cNvSpPr/>
          <p:nvPr/>
        </p:nvSpPr>
        <p:spPr>
          <a:xfrm rot="21238536">
            <a:off x="5481999" y="5361802"/>
            <a:ext cx="3865049" cy="691067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21</a:t>
            </a:r>
            <a:r>
              <a:rPr lang="en-US" sz="4000" dirty="0"/>
              <a:t> x 4 = 84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06018" y="5305381"/>
            <a:ext cx="605307" cy="803907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?</a:t>
            </a:r>
          </a:p>
        </p:txBody>
      </p:sp>
      <p:sp>
        <p:nvSpPr>
          <p:cNvPr id="22" name="Cloud Callout 21"/>
          <p:cNvSpPr/>
          <p:nvPr/>
        </p:nvSpPr>
        <p:spPr>
          <a:xfrm rot="10800000" flipV="1">
            <a:off x="3601848" y="63963"/>
            <a:ext cx="4412494" cy="1111566"/>
          </a:xfrm>
          <a:prstGeom prst="cloudCallou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bốn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99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8" y="72882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57" y="5197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93" y="150338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05" y="233104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98" y="314119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5" y="2304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42" y="142294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47" y="109955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8" y="249336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01" y="174859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2" y="305876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05" y="247650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19" y="24240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99" y="124308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33" y="309210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01" y="200902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71" y="2987527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96EC6-5AD2-40B1-8993-9E2E8D33A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389" y="3201084"/>
            <a:ext cx="3150713" cy="34282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Arrow: Pentagon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758CDB2-676B-4130-8FEA-6F27FB79F961}"/>
              </a:ext>
            </a:extLst>
          </p:cNvPr>
          <p:cNvSpPr/>
          <p:nvPr/>
        </p:nvSpPr>
        <p:spPr>
          <a:xfrm>
            <a:off x="10377714" y="5791198"/>
            <a:ext cx="1335776" cy="614309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/>
              <a:t>PLAY</a:t>
            </a:r>
            <a:endParaRPr lang="es-ES" b="1" dirty="0"/>
          </a:p>
        </p:txBody>
      </p:sp>
      <p:sp>
        <p:nvSpPr>
          <p:cNvPr id="2" name="Rectangle 1"/>
          <p:cNvSpPr/>
          <p:nvPr/>
        </p:nvSpPr>
        <p:spPr>
          <a:xfrm>
            <a:off x="7042834" y="14003"/>
            <a:ext cx="5149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Trò chơi hứng táo</a:t>
            </a:r>
          </a:p>
        </p:txBody>
      </p:sp>
    </p:spTree>
    <p:extLst>
      <p:ext uri="{BB962C8B-B14F-4D97-AF65-F5344CB8AC3E}">
        <p14:creationId xmlns:p14="http://schemas.microsoft.com/office/powerpoint/2010/main" val="653666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Flowchart: Document 42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005330"/>
            <a:ext cx="12262338" cy="2877800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920352"/>
            <a:ext cx="1886314" cy="17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7" y="12984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7" y="223742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8" y="135625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831" y="2332304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64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1287" y="144701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24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43" y="194219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4191580" y="2037394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74" y="2908013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357625" y="1436632"/>
            <a:ext cx="86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</a:rPr>
              <a:t>12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  <p:sp>
        <p:nvSpPr>
          <p:cNvPr id="42" name="Rectangle 41"/>
          <p:cNvSpPr/>
          <p:nvPr/>
        </p:nvSpPr>
        <p:spPr>
          <a:xfrm>
            <a:off x="8767481" y="5392271"/>
            <a:ext cx="2992677" cy="618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24 : 2 =</a:t>
            </a:r>
          </a:p>
        </p:txBody>
      </p:sp>
    </p:spTree>
    <p:extLst>
      <p:ext uri="{BB962C8B-B14F-4D97-AF65-F5344CB8AC3E}">
        <p14:creationId xmlns:p14="http://schemas.microsoft.com/office/powerpoint/2010/main" val="9622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54706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15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3918" y="1574299"/>
            <a:ext cx="234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-70338" y="-1"/>
            <a:ext cx="12276852" cy="46492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lowchart: Document 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031086"/>
            <a:ext cx="12262338" cy="285204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2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920352"/>
            <a:ext cx="1886314" cy="17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" y="102391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7" y="223742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4" y="181975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46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831" y="2332304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51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24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8656" y="190731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26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4" y="141846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308324" y="1541690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1" y="3260057"/>
            <a:ext cx="3122082" cy="33562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357625" y="1436632"/>
            <a:ext cx="86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</a:rPr>
              <a:t>23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  <p:sp>
        <p:nvSpPr>
          <p:cNvPr id="43" name="Rectangle 42"/>
          <p:cNvSpPr/>
          <p:nvPr/>
        </p:nvSpPr>
        <p:spPr>
          <a:xfrm>
            <a:off x="8767481" y="5392271"/>
            <a:ext cx="2992677" cy="618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46 : 2 =</a:t>
            </a:r>
          </a:p>
        </p:txBody>
      </p:sp>
    </p:spTree>
    <p:extLst>
      <p:ext uri="{BB962C8B-B14F-4D97-AF65-F5344CB8AC3E}">
        <p14:creationId xmlns:p14="http://schemas.microsoft.com/office/powerpoint/2010/main" val="34081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39 0.44467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22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019 L -0.00364 0.46366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92487 0.0041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920352"/>
            <a:ext cx="1886314" cy="17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Document 41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6" y="201883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9" y="4529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19" y="191686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98" y="135625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4183766" y="1988366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5224" y="547058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59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1287" y="144701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94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17" y="205026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599590" y="21511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4" y="2923505"/>
            <a:ext cx="3122082" cy="36788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357625" y="1436632"/>
            <a:ext cx="86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</a:rPr>
              <a:t>13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  <p:sp>
        <p:nvSpPr>
          <p:cNvPr id="45" name="Rectangle 44"/>
          <p:cNvSpPr/>
          <p:nvPr/>
        </p:nvSpPr>
        <p:spPr>
          <a:xfrm>
            <a:off x="8767481" y="5392271"/>
            <a:ext cx="2992677" cy="618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39 : 3 =</a:t>
            </a:r>
          </a:p>
        </p:txBody>
      </p:sp>
    </p:spTree>
    <p:extLst>
      <p:ext uri="{BB962C8B-B14F-4D97-AF65-F5344CB8AC3E}">
        <p14:creationId xmlns:p14="http://schemas.microsoft.com/office/powerpoint/2010/main" val="409458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0052 0.3912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1.05677 0.0041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0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" name="Picture 11" descr="APP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920352"/>
            <a:ext cx="1886314" cy="17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Document 41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1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00" y="66199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44" y="2278319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35" y="143655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7" y="2264211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0" y="307436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21" y="151016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4" y="181975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9" y="1032723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00" y="2426537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43" y="168177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74" y="2991934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7" y="2409672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61" y="2357236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1" y="1176258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5" y="3025275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31" y="6357258"/>
            <a:ext cx="89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785" y="238124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896" y="3167132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4010" y="1523907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38</a:t>
            </a:r>
            <a:endParaRPr lang="es-E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3375" y="77516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s-ES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3249046" y="1579179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26</a:t>
            </a:r>
            <a:endParaRPr lang="es-ES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8324" y="2516880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64</a:t>
            </a:r>
            <a:endParaRPr lang="es-E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2302790" y="2375696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126" y="3087305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</a:t>
            </a:r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569" y="3112553"/>
            <a:ext cx="84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6215270" y="2465687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563" y="1268252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59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208" y="251015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8656" y="1907313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72</a:t>
            </a:r>
            <a:endParaRPr lang="es-E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3461" y="1137481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512" y="1777366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9" y="501820"/>
            <a:ext cx="632790" cy="632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887330" y="575680"/>
            <a:ext cx="89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98" y="3260057"/>
            <a:ext cx="3122082" cy="33562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FE913-22B0-45BF-8648-8B848421D7BE}"/>
              </a:ext>
            </a:extLst>
          </p:cNvPr>
          <p:cNvSpPr txBox="1"/>
          <p:nvPr/>
        </p:nvSpPr>
        <p:spPr>
          <a:xfrm>
            <a:off x="9357625" y="1436632"/>
            <a:ext cx="86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</a:rPr>
              <a:t>11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9019" y="6313717"/>
            <a:ext cx="841140" cy="41366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  <p:sp>
        <p:nvSpPr>
          <p:cNvPr id="44" name="Rectangle 43"/>
          <p:cNvSpPr/>
          <p:nvPr/>
        </p:nvSpPr>
        <p:spPr>
          <a:xfrm>
            <a:off x="8767481" y="5392271"/>
            <a:ext cx="2992677" cy="6185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55 : 5 =</a:t>
            </a:r>
          </a:p>
        </p:txBody>
      </p:sp>
    </p:spTree>
    <p:extLst>
      <p:ext uri="{BB962C8B-B14F-4D97-AF65-F5344CB8AC3E}">
        <p14:creationId xmlns:p14="http://schemas.microsoft.com/office/powerpoint/2010/main" val="24636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00299 0.60764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037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018 L 0.00065 0.6132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92487 0.0041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59674985-13ED-4809-B07E-85A00396DD1B}"/>
              </a:ext>
            </a:extLst>
          </p:cNvPr>
          <p:cNvSpPr/>
          <p:nvPr/>
        </p:nvSpPr>
        <p:spPr>
          <a:xfrm>
            <a:off x="0" y="-290293"/>
            <a:ext cx="12206514" cy="457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Flowchart: Document 146">
            <a:extLst>
              <a:ext uri="{FF2B5EF4-FFF2-40B4-BE49-F238E27FC236}">
                <a16:creationId xmlns:a16="http://schemas.microsoft.com/office/drawing/2014/main" id="{91025EF1-E3F7-4113-953F-136410441A55}"/>
              </a:ext>
            </a:extLst>
          </p:cNvPr>
          <p:cNvSpPr/>
          <p:nvPr/>
        </p:nvSpPr>
        <p:spPr>
          <a:xfrm flipH="1" flipV="1">
            <a:off x="-70338" y="3909480"/>
            <a:ext cx="12262338" cy="181641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Flowchart: Document 144">
            <a:extLst>
              <a:ext uri="{FF2B5EF4-FFF2-40B4-BE49-F238E27FC236}">
                <a16:creationId xmlns:a16="http://schemas.microsoft.com/office/drawing/2014/main" id="{EC192068-C44F-4E13-A62C-FD2B048B25CE}"/>
              </a:ext>
            </a:extLst>
          </p:cNvPr>
          <p:cNvSpPr/>
          <p:nvPr/>
        </p:nvSpPr>
        <p:spPr>
          <a:xfrm flipV="1">
            <a:off x="-70338" y="4276577"/>
            <a:ext cx="12262338" cy="2606553"/>
          </a:xfrm>
          <a:prstGeom prst="flowChartDocumen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92D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99" y="153907"/>
            <a:ext cx="7291145" cy="6550185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76DDA2-2154-4689-8F44-835DB49269AF}"/>
              </a:ext>
            </a:extLst>
          </p:cNvPr>
          <p:cNvGrpSpPr/>
          <p:nvPr/>
        </p:nvGrpSpPr>
        <p:grpSpPr>
          <a:xfrm>
            <a:off x="2691271" y="2987527"/>
            <a:ext cx="3122082" cy="3678854"/>
            <a:chOff x="1205371" y="2987527"/>
            <a:chExt cx="3122082" cy="3678854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4EDBF7F-A040-489B-9DD9-001236E5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401" y="4276528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63" y="452590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41D40DD-81CA-4939-8106-AC9612A6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898" y="3141194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8BE018-4D04-4A5E-94B0-EB9BEDFE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371" y="2987527"/>
              <a:ext cx="3122082" cy="367885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77A95B-D583-424F-90DA-62D23A4AF559}"/>
              </a:ext>
            </a:extLst>
          </p:cNvPr>
          <p:cNvGrpSpPr/>
          <p:nvPr/>
        </p:nvGrpSpPr>
        <p:grpSpPr>
          <a:xfrm>
            <a:off x="7066289" y="3201084"/>
            <a:ext cx="3150713" cy="3428271"/>
            <a:chOff x="5580389" y="3201084"/>
            <a:chExt cx="3150713" cy="3428271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3F42B9F-D5E7-44D4-B57F-22D9EB01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064" y="4510559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A4DAC2BA-C1BD-472E-B12C-4D7362314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424" y="4358957"/>
              <a:ext cx="632790" cy="6327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096EC6-5AD2-40B1-8993-9E2E8D33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0389" y="3201084"/>
              <a:ext cx="3150713" cy="34282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8" name="Action Button: Blank 27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139FDF83-8BBE-4D5C-A051-9DA715C7EFF9}"/>
              </a:ext>
            </a:extLst>
          </p:cNvPr>
          <p:cNvSpPr/>
          <p:nvPr/>
        </p:nvSpPr>
        <p:spPr>
          <a:xfrm>
            <a:off x="10919019" y="6066979"/>
            <a:ext cx="841140" cy="413664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/>
              <a:t>exit</a:t>
            </a:r>
            <a:endParaRPr lang="es-ES" b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FF9EFB2-47B4-4CDD-9AC1-40630D75BD22}"/>
              </a:ext>
            </a:extLst>
          </p:cNvPr>
          <p:cNvSpPr/>
          <p:nvPr/>
        </p:nvSpPr>
        <p:spPr>
          <a:xfrm>
            <a:off x="7930112" y="1644467"/>
            <a:ext cx="2857045" cy="1107776"/>
          </a:xfrm>
          <a:prstGeom prst="wedgeEllipseCallout">
            <a:avLst>
              <a:gd name="adj1" fmla="val -17034"/>
              <a:gd name="adj2" fmla="val 8158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Có tiền xài tết rồi em hé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025"/>
            <a:ext cx="12067504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167425" y="2800293"/>
            <a:ext cx="11900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rgbClr val="FF00FF"/>
                </a:solidFill>
                <a:latin typeface="HP-087" panose="020B0803050302020204" pitchFamily="34" charset="0"/>
              </a:rPr>
              <a:t>DẶN DÒ- NHẬN XÉT TIẾT HỌC</a:t>
            </a:r>
          </a:p>
        </p:txBody>
      </p:sp>
    </p:spTree>
    <p:extLst>
      <p:ext uri="{BB962C8B-B14F-4D97-AF65-F5344CB8AC3E}">
        <p14:creationId xmlns:p14="http://schemas.microsoft.com/office/powerpoint/2010/main" val="15786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5" y="718553"/>
            <a:ext cx="71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Nunito Black" pitchFamily="2" charset="0"/>
              </a:rPr>
              <a:t>1. Múa hát về chủ đề “Vui đến trường”</a:t>
            </a:r>
          </a:p>
        </p:txBody>
      </p:sp>
      <p:pic>
        <p:nvPicPr>
          <p:cNvPr id="7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56C6295-EDD9-3F47-F7FC-8AA24B254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30" y="1360920"/>
            <a:ext cx="11778018" cy="530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0"/>
            <a:ext cx="6807200" cy="1371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8199">
            <a:off x="3356172" y="2095799"/>
            <a:ext cx="5281075" cy="3811380"/>
          </a:xfrm>
          <a:prstGeom prst="rect">
            <a:avLst/>
          </a:prstGeom>
        </p:spPr>
      </p:pic>
      <p:pic>
        <p:nvPicPr>
          <p:cNvPr id="4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6365"/>
            <a:ext cx="2732289" cy="31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37" y="5306224"/>
            <a:ext cx="2540000" cy="15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56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4" y="3057611"/>
            <a:ext cx="3657600" cy="2639710"/>
          </a:xfrm>
          <a:prstGeom prst="rect">
            <a:avLst/>
          </a:prstGeom>
        </p:spPr>
      </p:pic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981200"/>
            <a:ext cx="1117600" cy="1203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2800" y="31242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3200" y="4283242"/>
            <a:ext cx="1117600" cy="974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80456" y="603143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4456" y="4738343"/>
            <a:ext cx="1117600" cy="1203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6" y="5339922"/>
            <a:ext cx="1625600" cy="493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 </a:t>
            </a:r>
            <a:r>
              <a:rPr lang="en-US" sz="4000" dirty="0" err="1"/>
              <a:t>dư</a:t>
            </a:r>
            <a:r>
              <a:rPr lang="en-US" sz="4000" dirty="0"/>
              <a:t> 3</a:t>
            </a:r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4800" y="2909827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4160921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19 : 2 = …</a:t>
            </a: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38657">
            <a:off x="1944625" y="3388325"/>
            <a:ext cx="959812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7" y="3387157"/>
            <a:ext cx="9144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5"/>
            <a:ext cx="9144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1" y="5237456"/>
            <a:ext cx="2436969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46231" y="2895600"/>
            <a:ext cx="2335369" cy="533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6980349" y="4419600"/>
            <a:ext cx="2163651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7"/>
            <a:ext cx="9144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00400"/>
            <a:ext cx="2033432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98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00555 C 0.05347 0.00648 0.1415 -0.02686 0.23004 -0.05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94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5" y="3057612"/>
            <a:ext cx="3657600" cy="2639710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2"/>
            <a:ext cx="893917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1"/>
            <a:ext cx="893917" cy="1191889"/>
          </a:xfrm>
          <a:prstGeom prst="rect">
            <a:avLst/>
          </a:prstGeom>
        </p:spPr>
      </p:pic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3403" y="4916510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43403" y="6019800"/>
            <a:ext cx="19304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8299" y="2856618"/>
            <a:ext cx="1117600" cy="12031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417927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3647" y="188348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19825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8541" y="4916510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619279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6 </a:t>
            </a:r>
            <a:r>
              <a:rPr lang="en-US" sz="4000" dirty="0" err="1"/>
              <a:t>dư</a:t>
            </a:r>
            <a:r>
              <a:rPr lang="en-US" sz="4000" dirty="0"/>
              <a:t>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45430" y="5329707"/>
            <a:ext cx="2445555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>
          <a:xfrm>
            <a:off x="1803042" y="2615485"/>
            <a:ext cx="203907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1" y="3102075"/>
            <a:ext cx="184740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7" y="6119668"/>
            <a:ext cx="1833093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43 : 7 = …</a:t>
            </a:r>
          </a:p>
        </p:txBody>
      </p:sp>
    </p:spTree>
    <p:extLst>
      <p:ext uri="{BB962C8B-B14F-4D97-AF65-F5344CB8AC3E}">
        <p14:creationId xmlns:p14="http://schemas.microsoft.com/office/powerpoint/2010/main" val="19938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53941 0.1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12275 -0.303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78108 0.130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1.85185E-6 L 0.17049 0.40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5" y="3057612"/>
            <a:ext cx="3657600" cy="2639710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029200"/>
            <a:ext cx="1117600" cy="12031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5200" y="62484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0"/>
            <a:ext cx="1117110" cy="1489480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1"/>
            <a:ext cx="1117110" cy="1489480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1"/>
            <a:ext cx="1117110" cy="1489480"/>
          </a:xfrm>
          <a:prstGeom prst="rect">
            <a:avLst/>
          </a:prstGeom>
        </p:spPr>
      </p:pic>
      <p:pic>
        <p:nvPicPr>
          <p:cNvPr id="13" name="Picture 12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67479" y="3309827"/>
            <a:ext cx="1014112" cy="135214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244477" y="6126051"/>
            <a:ext cx="2530723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4495800"/>
            <a:ext cx="1117600" cy="1203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400" y="56388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sp>
        <p:nvSpPr>
          <p:cNvPr id="17" name="Snip Single Corner Rectangle 16"/>
          <p:cNvSpPr/>
          <p:nvPr/>
        </p:nvSpPr>
        <p:spPr>
          <a:xfrm>
            <a:off x="5494188" y="4267200"/>
            <a:ext cx="2133600" cy="60960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1844842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68588" y="3151261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56011" y="2217821"/>
            <a:ext cx="1855989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99828" y="3140242"/>
            <a:ext cx="1329944" cy="143175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2000" y="4569159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48301" y="3581400"/>
            <a:ext cx="1747234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72 : 9 = …</a:t>
            </a:r>
          </a:p>
        </p:txBody>
      </p:sp>
    </p:spTree>
    <p:extLst>
      <p:ext uri="{BB962C8B-B14F-4D97-AF65-F5344CB8AC3E}">
        <p14:creationId xmlns:p14="http://schemas.microsoft.com/office/powerpoint/2010/main" val="6135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6459 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77292 0.1305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3125 -0.3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77292 0.1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139565" y="3057611"/>
            <a:ext cx="3657600" cy="2639710"/>
          </a:xfrm>
          <a:prstGeom prst="rect">
            <a:avLst/>
          </a:prstGeom>
        </p:spPr>
      </p:pic>
      <p:pic>
        <p:nvPicPr>
          <p:cNvPr id="7" name="Picture 6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7200" y="3962400"/>
            <a:ext cx="1117600" cy="1203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2400" y="51816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85640">
            <a:off x="2227722" y="3234200"/>
            <a:ext cx="1171183" cy="1561577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23945">
            <a:off x="2245094" y="3247226"/>
            <a:ext cx="1171183" cy="1561577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27047">
            <a:off x="2240818" y="3244020"/>
            <a:ext cx="1171183" cy="1561577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87707">
            <a:off x="2245451" y="3247494"/>
            <a:ext cx="1171183" cy="156157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05600" y="4724400"/>
            <a:ext cx="2133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87680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13200" y="608108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2694" y="5344196"/>
            <a:ext cx="216222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9" name="Picture 18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7613" y="1970468"/>
            <a:ext cx="1329944" cy="14317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43715" y="33528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751521" y="2362200"/>
            <a:ext cx="2123583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2" name="Picture 2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4541" y="2518385"/>
            <a:ext cx="1117600" cy="12031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464800" y="376786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58727" y="2590800"/>
            <a:ext cx="2109273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5" name="Picture 2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58 : 7 = …</a:t>
            </a:r>
          </a:p>
        </p:txBody>
      </p:sp>
    </p:spTree>
    <p:extLst>
      <p:ext uri="{BB962C8B-B14F-4D97-AF65-F5344CB8AC3E}">
        <p14:creationId xmlns:p14="http://schemas.microsoft.com/office/powerpoint/2010/main" val="38301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4776 0.07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9288 0.4127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427 -0.440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72621 -0.0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139565" y="3057611"/>
            <a:ext cx="3657600" cy="2639710"/>
          </a:xfrm>
          <a:prstGeom prst="rect">
            <a:avLst/>
          </a:prstGeom>
        </p:spPr>
      </p:pic>
      <p:pic>
        <p:nvPicPr>
          <p:cNvPr id="5" name="Picture 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0800" y="2362200"/>
            <a:ext cx="1117600" cy="1203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36000" y="35052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1</a:t>
            </a:r>
          </a:p>
        </p:txBody>
      </p:sp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34271">
            <a:off x="2231969" y="3102727"/>
            <a:ext cx="1371600" cy="1828800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86086">
            <a:off x="2004345" y="3332059"/>
            <a:ext cx="1828800" cy="1371600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58001">
            <a:off x="2238640" y="3103865"/>
            <a:ext cx="1384849" cy="1846465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15709">
            <a:off x="2342192" y="3088451"/>
            <a:ext cx="1241342" cy="18890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4000" y="2733317"/>
            <a:ext cx="2336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3715" y="4740442"/>
            <a:ext cx="1329944" cy="14317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58179" y="6192795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28971" y="4385035"/>
            <a:ext cx="253471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5307" y="3820816"/>
            <a:ext cx="1117600" cy="1203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11307" y="511463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 </a:t>
            </a:r>
            <a:r>
              <a:rPr lang="en-US" sz="4000" dirty="0" err="1"/>
              <a:t>dư</a:t>
            </a:r>
            <a:r>
              <a:rPr lang="en-US" sz="4000" dirty="0"/>
              <a:t> 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72400" y="5141465"/>
            <a:ext cx="2641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9887" y="2046631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14572" y="326055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55313" y="2381510"/>
            <a:ext cx="2488402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82 : 9 = …</a:t>
            </a:r>
          </a:p>
        </p:txBody>
      </p:sp>
    </p:spTree>
    <p:extLst>
      <p:ext uri="{BB962C8B-B14F-4D97-AF65-F5344CB8AC3E}">
        <p14:creationId xmlns:p14="http://schemas.microsoft.com/office/powerpoint/2010/main" val="10793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47743 -0.0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05955 0.37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1018 L 0.75694 0.06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9392 -0.3969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604</Words>
  <Application>Microsoft Office PowerPoint</Application>
  <PresentationFormat>Widescreen</PresentationFormat>
  <Paragraphs>255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HP-087</vt:lpstr>
      <vt:lpstr>Nunito Black</vt:lpstr>
      <vt:lpstr>Segoe UI Black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Hương Giang Lương</cp:lastModifiedBy>
  <cp:revision>105</cp:revision>
  <dcterms:created xsi:type="dcterms:W3CDTF">2022-07-13T12:59:38Z</dcterms:created>
  <dcterms:modified xsi:type="dcterms:W3CDTF">2024-11-25T00:50:39Z</dcterms:modified>
</cp:coreProperties>
</file>