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7" r:id="rId2"/>
    <p:sldId id="285" r:id="rId3"/>
    <p:sldId id="256" r:id="rId4"/>
    <p:sldId id="30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66" r:id="rId14"/>
    <p:sldId id="305" r:id="rId15"/>
    <p:sldId id="294" r:id="rId16"/>
    <p:sldId id="295" r:id="rId17"/>
    <p:sldId id="296" r:id="rId18"/>
    <p:sldId id="297" r:id="rId19"/>
    <p:sldId id="298" r:id="rId20"/>
    <p:sldId id="299" r:id="rId21"/>
    <p:sldId id="268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69" r:id="rId32"/>
    <p:sldId id="282" r:id="rId33"/>
    <p:sldId id="300" r:id="rId34"/>
    <p:sldId id="301" r:id="rId35"/>
    <p:sldId id="302" r:id="rId36"/>
    <p:sldId id="303" r:id="rId37"/>
    <p:sldId id="264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0000FF"/>
    <a:srgbClr val="00FF99"/>
    <a:srgbClr val="99FF33"/>
    <a:srgbClr val="A9DA74"/>
    <a:srgbClr val="AFDC7E"/>
    <a:srgbClr val="C4E59F"/>
    <a:srgbClr val="F6C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7" autoAdjust="0"/>
    <p:restoredTop sz="88452" autoAdjust="0"/>
  </p:normalViewPr>
  <p:slideViewPr>
    <p:cSldViewPr>
      <p:cViewPr varScale="1">
        <p:scale>
          <a:sx n="75" d="100"/>
          <a:sy n="75" d="100"/>
        </p:scale>
        <p:origin x="1541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: If you’re happy.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,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HS “Now let’s see what letter it is”.</a:t>
            </a:r>
          </a:p>
          <a:p>
            <a:pPr>
              <a:buFontTx/>
              <a:buChar char="-"/>
            </a:pPr>
            <a:r>
              <a:rPr lang="en-US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Letter N,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.</a:t>
            </a:r>
          </a:p>
          <a:p>
            <a:pPr>
              <a:buFontTx/>
              <a:buChar char="-"/>
            </a:pP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/ </a:t>
            </a:r>
            <a:r>
              <a:rPr lang="en-US" baseline="0" dirty="0" err="1"/>
              <a:t>nhóm</a:t>
            </a:r>
            <a:r>
              <a:rPr lang="en-US" baseline="0" dirty="0"/>
              <a:t>/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miệng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N.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miệng</a:t>
            </a:r>
            <a:r>
              <a:rPr lang="en-US" baseline="0" dirty="0"/>
              <a:t> Letter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Hỏi</a:t>
            </a:r>
            <a:r>
              <a:rPr lang="en-US" baseline="0" dirty="0"/>
              <a:t> HS “What is the sound of N?”</a:t>
            </a:r>
          </a:p>
          <a:p>
            <a:pPr>
              <a:buFontTx/>
              <a:buChar char="-"/>
            </a:pPr>
            <a:r>
              <a:rPr lang="en-US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sound /n/,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.</a:t>
            </a:r>
          </a:p>
          <a:p>
            <a:pPr>
              <a:buFontTx/>
              <a:buChar char="-"/>
            </a:pP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/ </a:t>
            </a:r>
            <a:r>
              <a:rPr lang="en-US" baseline="0" dirty="0" err="1"/>
              <a:t>nhóm</a:t>
            </a:r>
            <a:r>
              <a:rPr lang="en-US" baseline="0" dirty="0"/>
              <a:t>/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miệng</a:t>
            </a:r>
            <a:r>
              <a:rPr lang="en-US" baseline="0" dirty="0"/>
              <a:t> sound N.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miệng</a:t>
            </a:r>
            <a:r>
              <a:rPr lang="en-US" baseline="0" dirty="0"/>
              <a:t> Sound /n/.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 Van,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Cho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/ </a:t>
            </a:r>
            <a:r>
              <a:rPr lang="en-US" baseline="0" dirty="0" err="1"/>
              <a:t>nhóm</a:t>
            </a:r>
            <a:r>
              <a:rPr lang="en-US" baseline="0" dirty="0"/>
              <a:t>/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sound 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Orange. </a:t>
            </a:r>
          </a:p>
          <a:p>
            <a:r>
              <a:rPr lang="en-US" baseline="0" dirty="0"/>
              <a:t>o </a:t>
            </a:r>
            <a:r>
              <a:rPr lang="en-US" baseline="0" dirty="0" err="1"/>
              <a:t>o</a:t>
            </a:r>
            <a:r>
              <a:rPr lang="en-US" baseline="0" dirty="0"/>
              <a:t>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 Train,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Cho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/ </a:t>
            </a:r>
            <a:r>
              <a:rPr lang="en-US" baseline="0" dirty="0" err="1"/>
              <a:t>nhóm</a:t>
            </a:r>
            <a:r>
              <a:rPr lang="en-US" baseline="0" dirty="0"/>
              <a:t>/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75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sound 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Olive. </a:t>
            </a:r>
          </a:p>
          <a:p>
            <a:r>
              <a:rPr lang="en-US" baseline="0" dirty="0"/>
              <a:t>o </a:t>
            </a:r>
            <a:r>
              <a:rPr lang="en-US" baseline="0" dirty="0" err="1"/>
              <a:t>o</a:t>
            </a:r>
            <a:r>
              <a:rPr lang="en-US" baseline="0" dirty="0"/>
              <a:t> olive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4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Game What’s missing?: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Mỗi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lượt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chơi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sẽ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có</a:t>
            </a:r>
            <a:r>
              <a:rPr lang="en-US" altLang="en-US" baseline="0" dirty="0"/>
              <a:t> 1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biến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mất</a:t>
            </a:r>
            <a:r>
              <a:rPr lang="en-US" altLang="en-US" baseline="0" dirty="0"/>
              <a:t>. GV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</a:t>
            </a:r>
            <a:r>
              <a:rPr lang="en-US" altLang="en-US" baseline="0" dirty="0" err="1"/>
              <a:t>nhắm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mắt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mở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mắt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tìm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biến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mất</a:t>
            </a:r>
            <a:r>
              <a:rPr lang="en-US" altLang="en-US" baseline="0" dirty="0"/>
              <a:t>. </a:t>
            </a:r>
            <a:r>
              <a:rPr lang="en-US" altLang="en-US" baseline="0" dirty="0" err="1"/>
              <a:t>Mỗi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câu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trả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lời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đúng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nhận</a:t>
            </a:r>
            <a:r>
              <a:rPr lang="en-US" altLang="en-US" baseline="0" dirty="0"/>
              <a:t> 1 </a:t>
            </a:r>
            <a:r>
              <a:rPr lang="en-US" altLang="en-US" baseline="0" dirty="0" err="1"/>
              <a:t>sao</a:t>
            </a:r>
            <a:r>
              <a:rPr lang="en-US" altLang="en-US" baseline="0" dirty="0"/>
              <a:t>.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290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A-M </a:t>
            </a:r>
            <a:r>
              <a:rPr lang="en-US" baseline="0" dirty="0" err="1"/>
              <a:t>bằng</a:t>
            </a:r>
            <a:r>
              <a:rPr lang="en-US" baseline="0" dirty="0"/>
              <a:t> gestures.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F0E87FA-B838-4E56-9CFE-C94397355D14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799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EC169DE-A2C0-4308-BCB7-8A5AFA9224D3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928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3B4CEE8-8E19-4260-8329-78B689B96200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822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722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B7B3610-43BB-48DB-A390-3F25C5BCA5F3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29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797B9D8-5A80-4895-8305-71B13D743C3F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968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SGK.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file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0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98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act out: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HS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quay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3-4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(</a:t>
            </a:r>
            <a:r>
              <a:rPr lang="en-US" baseline="0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/>
              <a:t> GV)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file:///C:\Users\ADMIN\Desktop\PHONICS%202\LEVEL%202-UNIT%201-LESSON%201\Nn.mp3" TargetMode="External"/><Relationship Id="rId1" Type="http://schemas.microsoft.com/office/2007/relationships/media" Target="file:///C:\Users\ADMIN\Desktop\PHONICS%202\LEVEL%202-UNIT%201-LESSON%201\Nn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file:///C:\Users\ADMIN\Desktop\PHONICS%202\LEVEL%202-UNIT%201-LESSON%201\'n'.mp3" TargetMode="External"/><Relationship Id="rId1" Type="http://schemas.microsoft.com/office/2007/relationships/media" Target="file:///C:\Users\ADMIN\Desktop\PHONICS%202\LEVEL%202-UNIT%201-LESSON%201\'n'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file:///C:\Users\ADMIN\Desktop\PHONICS%202\LEVEL%202-UNIT%201-LESSON%201\van.mp3" TargetMode="External"/><Relationship Id="rId1" Type="http://schemas.microsoft.com/office/2007/relationships/media" Target="file:///C:\Users\ADMIN\Desktop\PHONICS%202\LEVEL%202-UNIT%201-LESSON%201\van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file:///C:\Users\ADMIN\Desktop\PHONICS%202\LEVEL%202-UNIT%201-LESSON%201\train.mp3" TargetMode="External"/><Relationship Id="rId1" Type="http://schemas.microsoft.com/office/2007/relationships/media" Target="file:///C:\Users\ADMIN\Desktop\PHONICS%202\LEVEL%202-UNIT%201-LESSON%201\train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\Desktop\PHONICS%202\LEVEL%202-UNIT%201-LESSON%201\train.mp3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19.png"/><Relationship Id="rId3" Type="http://schemas.microsoft.com/office/2007/relationships/media" Target="file:///C:\Users\ADMIN\Desktop\PHONICS%202\LEVEL%202-UNIT%201-LESSON%201\'n'.mp3" TargetMode="External"/><Relationship Id="rId7" Type="http://schemas.microsoft.com/office/2007/relationships/media" Target="file:///C:\Users\ADMIN\Desktop\PHONICS%202\LEVEL%202-UNIT%201-LESSON%201\train.mp3" TargetMode="External"/><Relationship Id="rId12" Type="http://schemas.openxmlformats.org/officeDocument/2006/relationships/image" Target="../media/image4.jpeg"/><Relationship Id="rId17" Type="http://schemas.openxmlformats.org/officeDocument/2006/relationships/image" Target="../media/image17.png"/><Relationship Id="rId2" Type="http://schemas.openxmlformats.org/officeDocument/2006/relationships/audio" Target="file:///C:\Users\ADMIN\Desktop\PHONICS%202\LEVEL%202-UNIT%201-LESSON%201\Nn.mp3" TargetMode="External"/><Relationship Id="rId16" Type="http://schemas.openxmlformats.org/officeDocument/2006/relationships/image" Target="../media/image27.jpeg"/><Relationship Id="rId20" Type="http://schemas.openxmlformats.org/officeDocument/2006/relationships/image" Target="../media/image23.png"/><Relationship Id="rId1" Type="http://schemas.microsoft.com/office/2007/relationships/media" Target="file:///C:\Users\ADMIN\Desktop\PHONICS%202\LEVEL%202-UNIT%201-LESSON%201\Nn.mp3" TargetMode="External"/><Relationship Id="rId6" Type="http://schemas.openxmlformats.org/officeDocument/2006/relationships/audio" Target="file:///C:\Users\ADMIN\Desktop\PHONICS%202\LEVEL%202-UNIT%201-LESSON%201\van.mp3" TargetMode="External"/><Relationship Id="rId11" Type="http://schemas.openxmlformats.org/officeDocument/2006/relationships/audio" Target="../media/audio1.wav"/><Relationship Id="rId5" Type="http://schemas.microsoft.com/office/2007/relationships/media" Target="file:///C:\Users\ADMIN\Desktop\PHONICS%202\LEVEL%202-UNIT%201-LESSON%201\van.mp3" TargetMode="External"/><Relationship Id="rId15" Type="http://schemas.openxmlformats.org/officeDocument/2006/relationships/image" Target="../media/image26.jpeg"/><Relationship Id="rId10" Type="http://schemas.openxmlformats.org/officeDocument/2006/relationships/notesSlide" Target="../notesSlides/notesSlide16.xml"/><Relationship Id="rId19" Type="http://schemas.openxmlformats.org/officeDocument/2006/relationships/image" Target="../media/image21.png"/><Relationship Id="rId4" Type="http://schemas.openxmlformats.org/officeDocument/2006/relationships/audio" Target="file:///C:\Users\ADMIN\Desktop\PHONICS%202\LEVEL%202-UNIT%201-LESSON%201\'n'.mp3" TargetMode="Externa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jpeg"/><Relationship Id="rId2" Type="http://schemas.openxmlformats.org/officeDocument/2006/relationships/audio" Target="file:///C:\Users\ADMIN\Desktop\PHONICS%202\LEVEL%202-UNIT%201-LESSON%201\Nn.mp3" TargetMode="External"/><Relationship Id="rId1" Type="http://schemas.microsoft.com/office/2007/relationships/media" Target="file:///C:\Users\ADMIN\Desktop\PHONICS%202\LEVEL%202-UNIT%201-LESSON%201\Nn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2" Type="http://schemas.openxmlformats.org/officeDocument/2006/relationships/audio" Target="file:///C:\Users\ADMIN\Desktop\PHONICS%202\LEVEL%202-UNIT%201-LESSON%201\train.mp3" TargetMode="External"/><Relationship Id="rId1" Type="http://schemas.microsoft.com/office/2007/relationships/media" Target="file:///C:\Users\ADMIN\Desktop\PHONICS%202\LEVEL%202-UNIT%201-LESSON%201\train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4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file:///C:\Users\ADMIN\Desktop\PHONICS%202\LEVEL%202-UNIT%201-LESSON%201\'n'.mp3" TargetMode="External"/><Relationship Id="rId1" Type="http://schemas.microsoft.com/office/2007/relationships/media" Target="file:///C:\Users\ADMIN\Desktop\PHONICS%202\LEVEL%202-UNIT%201-LESSON%201\'n'.mp3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audio" Target="file:///C:\Users\ADMIN\Desktop\PHONICS%202\LEVEL%202-UNIT%201-LESSON%201\van.mp3" TargetMode="External"/><Relationship Id="rId1" Type="http://schemas.microsoft.com/office/2007/relationships/media" Target="file:///C:\Users\ADMIN\Desktop\PHONICS%202\LEVEL%202-UNIT%201-LESSON%201\van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\Desktop\PHONICS%202\LEVEL%202-UNIT%201-LESSON%201\train.mp3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microsoft.com/office/2007/relationships/media" Target="file:///C:\Users\ADMIN\Desktop\PHONICS%202\LEVEL%202-UNIT%201-LESSON%201\'n'.mp3" TargetMode="External"/><Relationship Id="rId7" Type="http://schemas.microsoft.com/office/2007/relationships/media" Target="file:///C:\Users\ADMIN\Desktop\PHONICS%202\LEVEL%202-UNIT%201-LESSON%201\train.mp3" TargetMode="External"/><Relationship Id="rId12" Type="http://schemas.openxmlformats.org/officeDocument/2006/relationships/image" Target="../media/image4.jpeg"/><Relationship Id="rId17" Type="http://schemas.openxmlformats.org/officeDocument/2006/relationships/image" Target="../media/image54.png"/><Relationship Id="rId2" Type="http://schemas.openxmlformats.org/officeDocument/2006/relationships/audio" Target="file:///C:\Users\ADMIN\Desktop\PHONICS%202\LEVEL%202-UNIT%201-LESSON%201\Nn.mp3" TargetMode="External"/><Relationship Id="rId16" Type="http://schemas.openxmlformats.org/officeDocument/2006/relationships/image" Target="../media/image53.png"/><Relationship Id="rId1" Type="http://schemas.microsoft.com/office/2007/relationships/media" Target="file:///C:\Users\ADMIN\Desktop\PHONICS%202\LEVEL%202-UNIT%201-LESSON%201\Nn.mp3" TargetMode="External"/><Relationship Id="rId6" Type="http://schemas.openxmlformats.org/officeDocument/2006/relationships/audio" Target="file:///C:\Users\ADMIN\Desktop\PHONICS%202\LEVEL%202-UNIT%201-LESSON%201\van.mp3" TargetMode="External"/><Relationship Id="rId11" Type="http://schemas.openxmlformats.org/officeDocument/2006/relationships/audio" Target="../media/audio1.wav"/><Relationship Id="rId5" Type="http://schemas.microsoft.com/office/2007/relationships/media" Target="file:///C:\Users\ADMIN\Desktop\PHONICS%202\LEVEL%202-UNIT%201-LESSON%201\van.mp3" TargetMode="External"/><Relationship Id="rId15" Type="http://schemas.openxmlformats.org/officeDocument/2006/relationships/image" Target="../media/image52.png"/><Relationship Id="rId10" Type="http://schemas.openxmlformats.org/officeDocument/2006/relationships/notesSlide" Target="../notesSlides/notesSlide26.xml"/><Relationship Id="rId4" Type="http://schemas.openxmlformats.org/officeDocument/2006/relationships/audio" Target="file:///C:\Users\ADMIN\Desktop\PHONICS%202\LEVEL%202-UNIT%201-LESSON%201\'n'.mp3" TargetMode="Externa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1-LESSON%201\Track%205-Lets%20chant.mp3" TargetMode="External"/><Relationship Id="rId1" Type="http://schemas.microsoft.com/office/2007/relationships/media" Target="file:///C:\Users\ADMIN\Desktop\PHONICS%202\LEVEL%202-UNIT%201-LESSON%201\Track%205-Lets%20chant.mp3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phonics.hcm@vpbox.edu.vn" TargetMode="External"/><Relationship Id="rId5" Type="http://schemas.openxmlformats.org/officeDocument/2006/relationships/hyperlink" Target="mailto:phonics.hanoi@vpbox.edu.vn" TargetMode="Externa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-554" r="5955" b="554"/>
          <a:stretch/>
        </p:blipFill>
        <p:spPr bwMode="auto">
          <a:xfrm>
            <a:off x="-23812" y="-76200"/>
            <a:ext cx="916781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596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073150"/>
            <a:ext cx="75596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8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9" y="1143000"/>
            <a:ext cx="75596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" y="1676400"/>
            <a:ext cx="911696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279737"/>
            <a:ext cx="23310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79737"/>
            <a:ext cx="2901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7633-53D2-B2DC-93A3-B71D30FD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1: 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FCD3F-F63C-63B7-DFCE-E0B3D191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van: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train: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8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5777" y="1219200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-10000" contrast="20000"/>
          </a:blip>
          <a:stretch>
            <a:fillRect/>
          </a:stretch>
        </p:blipFill>
        <p:spPr>
          <a:xfrm>
            <a:off x="1905000" y="2057400"/>
            <a:ext cx="5712253" cy="4038600"/>
          </a:xfrm>
          <a:prstGeom prst="rect">
            <a:avLst/>
          </a:prstGeom>
        </p:spPr>
      </p:pic>
      <p:pic>
        <p:nvPicPr>
          <p:cNvPr id="12" name="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3733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77" y="13026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lum bright="-10000" contrast="20000"/>
          </a:blip>
          <a:stretch>
            <a:fillRect/>
          </a:stretch>
        </p:blipFill>
        <p:spPr>
          <a:xfrm>
            <a:off x="1981200" y="2237456"/>
            <a:ext cx="5197749" cy="3680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'n'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" y="3810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87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3823" y="12264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24200" y="5638800"/>
            <a:ext cx="25454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>
                <a:latin typeface="Comic Sans MS" pitchFamily="66" charset="0"/>
              </a:rPr>
              <a:t>va</a:t>
            </a:r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247466"/>
            <a:ext cx="4953000" cy="3491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v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3810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3823" y="12264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tretch>
            <a:fillRect/>
          </a:stretch>
        </p:blipFill>
        <p:spPr>
          <a:xfrm>
            <a:off x="6260389" y="2763970"/>
            <a:ext cx="2731211" cy="1925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bright="-10000" contrast="20000"/>
          </a:blip>
          <a:stretch>
            <a:fillRect/>
          </a:stretch>
        </p:blipFill>
        <p:spPr>
          <a:xfrm>
            <a:off x="316789" y="2682251"/>
            <a:ext cx="2866171" cy="2029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 bright="-10000" contrast="20000"/>
          </a:blip>
          <a:stretch>
            <a:fillRect/>
          </a:stretch>
        </p:blipFill>
        <p:spPr>
          <a:xfrm>
            <a:off x="3288589" y="2682251"/>
            <a:ext cx="2866171" cy="20296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3823" y="11502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05200" y="56388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>
                <a:latin typeface="Comic Sans MS" pitchFamily="66" charset="0"/>
              </a:rPr>
              <a:t>trai</a:t>
            </a:r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lum bright="-10000" contrast="20000"/>
          </a:blip>
          <a:stretch>
            <a:fillRect/>
          </a:stretch>
        </p:blipFill>
        <p:spPr>
          <a:xfrm>
            <a:off x="2111067" y="2221647"/>
            <a:ext cx="4742325" cy="33409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t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3733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0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 l="15833" r="21667" b="67426"/>
          <a:stretch>
            <a:fillRect/>
          </a:stretch>
        </p:blipFill>
        <p:spPr bwMode="auto">
          <a:xfrm>
            <a:off x="914400" y="228600"/>
            <a:ext cx="743857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ps2.jpg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0" y="2670175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3823" y="12264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tretch>
            <a:fillRect/>
          </a:stretch>
        </p:blipFill>
        <p:spPr>
          <a:xfrm>
            <a:off x="152400" y="2682251"/>
            <a:ext cx="2866171" cy="2029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tretch>
            <a:fillRect/>
          </a:stretch>
        </p:blipFill>
        <p:spPr>
          <a:xfrm>
            <a:off x="3124200" y="2682251"/>
            <a:ext cx="2866171" cy="2029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 bright="-10000" contrast="20000"/>
          </a:blip>
          <a:stretch>
            <a:fillRect/>
          </a:stretch>
        </p:blipFill>
        <p:spPr>
          <a:xfrm>
            <a:off x="6100670" y="2743200"/>
            <a:ext cx="2862281" cy="20164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1947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5955" y="8930"/>
            <a:ext cx="10534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066800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1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594" y="1897797"/>
            <a:ext cx="2858973" cy="201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3201" y="1897797"/>
            <a:ext cx="2831209" cy="19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550" y="4076785"/>
            <a:ext cx="2903422" cy="204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02709" y="5867400"/>
            <a:ext cx="147869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>
                <a:latin typeface="Comic Sans MS" pitchFamily="66" charset="0"/>
              </a:rPr>
              <a:t>va</a:t>
            </a:r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718" y="4132993"/>
            <a:ext cx="2831447" cy="199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0200" y="59436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>
                <a:latin typeface="Comic Sans MS" pitchFamily="66" charset="0"/>
              </a:rPr>
              <a:t>trai</a:t>
            </a:r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  <p:pic>
        <p:nvPicPr>
          <p:cNvPr id="21" name="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7">
            <a:lum bright="-10000" contrast="20000"/>
          </a:blip>
          <a:stretch>
            <a:fillRect/>
          </a:stretch>
        </p:blipFill>
        <p:spPr>
          <a:xfrm>
            <a:off x="1066800" y="2743200"/>
            <a:ext cx="457200" cy="457200"/>
          </a:xfrm>
          <a:prstGeom prst="rect">
            <a:avLst/>
          </a:prstGeom>
        </p:spPr>
      </p:pic>
      <p:pic>
        <p:nvPicPr>
          <p:cNvPr id="22" name="'n'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8">
            <a:lum bright="-10000" contrast="20000"/>
          </a:blip>
          <a:stretch>
            <a:fillRect/>
          </a:stretch>
        </p:blipFill>
        <p:spPr>
          <a:xfrm>
            <a:off x="4495800" y="2743200"/>
            <a:ext cx="457200" cy="457200"/>
          </a:xfrm>
          <a:prstGeom prst="rect">
            <a:avLst/>
          </a:prstGeom>
        </p:spPr>
      </p:pic>
      <p:pic>
        <p:nvPicPr>
          <p:cNvPr id="23" name="v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9">
            <a:lum bright="-10000" contrast="20000"/>
          </a:blip>
          <a:stretch>
            <a:fillRect/>
          </a:stretch>
        </p:blipFill>
        <p:spPr>
          <a:xfrm>
            <a:off x="1066800" y="4953000"/>
            <a:ext cx="457200" cy="457200"/>
          </a:xfrm>
          <a:prstGeom prst="rect">
            <a:avLst/>
          </a:prstGeom>
        </p:spPr>
      </p:pic>
      <p:pic>
        <p:nvPicPr>
          <p:cNvPr id="24" name="trai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>
            <a:lum bright="-10000" contrast="20000"/>
          </a:blip>
          <a:stretch>
            <a:fillRect/>
          </a:stretch>
        </p:blipFill>
        <p:spPr>
          <a:xfrm>
            <a:off x="4495800" y="4876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3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15" grpId="0"/>
      <p:bldP spid="15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3600"/>
            <a:ext cx="2808515" cy="19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700" y="2226719"/>
            <a:ext cx="2667000" cy="187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048" y="4444745"/>
            <a:ext cx="3076583" cy="216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4908" y="4440548"/>
            <a:ext cx="3088492" cy="21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2895600" y="2819400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4109" y="762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8355" y="85130"/>
            <a:ext cx="10534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02036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413" y="1555689"/>
            <a:ext cx="345951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530" y="4025049"/>
            <a:ext cx="3649729" cy="257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413" y="3988178"/>
            <a:ext cx="3531427" cy="248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What’s missing?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4400" y="1555689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598" y="762000"/>
            <a:ext cx="4309769" cy="303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20574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74" y="1450258"/>
            <a:ext cx="3465899" cy="244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/>
          <p:cNvPicPr>
            <a:picLocks noChangeAspect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74" y="3893157"/>
            <a:ext cx="3565525" cy="25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833789" y="228600"/>
            <a:ext cx="5481411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What’s missing?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01751" y="4038600"/>
            <a:ext cx="3112297" cy="230869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3798" name="Picture 7"/>
          <p:cNvPicPr>
            <a:picLocks noChangeAspect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468311"/>
            <a:ext cx="3429000" cy="24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5289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864" y="381000"/>
            <a:ext cx="5398605" cy="380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94" y="4343400"/>
            <a:ext cx="371554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3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5981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727" y="1500238"/>
            <a:ext cx="3698985" cy="26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600200" y="422124"/>
            <a:ext cx="6096000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What’s missing?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876800" y="1676400"/>
            <a:ext cx="3048000" cy="2346632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789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7107" y="4079182"/>
            <a:ext cx="3733800" cy="263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912" y="4079182"/>
            <a:ext cx="3733800" cy="263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47374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02" y="3973368"/>
            <a:ext cx="3610897" cy="25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381000"/>
            <a:ext cx="4800600" cy="33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'n'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1905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63302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066800" y="457200"/>
            <a:ext cx="6858000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4059273"/>
            <a:ext cx="3276600" cy="226532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198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6771" y="1439230"/>
            <a:ext cx="3617029" cy="254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439229"/>
            <a:ext cx="3582902" cy="252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4029064"/>
            <a:ext cx="3352800" cy="23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08757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71036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00200" y="533400"/>
            <a:ext cx="5029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you’re happy!</a:t>
            </a:r>
          </a:p>
        </p:txBody>
      </p:sp>
      <p:sp>
        <p:nvSpPr>
          <p:cNvPr id="2" name="Cloud 1"/>
          <p:cNvSpPr/>
          <p:nvPr/>
        </p:nvSpPr>
        <p:spPr>
          <a:xfrm rot="1009016">
            <a:off x="6172200" y="304800"/>
            <a:ext cx="32766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sing together!</a:t>
            </a:r>
          </a:p>
        </p:txBody>
      </p:sp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4249057"/>
            <a:ext cx="3841750" cy="229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9153" y="381000"/>
            <a:ext cx="5257162" cy="370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13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6380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152400"/>
            <a:ext cx="228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8169"/>
            <a:ext cx="8534399" cy="562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lum bright="-10000" contrast="20000"/>
          </a:blip>
          <a:stretch>
            <a:fillRect/>
          </a:stretch>
        </p:blipFill>
        <p:spPr>
          <a:xfrm>
            <a:off x="4800600" y="1600200"/>
            <a:ext cx="457200" cy="457200"/>
          </a:xfrm>
          <a:prstGeom prst="rect">
            <a:avLst/>
          </a:prstGeom>
        </p:spPr>
      </p:pic>
      <p:pic>
        <p:nvPicPr>
          <p:cNvPr id="11" name="'n'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>
            <a:lum bright="-10000" contrast="20000"/>
          </a:blip>
          <a:stretch>
            <a:fillRect/>
          </a:stretch>
        </p:blipFill>
        <p:spPr>
          <a:xfrm>
            <a:off x="6324600" y="1600200"/>
            <a:ext cx="457200" cy="457200"/>
          </a:xfrm>
          <a:prstGeom prst="rect">
            <a:avLst/>
          </a:prstGeom>
        </p:spPr>
      </p:pic>
      <p:pic>
        <p:nvPicPr>
          <p:cNvPr id="12" name="v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>
            <a:lum bright="-10000" contrast="20000"/>
          </a:blip>
          <a:stretch>
            <a:fillRect/>
          </a:stretch>
        </p:blipFill>
        <p:spPr>
          <a:xfrm>
            <a:off x="3048000" y="5943600"/>
            <a:ext cx="457200" cy="457200"/>
          </a:xfrm>
          <a:prstGeom prst="rect">
            <a:avLst/>
          </a:prstGeom>
        </p:spPr>
      </p:pic>
      <p:pic>
        <p:nvPicPr>
          <p:cNvPr id="13" name="trai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8">
            <a:lum bright="-10000" contrast="20000"/>
          </a:blip>
          <a:stretch>
            <a:fillRect/>
          </a:stretch>
        </p:blipFill>
        <p:spPr>
          <a:xfrm>
            <a:off x="914400" y="3505200"/>
            <a:ext cx="457200" cy="45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89055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0600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39000" y="8930"/>
            <a:ext cx="10599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617759"/>
      </p:ext>
    </p:extLst>
  </p:cSld>
  <p:clrMapOvr>
    <a:masterClrMapping/>
  </p:clrMapOvr>
  <p:transition spd="med">
    <p:pull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0357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7153" y="89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502" y="8930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295400"/>
            <a:ext cx="3112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/>
          <p:nvPr/>
        </p:nvSpPr>
        <p:spPr>
          <a:xfrm>
            <a:off x="609600" y="1905000"/>
            <a:ext cx="8534400" cy="47244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66"/>
                </a:solidFill>
              </a:rPr>
              <a:t>	n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r>
              <a:rPr lang="en-US" sz="3600" b="1" dirty="0">
                <a:solidFill>
                  <a:srgbClr val="FF0066"/>
                </a:solidFill>
              </a:rPr>
              <a:t>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endParaRPr lang="en-US" sz="3600" b="1" dirty="0">
              <a:solidFill>
                <a:srgbClr val="FF0066"/>
              </a:solidFill>
            </a:endParaRPr>
          </a:p>
          <a:p>
            <a:r>
              <a:rPr lang="en-US" sz="3600" b="1" dirty="0">
                <a:solidFill>
                  <a:srgbClr val="FF0066"/>
                </a:solidFill>
              </a:rPr>
              <a:t>	n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is in trai</a:t>
            </a:r>
            <a:r>
              <a:rPr lang="en-US" sz="3600" b="1" dirty="0">
                <a:solidFill>
                  <a:srgbClr val="FF0066"/>
                </a:solidFill>
              </a:rPr>
              <a:t>n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	n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r>
              <a:rPr lang="en-US" sz="3600" b="1" dirty="0">
                <a:solidFill>
                  <a:srgbClr val="FF0066"/>
                </a:solidFill>
              </a:rPr>
              <a:t>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endParaRPr lang="en-US" sz="3600" b="1" dirty="0">
              <a:solidFill>
                <a:srgbClr val="FF0066"/>
              </a:solidFill>
            </a:endParaRPr>
          </a:p>
          <a:p>
            <a:r>
              <a:rPr lang="en-US" sz="3600" b="1" dirty="0">
                <a:solidFill>
                  <a:srgbClr val="FF0066"/>
                </a:solidFill>
              </a:rPr>
              <a:t>	n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is in va</a:t>
            </a:r>
            <a:r>
              <a:rPr lang="en-US" sz="3600" b="1" dirty="0">
                <a:solidFill>
                  <a:srgbClr val="FF0066"/>
                </a:solidFill>
              </a:rPr>
              <a:t>n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	n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r>
              <a:rPr lang="en-US" sz="3600" b="1" dirty="0">
                <a:solidFill>
                  <a:srgbClr val="FF0066"/>
                </a:solidFill>
              </a:rPr>
              <a:t> </a:t>
            </a:r>
            <a:r>
              <a:rPr lang="en-US" sz="3600" b="1" dirty="0" err="1">
                <a:solidFill>
                  <a:srgbClr val="FF0066"/>
                </a:solidFill>
              </a:rPr>
              <a:t>n</a:t>
            </a:r>
            <a:endParaRPr lang="en-US" sz="3600" b="1" dirty="0">
              <a:solidFill>
                <a:srgbClr val="FF0066"/>
              </a:solidFill>
            </a:endParaRPr>
          </a:p>
          <a:p>
            <a:r>
              <a:rPr lang="en-US" sz="3600" b="1" dirty="0">
                <a:solidFill>
                  <a:srgbClr val="FF0066"/>
                </a:solidFill>
              </a:rPr>
              <a:t>	n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is the sound of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FF0066"/>
                </a:solidFill>
              </a:rPr>
              <a:t>Nn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Track 5-Lets ch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0357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7153" y="89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502" y="8930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76400"/>
            <a:ext cx="4387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Find and tick (</a:t>
            </a:r>
            <a:r>
              <a:rPr lang="en-US" sz="40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8382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Activity Book – Page 4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-1" y="2362200"/>
            <a:ext cx="907831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0357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7153" y="89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502" y="8930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76400"/>
            <a:ext cx="4387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Find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8382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Activity Book – Page 4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-1" y="2362200"/>
            <a:ext cx="907831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124200" y="4626114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12377" y="4626114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0357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7153" y="89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502" y="8930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447800"/>
            <a:ext cx="3888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Match and say.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8382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Activity Book – Page 4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09600" y="2209800"/>
            <a:ext cx="7848600" cy="448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0357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7153" y="89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502" y="8930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447800"/>
            <a:ext cx="3888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Match and say.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8382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Activity Book – Page 4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09600" y="2209800"/>
            <a:ext cx="7848600" cy="448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1295400" y="3810000"/>
            <a:ext cx="3124200" cy="2133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43400" y="3810000"/>
            <a:ext cx="3124200" cy="2133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1295400" y="3810000"/>
            <a:ext cx="6248400" cy="2133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7544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95600" y="8930"/>
            <a:ext cx="36321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WRAP-UP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447800"/>
            <a:ext cx="2858973" cy="201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447800"/>
            <a:ext cx="2831209" cy="19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2913567" cy="198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911116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286000" y="649288"/>
            <a:ext cx="6350920" cy="4494212"/>
            <a:chOff x="2369192" y="1580346"/>
            <a:chExt cx="6034107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369192" y="1580346"/>
              <a:ext cx="6034107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6"/>
                </a:rPr>
                <a:t>phonics.hcm@vpbox.edu.vn</a:t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e Little Finger - featuring Noodle &amp; Pals - Super Simple Songs (1)">
            <a:hlinkClick r:id="" action="ppaction://media"/>
            <a:extLst>
              <a:ext uri="{FF2B5EF4-FFF2-40B4-BE49-F238E27FC236}">
                <a16:creationId xmlns:a16="http://schemas.microsoft.com/office/drawing/2014/main" id="{251AE6A0-A493-8C0F-9114-90DB829999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533400"/>
            <a:ext cx="8105775" cy="5592763"/>
          </a:xfrm>
        </p:spPr>
      </p:pic>
    </p:spTree>
    <p:extLst>
      <p:ext uri="{BB962C8B-B14F-4D97-AF65-F5344CB8AC3E}">
        <p14:creationId xmlns:p14="http://schemas.microsoft.com/office/powerpoint/2010/main" val="33432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76200"/>
            <a:ext cx="709643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review letters from A to M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4" y="1361768"/>
            <a:ext cx="8572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38400" y="228600"/>
            <a:ext cx="4581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Out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1"/>
            <a:ext cx="6934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4934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0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0" y="1001866"/>
            <a:ext cx="75596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0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2768" y="142875"/>
            <a:ext cx="3438832" cy="6953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 Out Game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13503"/>
            <a:ext cx="75596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1287</Words>
  <Application>Microsoft Office PowerPoint</Application>
  <PresentationFormat>On-screen Show (4:3)</PresentationFormat>
  <Paragraphs>170</Paragraphs>
  <Slides>38</Slides>
  <Notes>27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1: N n Lesson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Nguyễn Thiềm Tây</cp:lastModifiedBy>
  <cp:revision>113</cp:revision>
  <dcterms:created xsi:type="dcterms:W3CDTF">2006-08-16T00:00:00Z</dcterms:created>
  <dcterms:modified xsi:type="dcterms:W3CDTF">2022-09-15T01:19:24Z</dcterms:modified>
</cp:coreProperties>
</file>