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3.wav" ContentType="audio/x-wav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notesMasterIdLst>
    <p:notesMasterId r:id="rId40"/>
  </p:notesMasterIdLst>
  <p:handoutMasterIdLst>
    <p:handoutMasterId r:id="rId41"/>
  </p:handoutMasterIdLst>
  <p:sldIdLst>
    <p:sldId id="256" r:id="rId4"/>
    <p:sldId id="340" r:id="rId5"/>
    <p:sldId id="372" r:id="rId6"/>
    <p:sldId id="583" r:id="rId7"/>
    <p:sldId id="366" r:id="rId8"/>
    <p:sldId id="367" r:id="rId9"/>
    <p:sldId id="368" r:id="rId10"/>
    <p:sldId id="371" r:id="rId11"/>
    <p:sldId id="370" r:id="rId12"/>
    <p:sldId id="369" r:id="rId13"/>
    <p:sldId id="262" r:id="rId14"/>
    <p:sldId id="263" r:id="rId15"/>
    <p:sldId id="339" r:id="rId16"/>
    <p:sldId id="320" r:id="rId17"/>
    <p:sldId id="364" r:id="rId18"/>
    <p:sldId id="301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282" r:id="rId36"/>
    <p:sldId id="365" r:id="rId37"/>
    <p:sldId id="318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eb0633c63ed311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EA"/>
    <a:srgbClr val="FF9900"/>
    <a:srgbClr val="D84460"/>
    <a:srgbClr val="767171"/>
    <a:srgbClr val="D43452"/>
    <a:srgbClr val="8CC542"/>
    <a:srgbClr val="2264AE"/>
    <a:srgbClr val="0C8886"/>
    <a:srgbClr val="DBB574"/>
    <a:srgbClr val="A3D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80117" autoAdjust="0"/>
  </p:normalViewPr>
  <p:slideViewPr>
    <p:cSldViewPr showGuides="1">
      <p:cViewPr varScale="1">
        <p:scale>
          <a:sx n="55" d="100"/>
          <a:sy n="55" d="100"/>
        </p:scale>
        <p:origin x="148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8369-BF62-4A80-ACBD-025CF7344C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FC53D-39F1-4188-A588-64D23D831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84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students the words they learnt in previous lesson by flashcards and book.</a:t>
            </a:r>
            <a:endParaRPr lang="en-US">
              <a:effectLst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76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Football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choose a number,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picture and answer the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invite the fastest hand to read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3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Football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choose a number,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picture and answer the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invite the fastest hand to read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02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Football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choose a number,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picture and answer the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invite the fastest hand to read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0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Football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choose a number,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picture and answer the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invite the fastest hand to read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28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Football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choose a number,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picture and answer the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invite the fastest hand to read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97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“The mouse trap”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correct answer.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Show the question: The correct answer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matter with you?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2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“The mouse trap”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correct answer.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Show the question: The correct answer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matter with you?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59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98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4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practice the structure they have learnt.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groups of three. One student acts out a health problem and two students ask and answer about their friend’s problem.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time to do the task.</a:t>
            </a:r>
          </a:p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some groups to perform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52AB4C40-3FE7-35AC-C437-4419F8EC24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CCD77A3-C442-DC88-FBBC-3BBBCDE31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0BE8FDA4-775B-B662-9FA8-945315DC5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189002-093D-4173-A27F-EA264EE3329E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practice the structure they have learnt.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groups of three. One student acts out a health problem and two students ask and answer about their friend’s problem.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time to do the task.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some groups to perform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35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8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picture in the book (or show it on the screen):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“Now whole class, look at this picture and answer my questions”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school? How does Tommy/ his sister feel?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and listen to the audio CD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61)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students' attention on the structures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the matter with you/name? I’ve got a/an… He/she has got a/an….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students' attention on the structures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the matter with you/name? I’ve got a/an… He/she has got a/an….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58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7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264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table and ask students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pictures can you see?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let students answer.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about the words in the pictures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walk the dog, go to school, play chess, visit grandparents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three minutes to do this task individual.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1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game: Football game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choose a number,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picture and answer the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invite the fastest hand to read the word.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8032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385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1181-7680-4CC5-84B6-3B95FFD3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5B78-BEA1-45EC-9824-F60220F1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7A61-0579-4E29-933B-68374E6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D0AC-124E-40D1-ADE6-ECF76A62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1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3.xm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21.xml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openxmlformats.org/officeDocument/2006/relationships/slide" Target="slide20.xml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18.xml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18.xml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18.xml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18.xml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18.xml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10.wdp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0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>
            <a:extLst>
              <a:ext uri="{FF2B5EF4-FFF2-40B4-BE49-F238E27FC236}">
                <a16:creationId xmlns:a16="http://schemas.microsoft.com/office/drawing/2014/main" id="{913B5DFE-1213-40F4-881E-2E5E2F39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>
            <a:extLst>
              <a:ext uri="{FF2B5EF4-FFF2-40B4-BE49-F238E27FC236}">
                <a16:creationId xmlns:a16="http://schemas.microsoft.com/office/drawing/2014/main" id="{6589C6FF-6D4D-2D41-29D8-49D823F6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723900"/>
            <a:ext cx="9829800" cy="5410200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276920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0937"/>
            <a:ext cx="62484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12 – HEALTH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9BC996-82A7-484C-9FAF-65CEBE24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6" b="14888" l="16539" r="46282">
                        <a14:foregroundMark x1="22679" y1="11708" x2="35622" y2="11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8889" r="50000" b="84446"/>
          <a:stretch/>
        </p:blipFill>
        <p:spPr>
          <a:xfrm>
            <a:off x="6019800" y="5278297"/>
            <a:ext cx="3780560" cy="945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8724034" y="5411705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6934200" y="5486400"/>
            <a:ext cx="1496860" cy="430887"/>
          </a:xfrm>
          <a:prstGeom prst="rect">
            <a:avLst/>
          </a:prstGeom>
          <a:solidFill>
            <a:srgbClr val="8CC54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4" y="11482"/>
            <a:ext cx="12177386" cy="53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3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1143000"/>
            <a:ext cx="9753600" cy="4820376"/>
          </a:xfrm>
          <a:prstGeom prst="rect">
            <a:avLst/>
          </a:prstGeom>
        </p:spPr>
      </p:pic>
      <p:pic>
        <p:nvPicPr>
          <p:cNvPr id="6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200" y="3048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1" name="Picture 2" descr="Free Vector | Teacher in classroom pointing to chalkbo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8785" r="2432" b="8936"/>
          <a:stretch/>
        </p:blipFill>
        <p:spPr bwMode="auto">
          <a:xfrm>
            <a:off x="1371600" y="914400"/>
            <a:ext cx="950114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1981200"/>
            <a:ext cx="723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the matter with you/name?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I’ve got a/an…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He/she has got a/an….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</a:p>
        </p:txBody>
      </p:sp>
    </p:spTree>
    <p:extLst>
      <p:ext uri="{BB962C8B-B14F-4D97-AF65-F5344CB8AC3E}">
        <p14:creationId xmlns:p14="http://schemas.microsoft.com/office/powerpoint/2010/main" val="259579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5364444" cy="135636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000" b="1" dirty="0">
                <a:latin typeface="Colonna MT" panose="04020805060202030203" pitchFamily="82" charset="0"/>
              </a:rPr>
              <a:t>Pair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26" y="857675"/>
            <a:ext cx="4525790" cy="51406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 txBox="1">
            <a:spLocks/>
          </p:cNvSpPr>
          <p:nvPr/>
        </p:nvSpPr>
        <p:spPr>
          <a:xfrm>
            <a:off x="6477000" y="2362200"/>
            <a:ext cx="4167829" cy="1371600"/>
          </a:xfrm>
          <a:prstGeom prst="rect">
            <a:avLst/>
          </a:prstGeom>
          <a:noFill/>
          <a:ln w="12700" cmpd="sng"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br>
              <a:rPr lang="en-US" sz="7200" b="1" cap="all" dirty="0">
                <a:solidFill>
                  <a:schemeClr val="tx2"/>
                </a:solidFill>
              </a:rPr>
            </a:br>
            <a:r>
              <a:rPr lang="en-US" sz="7200" b="1" cap="all" dirty="0">
                <a:solidFill>
                  <a:schemeClr val="tx2"/>
                </a:solidFill>
              </a:rPr>
              <a:t>Role play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 txBox="1">
            <a:spLocks/>
          </p:cNvSpPr>
          <p:nvPr/>
        </p:nvSpPr>
        <p:spPr>
          <a:xfrm>
            <a:off x="228600" y="432148"/>
            <a:ext cx="536444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5000" b="1">
                <a:latin typeface="Colonna MT" panose="04020805060202030203" pitchFamily="82" charset="0"/>
              </a:rPr>
              <a:t>Pair work</a:t>
            </a:r>
            <a:endParaRPr lang="en-US" sz="5000" b="1" dirty="0">
              <a:latin typeface="Colonna MT" panose="04020805060202030203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26" y="832623"/>
            <a:ext cx="4525790" cy="51406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 txBox="1">
            <a:spLocks/>
          </p:cNvSpPr>
          <p:nvPr/>
        </p:nvSpPr>
        <p:spPr>
          <a:xfrm>
            <a:off x="6477000" y="2337148"/>
            <a:ext cx="4167829" cy="1371600"/>
          </a:xfrm>
          <a:prstGeom prst="rect">
            <a:avLst/>
          </a:prstGeom>
          <a:noFill/>
          <a:ln w="12700" cmpd="sng"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br>
              <a:rPr lang="en-US" sz="7200" b="1" cap="all" dirty="0">
                <a:solidFill>
                  <a:schemeClr val="tx2"/>
                </a:solidFill>
              </a:rPr>
            </a:br>
            <a:r>
              <a:rPr lang="en-US" sz="7200" b="1" cap="all" dirty="0">
                <a:solidFill>
                  <a:schemeClr val="tx2"/>
                </a:solidFill>
              </a:rPr>
              <a:t>Role play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</a:p>
        </p:txBody>
      </p:sp>
    </p:spTree>
    <p:extLst>
      <p:ext uri="{BB962C8B-B14F-4D97-AF65-F5344CB8AC3E}">
        <p14:creationId xmlns:p14="http://schemas.microsoft.com/office/powerpoint/2010/main" val="351556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49"/>
          <a:stretch/>
        </p:blipFill>
        <p:spPr>
          <a:xfrm>
            <a:off x="609600" y="1371600"/>
            <a:ext cx="10896600" cy="48768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12 – Lesson 2</a:t>
            </a:r>
          </a:p>
        </p:txBody>
      </p:sp>
      <p:pic>
        <p:nvPicPr>
          <p:cNvPr id="4" name="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78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49"/>
          <a:stretch/>
        </p:blipFill>
        <p:spPr>
          <a:xfrm>
            <a:off x="281866" y="1295400"/>
            <a:ext cx="10690934" cy="4800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pic>
        <p:nvPicPr>
          <p:cNvPr id="4" name="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7800" y="228600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77" b="84500" l="34278" r="4121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410" t="72324" r="57914" b="14147"/>
          <a:stretch/>
        </p:blipFill>
        <p:spPr>
          <a:xfrm>
            <a:off x="4825065" y="2971800"/>
            <a:ext cx="762000" cy="5013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77" b="84500" l="34278" r="41218"/>
                    </a14:imgEffect>
                  </a14:imgLayer>
                </a14:imgProps>
              </a:ext>
            </a:extLst>
          </a:blip>
          <a:srcRect l="33410" t="72324" r="57914" b="14147"/>
          <a:stretch/>
        </p:blipFill>
        <p:spPr>
          <a:xfrm>
            <a:off x="6248400" y="3559343"/>
            <a:ext cx="762000" cy="5013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77" b="84500" l="34278" r="41218"/>
                    </a14:imgEffect>
                  </a14:imgLayer>
                </a14:imgProps>
              </a:ext>
            </a:extLst>
          </a:blip>
          <a:srcRect l="33410" t="72324" r="57914" b="14147"/>
          <a:stretch/>
        </p:blipFill>
        <p:spPr>
          <a:xfrm>
            <a:off x="7543800" y="5410200"/>
            <a:ext cx="762000" cy="5013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77" b="84500" l="34278" r="41218"/>
                    </a14:imgEffect>
                  </a14:imgLayer>
                </a14:imgProps>
              </a:ext>
            </a:extLst>
          </a:blip>
          <a:srcRect l="33410" t="72324" r="57914" b="14147"/>
          <a:stretch/>
        </p:blipFill>
        <p:spPr>
          <a:xfrm>
            <a:off x="8991600" y="4191000"/>
            <a:ext cx="762000" cy="5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gradient football field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" y="836711"/>
            <a:ext cx="12192000" cy="60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5657671"/>
            <a:ext cx="67514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140584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rtoon soccer player kicking the ball. Vector illustration 13225420 Vector 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" b="100000" l="3978" r="100000">
                        <a14:foregroundMark x1="65495" y1="57077" x2="86401" y2="71230"/>
                        <a14:foregroundMark x1="80574" y1="49491" x2="82609" y2="47826"/>
                        <a14:foregroundMark x1="84736" y1="47826" x2="87697" y2="48289"/>
                        <a14:foregroundMark x1="84274" y1="51619" x2="84274" y2="51989"/>
                        <a14:foregroundMark x1="82609" y1="54117" x2="80944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2997199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6" descr="cau mon 3.png">
            <a:extLst>
              <a:ext uri="{FF2B5EF4-FFF2-40B4-BE49-F238E27FC236}">
                <a16:creationId xmlns:a16="http://schemas.microsoft.com/office/drawing/2014/main" id="{01E4F02C-AB90-4771-8C82-2CC70B845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Content Placeholder 3" descr="thu mon 1.png">
            <a:extLst>
              <a:ext uri="{FF2B5EF4-FFF2-40B4-BE49-F238E27FC236}">
                <a16:creationId xmlns:a16="http://schemas.microsoft.com/office/drawing/2014/main" id="{0F817904-1966-40F1-BAB2-94285F1EAE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id="{C7CA9D22-C001-4491-A861-BF6A8E43C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id="{BB0C6587-5217-4743-B44C-50B2C78B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04ACD65F-0B8F-4601-B395-3CED4BDEEC1E}"/>
              </a:ext>
            </a:extLst>
          </p:cNvPr>
          <p:cNvSpPr/>
          <p:nvPr/>
        </p:nvSpPr>
        <p:spPr>
          <a:xfrm>
            <a:off x="1524000" y="533400"/>
            <a:ext cx="914400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5B88D0BD-D6F9-42B3-96C7-96F0EEA62104}"/>
              </a:ext>
            </a:extLst>
          </p:cNvPr>
          <p:cNvSpPr/>
          <p:nvPr/>
        </p:nvSpPr>
        <p:spPr>
          <a:xfrm>
            <a:off x="4038600" y="-63500"/>
            <a:ext cx="1524000" cy="12954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Ungoal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val 13">
            <a:hlinkClick r:id="rId9" action="ppaction://hlinksldjump"/>
            <a:extLst>
              <a:ext uri="{FF2B5EF4-FFF2-40B4-BE49-F238E27FC236}">
                <a16:creationId xmlns:a16="http://schemas.microsoft.com/office/drawing/2014/main" id="{8A8143D7-49B1-47CD-884C-793C3E9F1805}"/>
              </a:ext>
            </a:extLst>
          </p:cNvPr>
          <p:cNvSpPr/>
          <p:nvPr/>
        </p:nvSpPr>
        <p:spPr>
          <a:xfrm>
            <a:off x="5029200" y="5714241"/>
            <a:ext cx="685800" cy="6096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C83963BB-2E88-4819-8029-AD45E12038FB}"/>
              </a:ext>
            </a:extLst>
          </p:cNvPr>
          <p:cNvSpPr/>
          <p:nvPr/>
        </p:nvSpPr>
        <p:spPr>
          <a:xfrm>
            <a:off x="6629400" y="5702713"/>
            <a:ext cx="685800" cy="6096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16" name="Oval 15">
            <a:hlinkClick r:id="rId12" action="ppaction://hlinksldjump"/>
            <a:extLst>
              <a:ext uri="{FF2B5EF4-FFF2-40B4-BE49-F238E27FC236}">
                <a16:creationId xmlns:a16="http://schemas.microsoft.com/office/drawing/2014/main" id="{78118FF3-5410-4490-A002-87596D76FC34}"/>
              </a:ext>
            </a:extLst>
          </p:cNvPr>
          <p:cNvSpPr/>
          <p:nvPr/>
        </p:nvSpPr>
        <p:spPr>
          <a:xfrm>
            <a:off x="8229600" y="5715000"/>
            <a:ext cx="685800" cy="6096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17" name="Oval 16">
            <a:hlinkClick r:id="rId13" action="ppaction://hlinksldjump"/>
            <a:extLst>
              <a:ext uri="{FF2B5EF4-FFF2-40B4-BE49-F238E27FC236}">
                <a16:creationId xmlns:a16="http://schemas.microsoft.com/office/drawing/2014/main" id="{7A1FB682-8F82-4E8B-9F18-6B83237FD93A}"/>
              </a:ext>
            </a:extLst>
          </p:cNvPr>
          <p:cNvSpPr/>
          <p:nvPr/>
        </p:nvSpPr>
        <p:spPr>
          <a:xfrm>
            <a:off x="9753600" y="5638800"/>
            <a:ext cx="685800" cy="668977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7651AA24-2FD4-4C61-B3AA-B8A86D7401BD}"/>
              </a:ext>
            </a:extLst>
          </p:cNvPr>
          <p:cNvSpPr/>
          <p:nvPr/>
        </p:nvSpPr>
        <p:spPr>
          <a:xfrm>
            <a:off x="3429000" y="5671930"/>
            <a:ext cx="629433" cy="6096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25" name="Line Callout 3 24">
            <a:extLst>
              <a:ext uri="{FF2B5EF4-FFF2-40B4-BE49-F238E27FC236}">
                <a16:creationId xmlns:a16="http://schemas.microsoft.com/office/drawing/2014/main" id="{CA53F412-1D2B-4211-88E5-E6CDF9B35FA1}"/>
              </a:ext>
            </a:extLst>
          </p:cNvPr>
          <p:cNvSpPr/>
          <p:nvPr/>
        </p:nvSpPr>
        <p:spPr>
          <a:xfrm>
            <a:off x="5715000" y="3657600"/>
            <a:ext cx="2971800" cy="8382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109"/>
              <a:gd name="adj8" fmla="val 44484"/>
            </a:avLst>
          </a:prstGeom>
          <a:solidFill>
            <a:srgbClr val="FFFF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Make a choice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A1E29F24-E0E0-4D76-817C-7D77FB0796BD}"/>
              </a:ext>
            </a:extLst>
          </p:cNvPr>
          <p:cNvSpPr/>
          <p:nvPr/>
        </p:nvSpPr>
        <p:spPr>
          <a:xfrm rot="5400000">
            <a:off x="6667500" y="1943100"/>
            <a:ext cx="685800" cy="6553200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</p:spTree>
    <p:extLst>
      <p:ext uri="{BB962C8B-B14F-4D97-AF65-F5344CB8AC3E}">
        <p14:creationId xmlns:p14="http://schemas.microsoft.com/office/powerpoint/2010/main" val="9908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4 L 5E-6 -4.44444E-6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 L 3.33333E-6 -2.47919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1 -0.03888 L 0.40938 -0.5166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2388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531E-6 C -0.00677 -0.02197 -0.01337 -0.04371 -0.03229 -0.06568 C -0.05122 -0.08765 -0.07761 -0.14315 -0.11406 -0.13136 C -0.15052 -0.11956 -0.2007 -0.05689 -0.2507 0.00578 " pathEditMode="relative" ptsTypes="a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0.24323 -0.26643 0.48646 -0.53263 0.58438 -0.55555 C 0.6823 -0.57847 0.63477 -0.35787 0.58711 -0.1368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7558E-6 C 0.03038 -0.03839 0.06094 -0.07678 0.07743 -0.07308 C 0.09392 -0.06938 0.09618 -0.02359 0.09861 0.02244 " pathEditMode="relative" ptsTypes="a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artoon soccer player kicking the ball. Vector illustration 13225420 Vector 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" b="100000" l="3978" r="100000">
                        <a14:foregroundMark x1="65495" y1="57077" x2="86401" y2="71230"/>
                        <a14:foregroundMark x1="80574" y1="49491" x2="82609" y2="47826"/>
                        <a14:foregroundMark x1="84736" y1="47826" x2="87697" y2="48289"/>
                        <a14:foregroundMark x1="84274" y1="51619" x2="84274" y2="51989"/>
                        <a14:foregroundMark x1="82609" y1="54117" x2="80944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997199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6" descr="cau mon 3.png">
            <a:extLst>
              <a:ext uri="{FF2B5EF4-FFF2-40B4-BE49-F238E27FC236}">
                <a16:creationId xmlns:a16="http://schemas.microsoft.com/office/drawing/2014/main" id="{60582221-967F-4FB8-8DAC-296E666AC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Content Placeholder 3" descr="thu mon 1.png">
            <a:extLst>
              <a:ext uri="{FF2B5EF4-FFF2-40B4-BE49-F238E27FC236}">
                <a16:creationId xmlns:a16="http://schemas.microsoft.com/office/drawing/2014/main" id="{A63641A9-5A9D-4E89-AE2E-9FF1EFDF76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id="{3474BF4D-B525-47AC-863F-C4B6766B6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id="{B523AF43-CCE4-410C-8147-A887BDE8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6DCF2A56-7291-4995-9076-BD540CB48BC3}"/>
              </a:ext>
            </a:extLst>
          </p:cNvPr>
          <p:cNvSpPr/>
          <p:nvPr/>
        </p:nvSpPr>
        <p:spPr>
          <a:xfrm>
            <a:off x="1643271" y="533400"/>
            <a:ext cx="742122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4F3D138-6A2C-4962-9DC1-C9C23A651939}"/>
              </a:ext>
            </a:extLst>
          </p:cNvPr>
          <p:cNvSpPr/>
          <p:nvPr/>
        </p:nvSpPr>
        <p:spPr>
          <a:xfrm>
            <a:off x="4038599" y="685800"/>
            <a:ext cx="1219201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ungoal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3505200" y="4800600"/>
            <a:ext cx="1714500" cy="1524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638800" y="3581400"/>
            <a:ext cx="4648200" cy="1905000"/>
          </a:xfrm>
          <a:prstGeom prst="wedgeRoundRectCallout">
            <a:avLst>
              <a:gd name="adj1" fmla="val -57213"/>
              <a:gd name="adj2" fmla="val 76308"/>
              <a:gd name="adj3" fmla="val 16667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10972800" y="5181600"/>
            <a:ext cx="1219200" cy="10668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back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7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5 L 5E-6 3.33333E-6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8 L 8.33333E-7 1.11111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313E-17 -2.22222E-6 L 0.46146 -0.3833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1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677 -0.02199 -0.01341 -0.04375 -0.03229 -0.06574 C -0.05117 -0.08773 -0.0776 -0.14306 -0.11406 -0.13125 C -0.15052 -0.11945 -0.20065 -0.05695 -0.25065 0.00579 " pathEditMode="relative" rAng="0" ptsTypes="A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24323 -0.26644 0.48646 -0.53264 0.58438 -0.55556 C 0.6823 -0.57848 0.63477 -0.35787 0.58711 -0.13681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3034 -0.03843 0.06094 -0.07685 0.07747 -0.07315 C 0.09388 -0.06945 0.09622 -0.02361 0.09857 0.02245 " pathEditMode="relative" rAng="0" ptsTypes="A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4E7D9-DBDA-4534-B7A6-C7FC9C26D99B}"/>
              </a:ext>
            </a:extLst>
          </p:cNvPr>
          <p:cNvSpPr/>
          <p:nvPr/>
        </p:nvSpPr>
        <p:spPr>
          <a:xfrm>
            <a:off x="4471207" y="0"/>
            <a:ext cx="32496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REVISION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2</a:t>
            </a:r>
          </a:p>
        </p:txBody>
      </p:sp>
      <p:pic>
        <p:nvPicPr>
          <p:cNvPr id="23" name="Picture 2" descr="Cough Cartoon Images – Browse 15,152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353235" cy="1999614"/>
          </a:xfrm>
          <a:prstGeom prst="rect">
            <a:avLst/>
          </a:prstGeom>
          <a:noFill/>
          <a:ln w="9525">
            <a:solidFill>
              <a:srgbClr val="FA9D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19200"/>
            <a:ext cx="2353235" cy="2000679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1219200"/>
            <a:ext cx="2353235" cy="1999613"/>
          </a:xfrm>
          <a:prstGeom prst="rect">
            <a:avLst/>
          </a:prstGeom>
          <a:ln w="3175">
            <a:solidFill>
              <a:srgbClr val="FA9D35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886200"/>
            <a:ext cx="2364829" cy="1999613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886200"/>
            <a:ext cx="2353235" cy="19812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3886200"/>
            <a:ext cx="2362200" cy="1999613"/>
          </a:xfrm>
          <a:prstGeom prst="rect">
            <a:avLst/>
          </a:prstGeom>
          <a:ln>
            <a:solidFill>
              <a:srgbClr val="FA9D35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762000" y="3200400"/>
            <a:ext cx="149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876800" y="3200400"/>
            <a:ext cx="227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8915400" y="3200400"/>
            <a:ext cx="219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earache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57200" y="5791200"/>
            <a:ext cx="508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8458200" y="5791200"/>
            <a:ext cx="305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stomachache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724400" y="5791200"/>
            <a:ext cx="305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50132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artoon soccer player kicking the ball. Vector illustration 13225420 Vector 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" b="100000" l="3978" r="100000">
                        <a14:foregroundMark x1="65495" y1="57077" x2="86401" y2="71230"/>
                        <a14:foregroundMark x1="80574" y1="49491" x2="82609" y2="47826"/>
                        <a14:foregroundMark x1="84736" y1="47826" x2="87697" y2="48289"/>
                        <a14:foregroundMark x1="84274" y1="51619" x2="84274" y2="51989"/>
                        <a14:foregroundMark x1="82609" y1="54117" x2="80944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997199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6" descr="cau mon 3.png">
            <a:extLst>
              <a:ext uri="{FF2B5EF4-FFF2-40B4-BE49-F238E27FC236}">
                <a16:creationId xmlns:a16="http://schemas.microsoft.com/office/drawing/2014/main" id="{60582221-967F-4FB8-8DAC-296E666AC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Content Placeholder 3" descr="thu mon 1.png">
            <a:extLst>
              <a:ext uri="{FF2B5EF4-FFF2-40B4-BE49-F238E27FC236}">
                <a16:creationId xmlns:a16="http://schemas.microsoft.com/office/drawing/2014/main" id="{A63641A9-5A9D-4E89-AE2E-9FF1EFDF76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id="{3474BF4D-B525-47AC-863F-C4B6766B6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id="{B523AF43-CCE4-410C-8147-A887BDE8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6DCF2A56-7291-4995-9076-BD540CB48BC3}"/>
              </a:ext>
            </a:extLst>
          </p:cNvPr>
          <p:cNvSpPr/>
          <p:nvPr/>
        </p:nvSpPr>
        <p:spPr>
          <a:xfrm>
            <a:off x="1643271" y="533400"/>
            <a:ext cx="742122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4F3D138-6A2C-4962-9DC1-C9C23A651939}"/>
              </a:ext>
            </a:extLst>
          </p:cNvPr>
          <p:cNvSpPr/>
          <p:nvPr/>
        </p:nvSpPr>
        <p:spPr>
          <a:xfrm>
            <a:off x="4038599" y="685800"/>
            <a:ext cx="1219201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ungoal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3505200" y="4800600"/>
            <a:ext cx="1714500" cy="1524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5638800" y="3581400"/>
            <a:ext cx="4648200" cy="1905000"/>
          </a:xfrm>
          <a:prstGeom prst="wedgeRoundRectCallout">
            <a:avLst>
              <a:gd name="adj1" fmla="val -57213"/>
              <a:gd name="adj2" fmla="val 76308"/>
              <a:gd name="adj3" fmla="val 16667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10972800" y="5181600"/>
            <a:ext cx="1219200" cy="10668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back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5 L 5E-6 3.33333E-6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8 L 8.33333E-7 1.11111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313E-17 -2.22222E-6 L 0.46146 -0.3833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1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677 -0.02199 -0.01341 -0.04375 -0.03229 -0.06574 C -0.05117 -0.08773 -0.0776 -0.14306 -0.11406 -0.13125 C -0.15052 -0.11945 -0.20065 -0.05695 -0.25065 0.00579 " pathEditMode="relative" rAng="0" ptsTypes="A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24323 -0.26644 0.48646 -0.53264 0.58438 -0.55556 C 0.6823 -0.57848 0.63477 -0.35787 0.58711 -0.13681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3034 -0.03843 0.06094 -0.07685 0.07747 -0.07315 C 0.09388 -0.06945 0.09622 -0.02361 0.09857 0.02245 " pathEditMode="relative" rAng="0" ptsTypes="A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artoon soccer player kicking the ball. Vector illustration 13225420 Vector 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" b="100000" l="3978" r="100000">
                        <a14:foregroundMark x1="65495" y1="57077" x2="86401" y2="71230"/>
                        <a14:foregroundMark x1="80574" y1="49491" x2="82609" y2="47826"/>
                        <a14:foregroundMark x1="84736" y1="47826" x2="87697" y2="48289"/>
                        <a14:foregroundMark x1="84274" y1="51619" x2="84274" y2="51989"/>
                        <a14:foregroundMark x1="82609" y1="54117" x2="80944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997199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6" descr="cau mon 3.png">
            <a:extLst>
              <a:ext uri="{FF2B5EF4-FFF2-40B4-BE49-F238E27FC236}">
                <a16:creationId xmlns:a16="http://schemas.microsoft.com/office/drawing/2014/main" id="{60582221-967F-4FB8-8DAC-296E666AC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Content Placeholder 3" descr="thu mon 1.png">
            <a:extLst>
              <a:ext uri="{FF2B5EF4-FFF2-40B4-BE49-F238E27FC236}">
                <a16:creationId xmlns:a16="http://schemas.microsoft.com/office/drawing/2014/main" id="{A63641A9-5A9D-4E89-AE2E-9FF1EFDF76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id="{3474BF4D-B525-47AC-863F-C4B6766B6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id="{B523AF43-CCE4-410C-8147-A887BDE8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6DCF2A56-7291-4995-9076-BD540CB48BC3}"/>
              </a:ext>
            </a:extLst>
          </p:cNvPr>
          <p:cNvSpPr/>
          <p:nvPr/>
        </p:nvSpPr>
        <p:spPr>
          <a:xfrm>
            <a:off x="1643271" y="533400"/>
            <a:ext cx="742122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4F3D138-6A2C-4962-9DC1-C9C23A651939}"/>
              </a:ext>
            </a:extLst>
          </p:cNvPr>
          <p:cNvSpPr/>
          <p:nvPr/>
        </p:nvSpPr>
        <p:spPr>
          <a:xfrm>
            <a:off x="4038599" y="685800"/>
            <a:ext cx="1219201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ungoal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3505200" y="4800600"/>
            <a:ext cx="1714500" cy="1524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5638800" y="3581400"/>
            <a:ext cx="4648200" cy="1905000"/>
          </a:xfrm>
          <a:prstGeom prst="wedgeRoundRectCallout">
            <a:avLst>
              <a:gd name="adj1" fmla="val -57213"/>
              <a:gd name="adj2" fmla="val 76308"/>
              <a:gd name="adj3" fmla="val 16667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10972800" y="5181600"/>
            <a:ext cx="1219200" cy="10668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back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6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5 L 5E-6 3.33333E-6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8 L 8.33333E-7 1.11111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313E-17 -2.22222E-6 L 0.46146 -0.3833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1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677 -0.02199 -0.01341 -0.04375 -0.03229 -0.06574 C -0.05117 -0.08773 -0.0776 -0.14306 -0.11406 -0.13125 C -0.15052 -0.11945 -0.20065 -0.05695 -0.25065 0.00579 " pathEditMode="relative" rAng="0" ptsTypes="A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24323 -0.26644 0.48646 -0.53264 0.58438 -0.55556 C 0.6823 -0.57848 0.63477 -0.35787 0.58711 -0.13681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3034 -0.03843 0.06094 -0.07685 0.07747 -0.07315 C 0.09388 -0.06945 0.09622 -0.02361 0.09857 0.02245 " pathEditMode="relative" rAng="0" ptsTypes="A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artoon soccer player kicking the ball. Vector illustration 13225420 Vector 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" b="100000" l="3978" r="100000">
                        <a14:foregroundMark x1="65495" y1="57077" x2="86401" y2="71230"/>
                        <a14:foregroundMark x1="80574" y1="49491" x2="82609" y2="47826"/>
                        <a14:foregroundMark x1="84736" y1="47826" x2="87697" y2="48289"/>
                        <a14:foregroundMark x1="84274" y1="51619" x2="84274" y2="51989"/>
                        <a14:foregroundMark x1="82609" y1="54117" x2="80944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997199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6" descr="cau mon 3.png">
            <a:extLst>
              <a:ext uri="{FF2B5EF4-FFF2-40B4-BE49-F238E27FC236}">
                <a16:creationId xmlns:a16="http://schemas.microsoft.com/office/drawing/2014/main" id="{60582221-967F-4FB8-8DAC-296E666AC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Content Placeholder 3" descr="thu mon 1.png">
            <a:extLst>
              <a:ext uri="{FF2B5EF4-FFF2-40B4-BE49-F238E27FC236}">
                <a16:creationId xmlns:a16="http://schemas.microsoft.com/office/drawing/2014/main" id="{A63641A9-5A9D-4E89-AE2E-9FF1EFDF76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id="{3474BF4D-B525-47AC-863F-C4B6766B6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id="{B523AF43-CCE4-410C-8147-A887BDE8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6DCF2A56-7291-4995-9076-BD540CB48BC3}"/>
              </a:ext>
            </a:extLst>
          </p:cNvPr>
          <p:cNvSpPr/>
          <p:nvPr/>
        </p:nvSpPr>
        <p:spPr>
          <a:xfrm>
            <a:off x="1643271" y="533400"/>
            <a:ext cx="742122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4F3D138-6A2C-4962-9DC1-C9C23A651939}"/>
              </a:ext>
            </a:extLst>
          </p:cNvPr>
          <p:cNvSpPr/>
          <p:nvPr/>
        </p:nvSpPr>
        <p:spPr>
          <a:xfrm>
            <a:off x="4038599" y="685800"/>
            <a:ext cx="1219201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ungoal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3505200" y="4800600"/>
            <a:ext cx="1714500" cy="1524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5638800" y="3581400"/>
            <a:ext cx="4648200" cy="1905000"/>
          </a:xfrm>
          <a:prstGeom prst="wedgeRoundRectCallout">
            <a:avLst>
              <a:gd name="adj1" fmla="val -57213"/>
              <a:gd name="adj2" fmla="val 76308"/>
              <a:gd name="adj3" fmla="val 16667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11" action="ppaction://hlinksldjump"/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10972800" y="5181600"/>
            <a:ext cx="1219200" cy="10668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back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8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5 L 5E-6 3.33333E-6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8 L 8.33333E-7 1.11111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313E-17 -2.22222E-6 L 0.46146 -0.3833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1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677 -0.02199 -0.01341 -0.04375 -0.03229 -0.06574 C -0.05117 -0.08773 -0.0776 -0.14306 -0.11406 -0.13125 C -0.15052 -0.11945 -0.20065 -0.05695 -0.25065 0.00579 " pathEditMode="relative" rAng="0" ptsTypes="A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24323 -0.26644 0.48646 -0.53264 0.58438 -0.55556 C 0.6823 -0.57848 0.63477 -0.35787 0.58711 -0.13681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3034 -0.03843 0.06094 -0.07685 0.07747 -0.07315 C 0.09388 -0.06945 0.09622 -0.02361 0.09857 0.02245 " pathEditMode="relative" rAng="0" ptsTypes="A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artoon soccer player kicking the ball. Vector illustration 13225420 Vector  Art at Vecteez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" b="100000" l="3978" r="100000">
                        <a14:foregroundMark x1="65495" y1="57077" x2="86401" y2="71230"/>
                        <a14:foregroundMark x1="80574" y1="49491" x2="82609" y2="47826"/>
                        <a14:foregroundMark x1="84736" y1="47826" x2="87697" y2="48289"/>
                        <a14:foregroundMark x1="84274" y1="51619" x2="84274" y2="51989"/>
                        <a14:foregroundMark x1="82609" y1="54117" x2="80944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997199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6" descr="cau mon 3.png">
            <a:extLst>
              <a:ext uri="{FF2B5EF4-FFF2-40B4-BE49-F238E27FC236}">
                <a16:creationId xmlns:a16="http://schemas.microsoft.com/office/drawing/2014/main" id="{60582221-967F-4FB8-8DAC-296E666AC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0"/>
            <a:ext cx="57054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Content Placeholder 3" descr="thu mon 1.png">
            <a:extLst>
              <a:ext uri="{FF2B5EF4-FFF2-40B4-BE49-F238E27FC236}">
                <a16:creationId xmlns:a16="http://schemas.microsoft.com/office/drawing/2014/main" id="{A63641A9-5A9D-4E89-AE2E-9FF1EFDF76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1579563" cy="1497013"/>
          </a:xfrm>
        </p:spPr>
      </p:pic>
      <p:pic>
        <p:nvPicPr>
          <p:cNvPr id="5" name="Picture 4" descr="thu mon 2.png">
            <a:extLst>
              <a:ext uri="{FF2B5EF4-FFF2-40B4-BE49-F238E27FC236}">
                <a16:creationId xmlns:a16="http://schemas.microsoft.com/office/drawing/2014/main" id="{3474BF4D-B525-47AC-863F-C4B6766B6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1"/>
            <a:ext cx="1206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THU VIEN VIOLET\HINH ANH\cau mon 5.png">
            <a:extLst>
              <a:ext uri="{FF2B5EF4-FFF2-40B4-BE49-F238E27FC236}">
                <a16:creationId xmlns:a16="http://schemas.microsoft.com/office/drawing/2014/main" id="{B523AF43-CCE4-410C-8147-A887BDE8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6DCF2A56-7291-4995-9076-BD540CB48BC3}"/>
              </a:ext>
            </a:extLst>
          </p:cNvPr>
          <p:cNvSpPr/>
          <p:nvPr/>
        </p:nvSpPr>
        <p:spPr>
          <a:xfrm>
            <a:off x="1643271" y="533400"/>
            <a:ext cx="742122" cy="762000"/>
          </a:xfrm>
          <a:prstGeom prst="wedgeEllipseCallout">
            <a:avLst>
              <a:gd name="adj1" fmla="val 65403"/>
              <a:gd name="adj2" fmla="val 5311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4F3D138-6A2C-4962-9DC1-C9C23A651939}"/>
              </a:ext>
            </a:extLst>
          </p:cNvPr>
          <p:cNvSpPr/>
          <p:nvPr/>
        </p:nvSpPr>
        <p:spPr>
          <a:xfrm>
            <a:off x="4038599" y="685800"/>
            <a:ext cx="1219201" cy="838200"/>
          </a:xfrm>
          <a:prstGeom prst="cloudCallout">
            <a:avLst>
              <a:gd name="adj1" fmla="val -125863"/>
              <a:gd name="adj2" fmla="val 394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ungoal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3505200" y="4800600"/>
            <a:ext cx="1714500" cy="1524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5638800" y="3581400"/>
            <a:ext cx="4648200" cy="1905000"/>
          </a:xfrm>
          <a:prstGeom prst="wedgeRoundRectCallout">
            <a:avLst>
              <a:gd name="adj1" fmla="val -57213"/>
              <a:gd name="adj2" fmla="val 76308"/>
              <a:gd name="adj3" fmla="val 16667"/>
            </a:avLst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11" action="ppaction://hlinksldjump"/>
            <a:extLst>
              <a:ext uri="{FF2B5EF4-FFF2-40B4-BE49-F238E27FC236}">
                <a16:creationId xmlns:a16="http://schemas.microsoft.com/office/drawing/2014/main" id="{D30E6CE4-C0BB-4C41-84BD-9CF3521F7AAE}"/>
              </a:ext>
            </a:extLst>
          </p:cNvPr>
          <p:cNvSpPr/>
          <p:nvPr/>
        </p:nvSpPr>
        <p:spPr>
          <a:xfrm>
            <a:off x="10972800" y="5181600"/>
            <a:ext cx="1219200" cy="10668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back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01 -0.51065 L 5E-6 3.33333E-6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7778 L 8.33333E-7 1.11111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313E-17 -2.22222E-6 L 0.46146 -0.3833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19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-0.00677 -0.02199 -0.01341 -0.04375 -0.03229 -0.06574 C -0.05117 -0.08773 -0.0776 -0.14306 -0.11406 -0.13125 C -0.15052 -0.11945 -0.20065 -0.05695 -0.25065 0.00579 " pathEditMode="relative" rAng="0" ptsTypes="AA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24323 -0.26644 0.48646 -0.53264 0.58438 -0.55556 C 0.6823 -0.57848 0.63477 -0.35787 0.58711 -0.13681 " pathEditMode="relative" rAng="0" ptsTypes="AAA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70" y="-278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C 0.03034 -0.03843 0.06094 -0.07685 0.07747 -0.07315 C 0.09388 -0.06945 0.09622 -0.02361 0.09857 0.02245 " pathEditMode="relative" rAng="0" ptsTypes="AAA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640" y="6400800"/>
            <a:ext cx="2074360" cy="456660"/>
          </a:xfrm>
          <a:prstGeom prst="rect">
            <a:avLst/>
          </a:prstGeom>
          <a:noFill/>
        </p:spPr>
      </p:pic>
      <p:pic>
        <p:nvPicPr>
          <p:cNvPr id="6" name="Picture 2" descr="Play The Game Dog GIF by GOOD PUPPY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"/>
            <a:ext cx="12166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26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6"/>
          <a:srcRect l="9695" t="-2" r="16045" b="-3795"/>
          <a:stretch>
            <a:fillRect/>
          </a:stretch>
        </p:blipFill>
        <p:spPr bwMode="auto">
          <a:xfrm>
            <a:off x="2567608" y="2616324"/>
            <a:ext cx="2516664" cy="326969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74" y="562088"/>
            <a:ext cx="7759567" cy="10667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871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19458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659871" y="4544308"/>
            <a:ext cx="4389129" cy="10944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3200" b="1" dirty="0">
                <a:solidFill>
                  <a:srgbClr val="FFFF00"/>
                </a:solidFill>
                <a:effectLst>
                  <a:outerShdw blurRad="60007" dir="15000000" sy="30000" kx="-1800000" algn="bl" rotWithShape="0">
                    <a:prstClr val="black">
                      <a:alpha val="66000"/>
                    </a:prstClr>
                  </a:outerShdw>
                </a:effectLst>
              </a:rPr>
              <a:t>HEALTH</a:t>
            </a:r>
            <a:endParaRPr lang="es-ES" sz="3200" b="1" dirty="0">
              <a:solidFill>
                <a:srgbClr val="FFFF00"/>
              </a:solidFill>
              <a:effectLst>
                <a:outerShdw blurRad="60007" dir="15000000" sy="30000" kx="-1800000" algn="bl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5" y="573325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4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524000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3810001"/>
            <a:ext cx="1147851" cy="137160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764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were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0678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is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are</a:t>
            </a:r>
            <a:endParaRPr lang="es-ES" sz="32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600200" y="5410200"/>
            <a:ext cx="9144000" cy="6075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____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matter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0400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14800" y="5334000"/>
            <a:ext cx="83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es-E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251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9154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723776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4114800"/>
            <a:ext cx="1138075" cy="135991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3154423" y="289343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678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5240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has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is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5791200"/>
            <a:ext cx="9144000" cy="6075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____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stomachache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0668000" y="51054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810000" y="5791200"/>
            <a:ext cx="112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i"/>
              </a:rPr>
              <a:t>has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i"/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4185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7955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9154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94308" y="254339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91200" y="4191000"/>
            <a:ext cx="1066800" cy="127475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/>
          <a:srcRect l="9695" t="-2" r="16045" b="-3795"/>
          <a:stretch>
            <a:fillRect/>
          </a:stretch>
        </p:blipFill>
        <p:spPr bwMode="auto">
          <a:xfrm>
            <a:off x="5695905" y="308910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1440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haves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5379387" y="919779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has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524000" y="91440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have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6002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731789" y="216886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362200" y="5638800"/>
            <a:ext cx="8534400" cy="1194148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hot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earache</a:t>
            </a:r>
            <a:r>
              <a: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1147354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48000" y="5943600"/>
            <a:ext cx="101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7800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4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524000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3810001"/>
            <a:ext cx="1147851" cy="137160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764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having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0678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have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has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057400" y="5334000"/>
            <a:ext cx="8534400" cy="137160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temperature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0400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191000" y="5638800"/>
            <a:ext cx="1295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have</a:t>
            </a:r>
            <a:endParaRPr lang="es-E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9907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06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9154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723776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15000" y="4114800"/>
            <a:ext cx="1138075" cy="135991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/>
          <a:srcRect l="9695" t="-2" r="16045" b="-3795"/>
          <a:stretch>
            <a:fillRect/>
          </a:stretch>
        </p:blipFill>
        <p:spPr bwMode="auto">
          <a:xfrm>
            <a:off x="3154423" y="289343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678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having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5240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have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has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5791200"/>
            <a:ext cx="9144000" cy="106680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____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toothache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0668000" y="51054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62400" y="5943600"/>
            <a:ext cx="112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i"/>
              </a:rPr>
              <a:t>have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i"/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4400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7955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524000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3810001"/>
            <a:ext cx="1147851" cy="137160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764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were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0678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/>
              <a:t>have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are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057400" y="5334000"/>
            <a:ext cx="8534400" cy="137160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got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headache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0400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343400" y="5638800"/>
            <a:ext cx="1295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have</a:t>
            </a:r>
            <a:endParaRPr lang="es-E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1892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3647728" y="2780929"/>
            <a:ext cx="2732688" cy="355035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33435" y="3786686"/>
            <a:ext cx="2247962" cy="1840269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4079776" y="764704"/>
            <a:ext cx="3960440" cy="1152128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THANK YOU!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Act out. Ask and answer.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57400" y="2819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Tom doesn’t painting 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on Saturdays. He goes skateboarding.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8135" y="1371600"/>
            <a:ext cx="11569064" cy="4572000"/>
            <a:chOff x="990600" y="1371600"/>
            <a:chExt cx="9595945" cy="3505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0600" y="1524000"/>
              <a:ext cx="9595945" cy="33528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066800" y="1371600"/>
              <a:ext cx="3886200" cy="6858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38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 out. Ask and answer.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57400" y="2819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Tom doesn’t painting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 Saturdays. He goes skateboarding.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28600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12 – Lesson 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8135" y="1371600"/>
            <a:ext cx="11569064" cy="4572000"/>
            <a:chOff x="318135" y="1371600"/>
            <a:chExt cx="11569064" cy="4572000"/>
          </a:xfrm>
        </p:grpSpPr>
        <p:grpSp>
          <p:nvGrpSpPr>
            <p:cNvPr id="4" name="Group 3"/>
            <p:cNvGrpSpPr/>
            <p:nvPr/>
          </p:nvGrpSpPr>
          <p:grpSpPr>
            <a:xfrm>
              <a:off x="318135" y="1371600"/>
              <a:ext cx="11569064" cy="4572000"/>
              <a:chOff x="318135" y="1371600"/>
              <a:chExt cx="11569064" cy="45720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18135" y="1371600"/>
                <a:ext cx="11569064" cy="4572000"/>
                <a:chOff x="990600" y="1371600"/>
                <a:chExt cx="9595945" cy="3505200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25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600" y="1524000"/>
                  <a:ext cx="9595945" cy="3352800"/>
                </a:xfrm>
                <a:prstGeom prst="rect">
                  <a:avLst/>
                </a:prstGeom>
              </p:spPr>
            </p:pic>
            <p:sp>
              <p:nvSpPr>
                <p:cNvPr id="14" name="Rounded Rectangle 13"/>
                <p:cNvSpPr/>
                <p:nvPr/>
              </p:nvSpPr>
              <p:spPr>
                <a:xfrm>
                  <a:off x="1066800" y="1371600"/>
                  <a:ext cx="3886200" cy="68580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" name="Rounded Rectangle 2"/>
              <p:cNvSpPr/>
              <p:nvPr/>
            </p:nvSpPr>
            <p:spPr>
              <a:xfrm>
                <a:off x="5187152" y="2266122"/>
                <a:ext cx="3804448" cy="40087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8458201" y="2924289"/>
              <a:ext cx="2876712" cy="4008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514600" y="1079213"/>
            <a:ext cx="74934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ASK AND ANSWER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7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7" y="2886075"/>
            <a:ext cx="36687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/>
              <a:t>earache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/>
              <a:t>stomachache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/>
              <a:t>temperature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/>
              <a:t>headache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/>
              <a:t>toothache 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/>
              <a:t>cough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08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12: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2. Period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2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971800"/>
            <a:ext cx="457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Structure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i="1" dirty="0">
                <a:latin typeface="+mn-lt"/>
              </a:rPr>
              <a:t>I have got a cough.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i="1" dirty="0">
                <a:latin typeface="+mn-lt"/>
              </a:rPr>
              <a:t>She has got an earache</a:t>
            </a:r>
            <a:r>
              <a:rPr lang="en-US" sz="2800" b="1" i="1" dirty="0">
                <a:latin typeface="+mn-lt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endParaRPr 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1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192000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488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DF2673F6-7CEB-0DE0-95B9-3CF2C3AA38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5D132-0B99-2B80-E3C5-8F5CBBD73B88}"/>
              </a:ext>
            </a:extLst>
          </p:cNvPr>
          <p:cNvSpPr/>
          <p:nvPr/>
        </p:nvSpPr>
        <p:spPr>
          <a:xfrm>
            <a:off x="2530822" y="-127600"/>
            <a:ext cx="6691235" cy="136538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PASSING BOX</a:t>
            </a:r>
            <a:endParaRPr lang="en-US" sz="6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1F6D880E-4F7F-083A-128C-3E5ED11D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67" y="1609725"/>
            <a:ext cx="85344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n-Vu-Rua-Tay-Quang-Hieu">
            <a:hlinkClick r:id="" action="ppaction://media"/>
            <a:extLst>
              <a:ext uri="{FF2B5EF4-FFF2-40B4-BE49-F238E27FC236}">
                <a16:creationId xmlns:a16="http://schemas.microsoft.com/office/drawing/2014/main" id="{7EDAB5D8-CA53-797D-A2F2-488C52A91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5143" y="4238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gh Cartoon Images – Browse 15,152 Stock Photos, Vectors, and Video |  Adobe Stock">
            <a:extLst>
              <a:ext uri="{FF2B5EF4-FFF2-40B4-BE49-F238E27FC236}">
                <a16:creationId xmlns:a16="http://schemas.microsoft.com/office/drawing/2014/main" id="{A92097D0-AA0A-865E-2A65-ADF1714F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9601200" cy="5181600"/>
          </a:xfrm>
          <a:prstGeom prst="rect">
            <a:avLst/>
          </a:prstGeom>
          <a:noFill/>
          <a:ln w="9525">
            <a:solidFill>
              <a:srgbClr val="FA9D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3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>
            <a:extLst>
              <a:ext uri="{FF2B5EF4-FFF2-40B4-BE49-F238E27FC236}">
                <a16:creationId xmlns:a16="http://schemas.microsoft.com/office/drawing/2014/main" id="{8815B00B-F4DF-9C00-721E-EF327788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0"/>
            <a:ext cx="9601200" cy="5029200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142875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>
            <a:extLst>
              <a:ext uri="{FF2B5EF4-FFF2-40B4-BE49-F238E27FC236}">
                <a16:creationId xmlns:a16="http://schemas.microsoft.com/office/drawing/2014/main" id="{75411B90-598D-4E6E-E3DE-983C58DF4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38200"/>
            <a:ext cx="9677400" cy="4953000"/>
          </a:xfrm>
          <a:prstGeom prst="rect">
            <a:avLst/>
          </a:prstGeom>
          <a:ln w="3175"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344287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>
            <a:extLst>
              <a:ext uri="{FF2B5EF4-FFF2-40B4-BE49-F238E27FC236}">
                <a16:creationId xmlns:a16="http://schemas.microsoft.com/office/drawing/2014/main" id="{FDC10497-2496-05AA-F91B-1D27EA9A0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10058400" cy="5257800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173014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47EF469-8AA8-D55C-45C1-ED8093E6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0"/>
            <a:ext cx="9829800" cy="5562600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19441947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1992</TotalTime>
  <Words>1352</Words>
  <Application>Microsoft Office PowerPoint</Application>
  <PresentationFormat>Màn hình rộng</PresentationFormat>
  <Paragraphs>237</Paragraphs>
  <Slides>36</Slides>
  <Notes>22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36</vt:i4>
      </vt:variant>
    </vt:vector>
  </HeadingPairs>
  <TitlesOfParts>
    <vt:vector size="50" baseType="lpstr">
      <vt:lpstr>#9Slide02 Noi dung dai</vt:lpstr>
      <vt:lpstr>#9Slide02 Tieu de dai</vt:lpstr>
      <vt:lpstr>Arial</vt:lpstr>
      <vt:lpstr>Calibri</vt:lpstr>
      <vt:lpstr>Calibri Light</vt:lpstr>
      <vt:lpstr>Colonna MT</vt:lpstr>
      <vt:lpstr>Comic Sans MS</vt:lpstr>
      <vt:lpstr>Comii</vt:lpstr>
      <vt:lpstr>Lucida Calligraphy</vt:lpstr>
      <vt:lpstr>Symbol</vt:lpstr>
      <vt:lpstr>Times New Roman</vt:lpstr>
      <vt:lpstr>Office Theme</vt:lpstr>
      <vt:lpstr>1_Custom Design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UNIT 12 – HEALTH</vt:lpstr>
      <vt:lpstr>Bản trình bày PowerPoint</vt:lpstr>
      <vt:lpstr>Bản trình bày PowerPoint</vt:lpstr>
      <vt:lpstr>Pair work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Nguyễn Thị Thanh Nhàn</cp:lastModifiedBy>
  <cp:revision>202</cp:revision>
  <dcterms:created xsi:type="dcterms:W3CDTF">2022-03-21T01:59:55Z</dcterms:created>
  <dcterms:modified xsi:type="dcterms:W3CDTF">2024-03-25T14:56:34Z</dcterms:modified>
  <cp:category>9Slide.vn</cp:category>
  <cp:contentStatus>9Slide</cp:contentStatus>
</cp:coreProperties>
</file>