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7" r:id="rId3"/>
    <p:sldId id="388" r:id="rId4"/>
    <p:sldId id="405" r:id="rId5"/>
    <p:sldId id="555" r:id="rId6"/>
    <p:sldId id="554" r:id="rId7"/>
    <p:sldId id="476" r:id="rId8"/>
    <p:sldId id="256" r:id="rId9"/>
    <p:sldId id="289" r:id="rId10"/>
    <p:sldId id="290" r:id="rId11"/>
    <p:sldId id="557" r:id="rId12"/>
    <p:sldId id="559" r:id="rId13"/>
    <p:sldId id="322" r:id="rId14"/>
    <p:sldId id="457" r:id="rId15"/>
    <p:sldId id="313" r:id="rId16"/>
    <p:sldId id="458" r:id="rId17"/>
    <p:sldId id="463" r:id="rId18"/>
    <p:sldId id="460" r:id="rId19"/>
    <p:sldId id="461" r:id="rId20"/>
    <p:sldId id="301" r:id="rId21"/>
    <p:sldId id="462" r:id="rId22"/>
    <p:sldId id="459" r:id="rId23"/>
    <p:sldId id="464" r:id="rId24"/>
    <p:sldId id="465" r:id="rId25"/>
    <p:sldId id="30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88889" autoAdjust="0"/>
  </p:normalViewPr>
  <p:slideViewPr>
    <p:cSldViewPr snapToGrid="0">
      <p:cViewPr varScale="1">
        <p:scale>
          <a:sx n="61" d="100"/>
          <a:sy n="61" d="100"/>
        </p:scale>
        <p:origin x="11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4</a:t>
            </a:fld>
            <a:endParaRPr lang="en-US"/>
          </a:p>
        </p:txBody>
      </p:sp>
    </p:spTree>
    <p:extLst>
      <p:ext uri="{BB962C8B-B14F-4D97-AF65-F5344CB8AC3E}">
        <p14:creationId xmlns:p14="http://schemas.microsoft.com/office/powerpoint/2010/main" val="101745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7</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7B92A1-7059-4C1C-A53E-42BE8EFB572B}" type="slidenum">
              <a:rPr lang="en-US" smtClean="0"/>
              <a:t>9</a:t>
            </a:fld>
            <a:endParaRPr lang="en-US"/>
          </a:p>
        </p:txBody>
      </p:sp>
    </p:spTree>
    <p:extLst>
      <p:ext uri="{BB962C8B-B14F-4D97-AF65-F5344CB8AC3E}">
        <p14:creationId xmlns:p14="http://schemas.microsoft.com/office/powerpoint/2010/main" val="123892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41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10/24/2024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10/24/2024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GIF"/><Relationship Id="rId4" Type="http://schemas.openxmlformats.org/officeDocument/2006/relationships/image" Target="../media/image5.pn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GIF"/><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audio" Target="../media/audio1.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GIF"/><Relationship Id="rId4" Type="http://schemas.openxmlformats.org/officeDocument/2006/relationships/image" Target="../media/image5.pn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10.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0"/>
            <a:ext cx="10820400" cy="7488621"/>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6" y="969716"/>
              <a:ext cx="19431930" cy="8171763"/>
            </a:xfrm>
            <a:prstGeom prst="rect">
              <a:avLst/>
            </a:prstGeom>
            <a:solidFill>
              <a:srgbClr val="DFD4BA"/>
            </a:solidFill>
          </p:spPr>
          <p:txBody>
            <a:bodyPr/>
            <a:lstStyle/>
            <a:p>
              <a:pPr defTabSz="609630"/>
              <a:endParaRPr lang="en-US" sz="1200" dirty="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5030392"/>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4865734"/>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113934" y="-173622"/>
            <a:ext cx="1649135" cy="1460219"/>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576552" y="969737"/>
            <a:ext cx="9096703" cy="2554545"/>
          </a:xfrm>
          <a:prstGeom prst="rect">
            <a:avLst/>
          </a:prstGeom>
          <a:noFill/>
        </p:spPr>
        <p:txBody>
          <a:bodyPr wrap="square" rtlCol="0">
            <a:spAutoFit/>
          </a:bodyPr>
          <a:lstStyle/>
          <a:p>
            <a:pPr defTabSz="609630"/>
            <a:r>
              <a:rPr lang="en-US" sz="4000" b="1" dirty="0" err="1">
                <a:solidFill>
                  <a:srgbClr val="FF0000"/>
                </a:solidFill>
                <a:latin typeface="Cambria" panose="02040503050406030204" pitchFamily="18" charset="0"/>
                <a:ea typeface="Cambria" panose="02040503050406030204" pitchFamily="18" charset="0"/>
              </a:rPr>
              <a:t>Đọc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thông</a:t>
            </a:r>
            <a:r>
              <a:rPr lang="en-US" sz="4000" b="1" dirty="0">
                <a:solidFill>
                  <a:srgbClr val="FF0000"/>
                </a:solidFill>
                <a:latin typeface="Cambria" panose="02040503050406030204" pitchFamily="18" charset="0"/>
                <a:ea typeface="Cambria" panose="02040503050406030204" pitchFamily="18" charset="0"/>
              </a:rPr>
              <a:t> tin </a:t>
            </a:r>
            <a:r>
              <a:rPr lang="en-US" sz="4000" b="1" dirty="0" err="1">
                <a:solidFill>
                  <a:srgbClr val="FF0000"/>
                </a:solidFill>
                <a:latin typeface="Cambria" panose="02040503050406030204" pitchFamily="18" charset="0"/>
                <a:ea typeface="Cambria" panose="02040503050406030204" pitchFamily="18" charset="0"/>
              </a:rPr>
              <a:t>va</a:t>
            </a:r>
            <a:r>
              <a:rPr lang="en-US" sz="4000" b="1" dirty="0">
                <a:solidFill>
                  <a:srgbClr val="FF0000"/>
                </a:solidFill>
                <a:latin typeface="Cambria" panose="02040503050406030204" pitchFamily="18" charset="0"/>
                <a:ea typeface="Cambria" panose="02040503050406030204" pitchFamily="18" charset="0"/>
              </a:rPr>
              <a:t>̀:</a:t>
            </a:r>
          </a:p>
          <a:p>
            <a:pPr algn="ctr" defTabSz="609630"/>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Mô</a:t>
            </a:r>
            <a:r>
              <a:rPr lang="en-US" sz="4000" b="1" dirty="0">
                <a:solidFill>
                  <a:prstClr val="black"/>
                </a:solidFill>
                <a:latin typeface="Cambria" panose="02040503050406030204" pitchFamily="18" charset="0"/>
                <a:ea typeface="Cambria" panose="02040503050406030204" pitchFamily="18" charset="0"/>
              </a:rPr>
              <a:t> tả </a:t>
            </a:r>
            <a:r>
              <a:rPr lang="en-US" sz="4000" b="1" dirty="0" err="1">
                <a:solidFill>
                  <a:prstClr val="black"/>
                </a:solidFill>
                <a:latin typeface="Cambria" panose="02040503050406030204" pitchFamily="18" charset="0"/>
                <a:ea typeface="Cambria" panose="02040503050406030204" pitchFamily="18" charset="0"/>
              </a:rPr>
              <a:t>một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sô</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nét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chính</a:t>
            </a: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10294883" y="1"/>
            <a:ext cx="1783183" cy="1362324"/>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 name="TextBox 1">
            <a:extLst>
              <a:ext uri="{FF2B5EF4-FFF2-40B4-BE49-F238E27FC236}">
                <a16:creationId xmlns:a16="http://schemas.microsoft.com/office/drawing/2014/main" id="{3285B50E-5130-5BD3-46CD-4B99D457961B}"/>
              </a:ext>
            </a:extLst>
          </p:cNvPr>
          <p:cNvSpPr txBox="1"/>
          <p:nvPr/>
        </p:nvSpPr>
        <p:spPr>
          <a:xfrm>
            <a:off x="1602824" y="3534260"/>
            <a:ext cx="9096703" cy="1938992"/>
          </a:xfrm>
          <a:prstGeom prst="rect">
            <a:avLst/>
          </a:prstGeom>
          <a:noFill/>
        </p:spPr>
        <p:txBody>
          <a:bodyPr wrap="square" rtlCol="0">
            <a:spAutoFit/>
          </a:bodyPr>
          <a:lstStyle/>
          <a:p>
            <a:pPr defTabSz="609630"/>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Kê</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lại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một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chuyện</a:t>
            </a:r>
            <a:r>
              <a:rPr lang="vi-VN" sz="4000" b="1" dirty="0">
                <a:solidFill>
                  <a:prstClr val="black"/>
                </a:solidFill>
                <a:latin typeface="Cambria" panose="02040503050406030204" pitchFamily="18" charset="0"/>
                <a:ea typeface="Cambria" panose="02040503050406030204" pitchFamily="18" charset="0"/>
              </a:rPr>
              <a:t> chống ngoại </a:t>
            </a: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xâm </a:t>
            </a:r>
            <a:r>
              <a:rPr lang="en-US" sz="4000" b="1" dirty="0" err="1">
                <a:solidFill>
                  <a:prstClr val="black"/>
                </a:solidFill>
                <a:latin typeface="Cambria" panose="02040503050406030204" pitchFamily="18" charset="0"/>
                <a:ea typeface="Cambria" panose="02040503050406030204" pitchFamily="18" charset="0"/>
              </a:rPr>
              <a:t>bảo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vê</a:t>
            </a: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5577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92772" y="756752"/>
            <a:ext cx="9836415" cy="3480469"/>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60780"/>
              <a:ext cx="4163165" cy="490972"/>
            </a:xfrm>
            <a:prstGeom prst="rect">
              <a:avLst/>
            </a:prstGeom>
            <a:noFill/>
          </p:spPr>
          <p:txBody>
            <a:bodyPr wrap="square">
              <a:spAutoFit/>
            </a:bodyPr>
            <a:lstStyle/>
            <a:p>
              <a:pPr marL="571500" lvl="0" indent="-571500">
                <a:buFontTx/>
                <a:buChar char="-"/>
              </a:pPr>
              <a:r>
                <a:rPr lang="en-US" sz="3200" b="1" dirty="0" err="1">
                  <a:solidFill>
                    <a:srgbClr val="002060"/>
                  </a:solidFill>
                  <a:latin typeface="Times New Roman" panose="02020603050405020304" pitchFamily="18" charset="0"/>
                  <a:cs typeface="Times New Roman" panose="02020603050405020304" pitchFamily="18" charset="0"/>
                </a:rPr>
                <a:t>Quân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Tần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xâm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lược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nước</a:t>
              </a:r>
              <a:r>
                <a:rPr lang="en-US" sz="3200" b="1" dirty="0">
                  <a:solidFill>
                    <a:srgbClr val="002060"/>
                  </a:solidFill>
                  <a:latin typeface="Times New Roman" panose="02020603050405020304" pitchFamily="18" charset="0"/>
                  <a:cs typeface="Times New Roman" panose="02020603050405020304" pitchFamily="18" charset="0"/>
                </a:rPr>
                <a:t> Văn Lang </a:t>
              </a:r>
              <a:r>
                <a:rPr lang="en-US" sz="3200" b="1" dirty="0" err="1">
                  <a:solidFill>
                    <a:srgbClr val="002060"/>
                  </a:solidFill>
                  <a:latin typeface="Times New Roman" panose="02020603050405020304" pitchFamily="18" charset="0"/>
                  <a:cs typeface="Times New Roman" panose="02020603050405020304" pitchFamily="18" charset="0"/>
                </a:rPr>
                <a:t>vào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nào</a:t>
              </a:r>
              <a:r>
                <a:rPr lang="en-US" sz="3200" b="1" dirty="0">
                  <a:solidFill>
                    <a:srgbClr val="002060"/>
                  </a:solidFill>
                  <a:latin typeface="Times New Roman" panose="02020603050405020304" pitchFamily="18" charset="0"/>
                  <a:cs typeface="Times New Roman" panose="02020603050405020304" pitchFamily="18" charset="0"/>
                </a:rPr>
                <a:t>?</a:t>
              </a:r>
            </a:p>
            <a:p>
              <a:pPr marL="571500" lvl="0" indent="-571500">
                <a:buFontTx/>
                <a:buChar char="-"/>
              </a:pPr>
              <a:r>
                <a:rPr lang="en-US" sz="3200" b="1" dirty="0" err="1">
                  <a:solidFill>
                    <a:srgbClr val="002060"/>
                  </a:solidFill>
                  <a:latin typeface="Times New Roman" panose="02020603050405020304" pitchFamily="18" charset="0"/>
                  <a:cs typeface="Times New Roman" panose="02020603050405020304" pitchFamily="18" charset="0"/>
                </a:rPr>
                <a:t>Người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Việt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làm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đê</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bảo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vê</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đất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nước</a:t>
              </a:r>
              <a:r>
                <a:rPr lang="en-US" sz="3200" b="1" dirty="0">
                  <a:solidFill>
                    <a:srgbClr val="002060"/>
                  </a:solidFill>
                  <a:latin typeface="Times New Roman" panose="02020603050405020304" pitchFamily="18" charset="0"/>
                  <a:cs typeface="Times New Roman" panose="02020603050405020304" pitchFamily="18" charset="0"/>
                </a:rPr>
                <a:t>?</a:t>
              </a:r>
            </a:p>
            <a:p>
              <a:pPr marL="571500" lvl="0" indent="-571500">
                <a:buFontTx/>
                <a:buChar char="-"/>
              </a:pPr>
              <a:r>
                <a:rPr lang="en-US" sz="3200" b="1" dirty="0" err="1">
                  <a:solidFill>
                    <a:srgbClr val="002060"/>
                  </a:solidFill>
                  <a:latin typeface="Times New Roman" panose="02020603050405020304" pitchFamily="18" charset="0"/>
                  <a:cs typeface="Times New Roman" panose="02020603050405020304" pitchFamily="18" charset="0"/>
                </a:rPr>
                <a:t>Kết</a:t>
              </a:r>
              <a:r>
                <a:rPr lang="en-US" sz="3200" b="1" dirty="0">
                  <a:solidFill>
                    <a:srgbClr val="002060"/>
                  </a:solidFill>
                  <a:latin typeface="Times New Roman" panose="02020603050405020304" pitchFamily="18" charset="0"/>
                  <a:cs typeface="Times New Roman" panose="02020603050405020304" pitchFamily="18" charset="0"/>
                </a:rPr>
                <a:t> quả </a:t>
              </a:r>
              <a:r>
                <a:rPr lang="en-US" sz="3200" b="1" dirty="0" err="1">
                  <a:solidFill>
                    <a:srgbClr val="002060"/>
                  </a:solidFill>
                  <a:latin typeface="Times New Roman" panose="02020603050405020304" pitchFamily="18" charset="0"/>
                  <a:cs typeface="Times New Roman" panose="02020603050405020304" pitchFamily="18" charset="0"/>
                </a:rPr>
                <a:t>của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cuộc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kháng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chiến</a:t>
              </a:r>
              <a:r>
                <a:rPr lang="en-US" sz="3200" b="1" dirty="0">
                  <a:solidFill>
                    <a:srgbClr val="00206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3204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1993912"/>
            <a:chOff x="1370858" y="952500"/>
            <a:chExt cx="4163167" cy="828675"/>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729103"/>
            </a:xfrm>
            <a:prstGeom prst="rect">
              <a:avLst/>
            </a:prstGeom>
            <a:noFill/>
          </p:spPr>
          <p:txBody>
            <a:bodyPr wrap="square">
              <a:spAutoFit/>
            </a:bodyPr>
            <a:lstStyle/>
            <a:p>
              <a:pPr lvl="0"/>
              <a:r>
                <a:rPr lang="vi-VN" sz="3600" b="1" dirty="0">
                  <a:solidFill>
                    <a:srgbClr val="002060"/>
                  </a:solidFill>
                  <a:latin typeface="Times New Roman" panose="02020603050405020304" pitchFamily="18" charset="0"/>
                  <a:cs typeface="Times New Roman" panose="02020603050405020304" pitchFamily="18"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giặc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Ân</a:t>
            </a:r>
            <a:r>
              <a:rPr lang="vi-VN" sz="2800" dirty="0">
                <a:solidFill>
                  <a:prstClr val="black"/>
                </a:solidFill>
                <a:latin typeface="Cambria" panose="02040503050406030204" pitchFamily="18" charset="0"/>
                <a:ea typeface="Cambria" panose="02040503050406030204" pitchFamily="18" charset="0"/>
              </a:rPr>
              <a:t>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a:t>
            </a:r>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Sự tích nỏ thần để lại cho chúng ta bài học về sự cảnh giác đối với kẻ thù, không được chủ quan, lơ là trước kẻ địch</a:t>
            </a:r>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Ã¬nh áº£nh cÃ³ liÃªn quan"/>
          <p:cNvPicPr>
            <a:picLocks noChangeAspect="1"/>
          </p:cNvPicPr>
          <p:nvPr/>
        </p:nvPicPr>
        <p:blipFill>
          <a:blip r:embed="rId3"/>
          <a:stretch>
            <a:fillRect/>
          </a:stretch>
        </p:blipFill>
        <p:spPr>
          <a:xfrm>
            <a:off x="0" y="0"/>
            <a:ext cx="12192000" cy="6858000"/>
          </a:xfrm>
          <a:prstGeom prst="rect">
            <a:avLst/>
          </a:prstGeom>
          <a:noFill/>
          <a:ln w="9525">
            <a:noFill/>
          </a:ln>
        </p:spPr>
      </p:pic>
      <p:pic>
        <p:nvPicPr>
          <p:cNvPr id="33796" name="Picture 4" descr="HÃ¬nh áº£nh cÃ³ liÃªn quan"/>
          <p:cNvPicPr>
            <a:picLocks noChangeAspect="1"/>
          </p:cNvPicPr>
          <p:nvPr/>
        </p:nvPicPr>
        <p:blipFill>
          <a:blip r:embed="rId4"/>
          <a:stretch>
            <a:fillRect/>
          </a:stretch>
        </p:blipFill>
        <p:spPr>
          <a:xfrm>
            <a:off x="3340100" y="457200"/>
            <a:ext cx="2908300" cy="26670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3796"/>
                                        </p:tgtEl>
                                        <p:attrNameLst>
                                          <p:attrName>r</p:attrName>
                                        </p:attrNameLst>
                                      </p:cBhvr>
                                    </p:animRot>
                                    <p:animRot by="-240000">
                                      <p:cBhvr>
                                        <p:cTn id="7" dur="200" fill="hold">
                                          <p:stCondLst>
                                            <p:cond delay="200"/>
                                          </p:stCondLst>
                                        </p:cTn>
                                        <p:tgtEl>
                                          <p:spTgt spid="33796"/>
                                        </p:tgtEl>
                                        <p:attrNameLst>
                                          <p:attrName>r</p:attrName>
                                        </p:attrNameLst>
                                      </p:cBhvr>
                                    </p:animRot>
                                    <p:animRot by="240000">
                                      <p:cBhvr>
                                        <p:cTn id="8" dur="200" fill="hold">
                                          <p:stCondLst>
                                            <p:cond delay="400"/>
                                          </p:stCondLst>
                                        </p:cTn>
                                        <p:tgtEl>
                                          <p:spTgt spid="33796"/>
                                        </p:tgtEl>
                                        <p:attrNameLst>
                                          <p:attrName>r</p:attrName>
                                        </p:attrNameLst>
                                      </p:cBhvr>
                                    </p:animRot>
                                    <p:animRot by="-240000">
                                      <p:cBhvr>
                                        <p:cTn id="9" dur="200" fill="hold">
                                          <p:stCondLst>
                                            <p:cond delay="600"/>
                                          </p:stCondLst>
                                        </p:cTn>
                                        <p:tgtEl>
                                          <p:spTgt spid="33796"/>
                                        </p:tgtEl>
                                        <p:attrNameLst>
                                          <p:attrName>r</p:attrName>
                                        </p:attrNameLst>
                                      </p:cBhvr>
                                    </p:animRot>
                                    <p:animRot by="120000">
                                      <p:cBhvr>
                                        <p:cTn id="10" dur="200" fill="hold">
                                          <p:stCondLst>
                                            <p:cond delay="800"/>
                                          </p:stCondLst>
                                        </p:cTn>
                                        <p:tgtEl>
                                          <p:spTgt spid="3379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Nhac chu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608704" y="4501174"/>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0</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3" name="Oval 2"/>
          <p:cNvSpPr/>
          <p:nvPr/>
        </p:nvSpPr>
        <p:spPr>
          <a:xfrm>
            <a:off x="9596108" y="4491756"/>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1</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4" name="Oval 3"/>
          <p:cNvSpPr/>
          <p:nvPr/>
        </p:nvSpPr>
        <p:spPr>
          <a:xfrm>
            <a:off x="9596109" y="4501269"/>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2</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5" name="Oval 4"/>
          <p:cNvSpPr/>
          <p:nvPr/>
        </p:nvSpPr>
        <p:spPr>
          <a:xfrm>
            <a:off x="9611879" y="4482344"/>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3</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Oval 5"/>
          <p:cNvSpPr/>
          <p:nvPr/>
        </p:nvSpPr>
        <p:spPr>
          <a:xfrm>
            <a:off x="9608711" y="4502978"/>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4</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Oval 6"/>
          <p:cNvSpPr/>
          <p:nvPr/>
        </p:nvSpPr>
        <p:spPr>
          <a:xfrm>
            <a:off x="9611867" y="4490279"/>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5</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grpSp>
        <p:nvGrpSpPr>
          <p:cNvPr id="8" name="Group 56"/>
          <p:cNvGrpSpPr/>
          <p:nvPr/>
        </p:nvGrpSpPr>
        <p:grpSpPr>
          <a:xfrm>
            <a:off x="9512904" y="4301475"/>
            <a:ext cx="1435100" cy="1376363"/>
            <a:chOff x="-119150" y="85900"/>
            <a:chExt cx="3107575" cy="3038300"/>
          </a:xfrm>
        </p:grpSpPr>
        <p:pic>
          <p:nvPicPr>
            <p:cNvPr id="9234" name="Picture 4" descr="E:\www.blogtinhoc.net - Vista Sidebar for XP v.2.2\Vista Sidebar for XP v.2.2\Vista 5744 Gadgets Pack 2\UltimateX Clocks.Gadget\images\system.png"/>
            <p:cNvPicPr>
              <a:picLocks noChangeAspect="1"/>
            </p:cNvPicPr>
            <p:nvPr/>
          </p:nvPicPr>
          <p:blipFill>
            <a:blip r:embed="rId4"/>
            <a:stretch>
              <a:fillRect/>
            </a:stretch>
          </p:blipFill>
          <p:spPr>
            <a:xfrm>
              <a:off x="76200" y="228600"/>
              <a:ext cx="2743200" cy="2743200"/>
            </a:xfrm>
            <a:prstGeom prst="rect">
              <a:avLst/>
            </a:prstGeom>
            <a:noFill/>
            <a:ln w="9525">
              <a:noFill/>
            </a:ln>
          </p:spPr>
        </p:pic>
        <p:pic>
          <p:nvPicPr>
            <p:cNvPr id="9235" name="Picture 5" descr="E:\www.blogtinhoc.net - Vista Sidebar for XP v.2.2\Vista Sidebar for XP v.2.2\Vista 5744 Gadgets Pack 2\UltimateX Clocks.Gadget\images\system_h.png"/>
            <p:cNvPicPr>
              <a:picLocks noChangeAspect="1"/>
            </p:cNvPicPr>
            <p:nvPr/>
          </p:nvPicPr>
          <p:blipFill>
            <a:blip r:embed="rId5"/>
            <a:stretch>
              <a:fillRect/>
            </a:stretch>
          </p:blipFill>
          <p:spPr>
            <a:xfrm>
              <a:off x="1306513" y="381000"/>
              <a:ext cx="249237" cy="2468563"/>
            </a:xfrm>
            <a:prstGeom prst="rect">
              <a:avLst/>
            </a:prstGeom>
            <a:noFill/>
            <a:ln w="9525">
              <a:noFill/>
            </a:ln>
          </p:spPr>
        </p:pic>
        <p:pic>
          <p:nvPicPr>
            <p:cNvPr id="9236" name="Picture 6" descr="E:\www.blogtinhoc.net - Vista Sidebar for XP v.2.2\Vista Sidebar for XP v.2.2\Vista 5744 Gadgets Pack 2\UltimateX Clocks.Gadget\images\system_m.png"/>
            <p:cNvPicPr>
              <a:picLocks noChangeAspect="1"/>
            </p:cNvPicPr>
            <p:nvPr/>
          </p:nvPicPr>
          <p:blipFill>
            <a:blip r:embed="rId6"/>
            <a:stretch>
              <a:fillRect/>
            </a:stretch>
          </p:blipFill>
          <p:spPr>
            <a:xfrm>
              <a:off x="1295400" y="381000"/>
              <a:ext cx="249238" cy="2468563"/>
            </a:xfrm>
            <a:prstGeom prst="rect">
              <a:avLst/>
            </a:prstGeom>
            <a:noFill/>
            <a:ln w="9525">
              <a:noFill/>
            </a:ln>
          </p:spPr>
        </p:pic>
        <p:pic>
          <p:nvPicPr>
            <p:cNvPr id="9237" name="Picture 3" descr="E:\www.blogtinhoc.net - Vista Sidebar for XP v.2.2\Vista Sidebar for XP v.2.2\Vista 5744 Gadgets Pack 2\UltimateX Clocks.Gadget\images\system_s.png"/>
            <p:cNvPicPr>
              <a:picLocks noChangeAspect="1"/>
            </p:cNvPicPr>
            <p:nvPr/>
          </p:nvPicPr>
          <p:blipFill>
            <a:blip r:embed="rId7"/>
            <a:stretch>
              <a:fillRect/>
            </a:stretch>
          </p:blipFill>
          <p:spPr>
            <a:xfrm>
              <a:off x="1295400" y="198438"/>
              <a:ext cx="295275" cy="2925762"/>
            </a:xfrm>
            <a:prstGeom prst="rect">
              <a:avLst/>
            </a:prstGeom>
            <a:noFill/>
            <a:ln w="9525">
              <a:noFill/>
            </a:ln>
          </p:spPr>
        </p:pic>
        <p:pic>
          <p:nvPicPr>
            <p:cNvPr id="9238" name="Picture 8" descr="E:\www.blogtinhoc.net - Vista Sidebar for XP v.2.2\Vista Sidebar for XP v.2.2\Vista 5744 Gadgets Pack 2\VistaOrbClock.Gadget\images\globe_settings.png"/>
            <p:cNvPicPr>
              <a:picLocks noChangeAspect="1"/>
            </p:cNvPicPr>
            <p:nvPr/>
          </p:nvPicPr>
          <p:blipFill>
            <a:blip r:embed="rId8"/>
            <a:stretch>
              <a:fillRect/>
            </a:stretch>
          </p:blipFill>
          <p:spPr>
            <a:xfrm>
              <a:off x="-119150" y="85900"/>
              <a:ext cx="3107575" cy="3005050"/>
            </a:xfrm>
            <a:prstGeom prst="rect">
              <a:avLst/>
            </a:prstGeom>
            <a:noFill/>
            <a:ln w="9525">
              <a:noFill/>
            </a:ln>
          </p:spPr>
        </p:pic>
      </p:grpSp>
      <p:sp>
        <p:nvSpPr>
          <p:cNvPr id="14" name="Rectangle 13"/>
          <p:cNvSpPr/>
          <p:nvPr/>
        </p:nvSpPr>
        <p:spPr>
          <a:xfrm>
            <a:off x="2961034" y="153253"/>
            <a:ext cx="5801995" cy="829945"/>
          </a:xfrm>
          <a:prstGeom prst="rect">
            <a:avLst/>
          </a:prstGeom>
          <a:solidFill>
            <a:schemeClr val="accent4">
              <a:lumMod val="60000"/>
              <a:lumOff val="4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Rung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chuông</a:t>
            </a: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vàng</a:t>
            </a:r>
            <a:endPar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sp>
        <p:nvSpPr>
          <p:cNvPr id="9226" name="AutoShape 5"/>
          <p:cNvSpPr/>
          <p:nvPr/>
        </p:nvSpPr>
        <p:spPr>
          <a:xfrm>
            <a:off x="751840" y="638810"/>
            <a:ext cx="11114405" cy="4109566"/>
          </a:xfrm>
          <a:prstGeom prst="horizontalScroll">
            <a:avLst>
              <a:gd name="adj" fmla="val 16620"/>
            </a:avLst>
          </a:prstGeom>
          <a:solidFill>
            <a:srgbClr val="AFEEF7"/>
          </a:solidFill>
          <a:ln w="28575" cap="flat" cmpd="sng">
            <a:solidFill>
              <a:srgbClr val="FF0000"/>
            </a:solidFill>
            <a:prstDash val="solid"/>
            <a:headEnd type="none" w="med" len="med"/>
            <a:tailEnd type="none" w="med" len="med"/>
          </a:ln>
        </p:spPr>
        <p:txBody>
          <a:bodyPr wrap="none" anchor="ctr" anchorCtr="0"/>
          <a:lstStyle/>
          <a:p>
            <a:pPr algn="just" defTabSz="917575" eaLnBrk="1" hangingPunct="1"/>
            <a:endParaRPr lang="en-US" altLang="en-US" sz="2400" b="1" dirty="0">
              <a:latin typeface="VnTime"/>
            </a:endParaRPr>
          </a:p>
        </p:txBody>
      </p:sp>
      <p:pic>
        <p:nvPicPr>
          <p:cNvPr id="17" name="Picture 2" descr="Káº¿t quáº£ hÃ¬nh áº£nh cho ?"/>
          <p:cNvPicPr>
            <a:picLocks noChangeAspect="1"/>
          </p:cNvPicPr>
          <p:nvPr/>
        </p:nvPicPr>
        <p:blipFill>
          <a:blip r:embed="rId9">
            <a:clrChange>
              <a:clrFrom>
                <a:srgbClr val="FEFEFE"/>
              </a:clrFrom>
              <a:clrTo>
                <a:srgbClr val="FEFEFE">
                  <a:alpha val="0"/>
                </a:srgbClr>
              </a:clrTo>
            </a:clrChange>
          </a:blip>
          <a:stretch>
            <a:fillRect/>
          </a:stretch>
        </p:blipFill>
        <p:spPr>
          <a:xfrm>
            <a:off x="1371600" y="1771015"/>
            <a:ext cx="685800" cy="685800"/>
          </a:xfrm>
          <a:prstGeom prst="rect">
            <a:avLst/>
          </a:prstGeom>
          <a:noFill/>
          <a:ln w="9525">
            <a:noFill/>
          </a:ln>
        </p:spPr>
      </p:pic>
      <p:sp>
        <p:nvSpPr>
          <p:cNvPr id="15" name="TextBox 14"/>
          <p:cNvSpPr txBox="1"/>
          <p:nvPr/>
        </p:nvSpPr>
        <p:spPr>
          <a:xfrm>
            <a:off x="2222938" y="1306830"/>
            <a:ext cx="9240082" cy="2369880"/>
          </a:xfrm>
          <a:prstGeom prst="rect">
            <a:avLst/>
          </a:prstGeom>
          <a:noFill/>
          <a:ln w="9525">
            <a:noFill/>
          </a:ln>
        </p:spPr>
        <p:txBody>
          <a:bodyPr wrap="square">
            <a:spAutoFit/>
          </a:bodyPr>
          <a:lstStyle/>
          <a:p>
            <a:r>
              <a:rPr lang="vi-VN" sz="3600" b="1" dirty="0">
                <a:solidFill>
                  <a:srgbClr val="000000"/>
                </a:solidFill>
                <a:latin typeface="+mj-lt"/>
              </a:rPr>
              <a:t>Câu 1:</a:t>
            </a:r>
            <a:r>
              <a:rPr lang="vi-VN" sz="3600" dirty="0">
                <a:solidFill>
                  <a:srgbClr val="000000"/>
                </a:solidFill>
                <a:latin typeface="+mj-lt"/>
              </a:rPr>
              <a:t> </a:t>
            </a:r>
            <a:r>
              <a:rPr lang="vi-VN" sz="3600" b="1" dirty="0">
                <a:solidFill>
                  <a:srgbClr val="000000"/>
                </a:solidFill>
                <a:latin typeface="+mj-lt"/>
              </a:rPr>
              <a:t>Nhà nước Văn Lang ra đời khi nào?</a:t>
            </a:r>
          </a:p>
          <a:p>
            <a:pPr marL="514350" indent="-514350">
              <a:buAutoNum type="alphaUcPeriod"/>
            </a:pPr>
            <a:r>
              <a:rPr lang="vi-VN" sz="2800" b="1" dirty="0">
                <a:solidFill>
                  <a:srgbClr val="000000"/>
                </a:solidFill>
                <a:latin typeface="Times New Roman" panose="02020603050405020304" pitchFamily="18" charset="0"/>
                <a:cs typeface="Times New Roman" panose="02020603050405020304" pitchFamily="18" charset="0"/>
              </a:rPr>
              <a:t>Khoảng thế kỉ VI trước Công nguyên </a:t>
            </a:r>
            <a:r>
              <a:rPr lang="en-US" altLang="vi-VN" sz="2800" b="1" dirty="0">
                <a:latin typeface="Times New Roman" panose="02020603050405020304" pitchFamily="18" charset="0"/>
                <a:cs typeface="Times New Roman" panose="02020603050405020304" pitchFamily="18" charset="0"/>
              </a:rPr>
              <a:t>  </a:t>
            </a:r>
          </a:p>
          <a:p>
            <a:pPr marL="514350" indent="-514350">
              <a:buAutoNum type="alphaUcPeriod"/>
            </a:pPr>
            <a:r>
              <a:rPr lang="vi-VN" sz="2800" b="1" dirty="0">
                <a:solidFill>
                  <a:srgbClr val="000000"/>
                </a:solidFill>
                <a:latin typeface="Times New Roman" panose="02020603050405020304" pitchFamily="18" charset="0"/>
                <a:cs typeface="Times New Roman" panose="02020603050405020304" pitchFamily="18" charset="0"/>
              </a:rPr>
              <a:t>Khoảng thế kỉ VII trước Công nguyên.</a:t>
            </a:r>
            <a:endParaRPr lang="en-US" sz="2800" b="1" dirty="0">
              <a:solidFill>
                <a:srgbClr val="000000"/>
              </a:solidFill>
              <a:latin typeface="Times New Roman" panose="02020603050405020304" pitchFamily="18" charset="0"/>
              <a:cs typeface="Times New Roman" panose="02020603050405020304" pitchFamily="18" charset="0"/>
            </a:endParaRPr>
          </a:p>
          <a:p>
            <a:pPr marL="514350" indent="-514350">
              <a:buAutoNum type="alphaUcPeriod"/>
            </a:pPr>
            <a:r>
              <a:rPr lang="vi-VN" sz="2800" b="1" dirty="0">
                <a:solidFill>
                  <a:srgbClr val="000000"/>
                </a:solidFill>
                <a:latin typeface="Times New Roman" panose="02020603050405020304" pitchFamily="18" charset="0"/>
                <a:cs typeface="Times New Roman" panose="02020603050405020304" pitchFamily="18" charset="0"/>
              </a:rPr>
              <a:t>Khoảng thế kỉ VII</a:t>
            </a:r>
            <a:r>
              <a:rPr lang="en-US" sz="2800" b="1" dirty="0">
                <a:solidFill>
                  <a:srgbClr val="000000"/>
                </a:solidFill>
                <a:latin typeface="Times New Roman" panose="02020603050405020304" pitchFamily="18" charset="0"/>
                <a:cs typeface="Times New Roman" panose="02020603050405020304" pitchFamily="18" charset="0"/>
              </a:rPr>
              <a:t>I</a:t>
            </a:r>
            <a:r>
              <a:rPr lang="vi-VN" sz="2800" b="1" dirty="0">
                <a:solidFill>
                  <a:srgbClr val="000000"/>
                </a:solidFill>
                <a:latin typeface="Times New Roman" panose="02020603050405020304" pitchFamily="18" charset="0"/>
                <a:cs typeface="Times New Roman" panose="02020603050405020304" pitchFamily="18" charset="0"/>
              </a:rPr>
              <a:t> trước Công nguyên.</a:t>
            </a:r>
          </a:p>
          <a:p>
            <a:r>
              <a:rPr lang="en-US" altLang="vi-VN" sz="2800" b="1" dirty="0">
                <a:latin typeface="Times New Roman" panose="02020603050405020304" pitchFamily="18" charset="0"/>
                <a:cs typeface="Times New Roman" panose="02020603050405020304" pitchFamily="18" charset="0"/>
              </a:rPr>
              <a:t>D.  </a:t>
            </a:r>
            <a:r>
              <a:rPr lang="vi-VN" sz="2800" b="1" dirty="0">
                <a:solidFill>
                  <a:srgbClr val="000000"/>
                </a:solidFill>
                <a:latin typeface="Times New Roman" panose="02020603050405020304" pitchFamily="18" charset="0"/>
                <a:cs typeface="Times New Roman" panose="02020603050405020304" pitchFamily="18" charset="0"/>
              </a:rPr>
              <a:t>Khoảng thế kỉ V trước Công nguyên.</a:t>
            </a:r>
            <a:endParaRPr lang="en-US" altLang="vi-VN" sz="2800" b="1"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2057400" y="5496920"/>
            <a:ext cx="8890604" cy="914400"/>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Bevel 19"/>
          <p:cNvSpPr/>
          <p:nvPr/>
        </p:nvSpPr>
        <p:spPr>
          <a:xfrm>
            <a:off x="2057400" y="4621932"/>
            <a:ext cx="1600200" cy="595313"/>
          </a:xfrm>
          <a:prstGeom prst="bevel">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ĐÁP ÁN</a:t>
            </a:r>
            <a:endParaRPr kumimoji="0" lang="vi-VN"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pic>
        <p:nvPicPr>
          <p:cNvPr id="9231" name="Picture 4" descr="HÃ¬nh áº£nh cÃ³ liÃªn quan"/>
          <p:cNvPicPr>
            <a:picLocks noChangeAspect="1"/>
          </p:cNvPicPr>
          <p:nvPr/>
        </p:nvPicPr>
        <p:blipFill>
          <a:blip r:embed="rId10"/>
          <a:stretch>
            <a:fillRect/>
          </a:stretch>
        </p:blipFill>
        <p:spPr>
          <a:xfrm rot="-1037764">
            <a:off x="220028" y="40958"/>
            <a:ext cx="1149350" cy="1054100"/>
          </a:xfrm>
          <a:prstGeom prst="rect">
            <a:avLst/>
          </a:prstGeom>
          <a:noFill/>
          <a:ln w="9525">
            <a:noFill/>
          </a:ln>
        </p:spPr>
      </p:pic>
      <p:pic>
        <p:nvPicPr>
          <p:cNvPr id="9232" name="Picture 4" descr="HÃ¬nh áº£nh cÃ³ liÃªn quan"/>
          <p:cNvPicPr>
            <a:picLocks noChangeAspect="1"/>
          </p:cNvPicPr>
          <p:nvPr/>
        </p:nvPicPr>
        <p:blipFill>
          <a:blip r:embed="rId10"/>
          <a:stretch>
            <a:fillRect/>
          </a:stretch>
        </p:blipFill>
        <p:spPr>
          <a:xfrm rot="1833225">
            <a:off x="9304338" y="112713"/>
            <a:ext cx="1149350" cy="1054100"/>
          </a:xfrm>
          <a:prstGeom prst="rect">
            <a:avLst/>
          </a:prstGeom>
          <a:noFill/>
          <a:ln w="9525">
            <a:noFill/>
          </a:ln>
        </p:spPr>
      </p:pic>
      <p:sp>
        <p:nvSpPr>
          <p:cNvPr id="22" name="Rectangle 21"/>
          <p:cNvSpPr/>
          <p:nvPr/>
        </p:nvSpPr>
        <p:spPr>
          <a:xfrm>
            <a:off x="959314" y="5520773"/>
            <a:ext cx="11116227" cy="1754326"/>
          </a:xfrm>
          <a:prstGeom prst="rect">
            <a:avLst/>
          </a:prstGeom>
          <a:noFill/>
        </p:spPr>
        <p:txBody>
          <a:bodyPr wrap="square" lIns="91440" tIns="45720" rIns="91440" bIns="45720">
            <a:spAutoFit/>
          </a:bodyPr>
          <a:lstStyle/>
          <a:p>
            <a:pPr algn="ctr" eaLnBrk="0" fontAlgn="base" hangingPunct="0">
              <a:spcBef>
                <a:spcPct val="0"/>
              </a:spcBef>
              <a:spcAft>
                <a:spcPct val="0"/>
              </a:spcAft>
              <a:defRPr/>
            </a:pPr>
            <a:r>
              <a:rPr kumimoji="0" lang="en-US" sz="36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Times New Roman" panose="02020603050405020304" pitchFamily="18" charset="0"/>
                <a:ea typeface="+mn-ea"/>
                <a:cs typeface="Times New Roman" panose="02020603050405020304" pitchFamily="18" charset="0"/>
              </a:rPr>
              <a:t> </a:t>
            </a:r>
            <a:r>
              <a:rPr lang="en-US" altLang="vi-VN" sz="3600" b="1" dirty="0">
                <a:latin typeface="Times New Roman" panose="02020603050405020304" pitchFamily="18" charset="0"/>
                <a:cs typeface="Times New Roman" panose="02020603050405020304" pitchFamily="18" charset="0"/>
                <a:sym typeface="+mn-ea"/>
              </a:rPr>
              <a:t>  B</a:t>
            </a:r>
            <a:r>
              <a:rPr lang="en-US" altLang="vi-VN" sz="3600" dirty="0">
                <a:latin typeface="Times New Roman" panose="02020603050405020304" pitchFamily="18" charset="0"/>
                <a:cs typeface="Times New Roman" panose="02020603050405020304" pitchFamily="18" charset="0"/>
                <a:sym typeface="+mn-ea"/>
              </a:rPr>
              <a:t>.</a:t>
            </a:r>
            <a:r>
              <a:rPr lang="vi-VN" sz="3600" dirty="0">
                <a:solidFill>
                  <a:srgbClr val="000000"/>
                </a:solidFill>
                <a:latin typeface="Times New Roman" panose="02020603050405020304" pitchFamily="18" charset="0"/>
                <a:cs typeface="Times New Roman" panose="02020603050405020304" pitchFamily="18" charset="0"/>
              </a:rPr>
              <a:t> </a:t>
            </a:r>
            <a:r>
              <a:rPr lang="vi-VN" sz="3600" b="1" dirty="0">
                <a:solidFill>
                  <a:srgbClr val="000000"/>
                </a:solidFill>
                <a:latin typeface="Times New Roman" panose="02020603050405020304" pitchFamily="18" charset="0"/>
                <a:cs typeface="Times New Roman" panose="02020603050405020304" pitchFamily="18" charset="0"/>
              </a:rPr>
              <a:t>Khoảng thế kỉ VII trước Công nguyên.</a:t>
            </a:r>
          </a:p>
          <a:p>
            <a:pPr marL="0" marR="0" lvl="0" indent="0" algn="ctr" defTabSz="914400" rtl="0" eaLnBrk="0" fontAlgn="base" latinLnBrk="0" hangingPunct="0">
              <a:lnSpc>
                <a:spcPct val="100000"/>
              </a:lnSpc>
              <a:spcBef>
                <a:spcPct val="0"/>
              </a:spcBef>
              <a:spcAft>
                <a:spcPct val="0"/>
              </a:spcAft>
              <a:buClrTx/>
              <a:buSzTx/>
              <a:buFontTx/>
              <a:buNone/>
              <a:defRPr/>
            </a:pPr>
            <a:r>
              <a:rPr lang="en-US" altLang="vi-VN" sz="3600" b="1" dirty="0">
                <a:latin typeface="Times New Roman" panose="02020603050405020304" pitchFamily="18" charset="0"/>
                <a:cs typeface="Times New Roman" panose="02020603050405020304" pitchFamily="18" charset="0"/>
                <a:sym typeface="+mn-ea"/>
              </a:rPr>
              <a:t>.</a:t>
            </a:r>
            <a:endParaRPr lang="en-US" altLang="vi-VN" sz="3600" b="1"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Times New Roman" panose="02020603050405020304" pitchFamily="18" charset="0"/>
                <a:ea typeface="+mn-ea"/>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par>
                          <p:cTn id="19" fill="hold">
                            <p:stCondLst>
                              <p:cond delay="1000"/>
                            </p:stCondLst>
                            <p:childTnLst>
                              <p:par>
                                <p:cTn id="20" presetID="6" presetClass="exit" presetSubtype="32" fill="hold" grpId="0" nodeType="afterEffect">
                                  <p:stCondLst>
                                    <p:cond delay="0"/>
                                  </p:stCondLst>
                                  <p:childTnLst>
                                    <p:animEffect transition="out" filter="circle(out)">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2000"/>
                            </p:stCondLst>
                            <p:childTnLst>
                              <p:par>
                                <p:cTn id="24" presetID="6" presetClass="exit" presetSubtype="32" fill="hold" grpId="0" nodeType="afterEffect">
                                  <p:stCondLst>
                                    <p:cond delay="0"/>
                                  </p:stCondLst>
                                  <p:childTnLst>
                                    <p:animEffect transition="out" filter="circle(out)">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p:stCondLst>
                              <p:cond delay="3000"/>
                            </p:stCondLst>
                            <p:childTnLst>
                              <p:par>
                                <p:cTn id="28" presetID="6" presetClass="exit" presetSubtype="32" fill="hold" grpId="0" nodeType="afterEffect">
                                  <p:stCondLst>
                                    <p:cond delay="0"/>
                                  </p:stCondLst>
                                  <p:childTnLst>
                                    <p:animEffect transition="out" filter="circle(out)">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4000"/>
                            </p:stCondLst>
                            <p:childTnLst>
                              <p:par>
                                <p:cTn id="32" presetID="6" presetClass="exit" presetSubtype="32" fill="hold" grpId="0" nodeType="afterEffect">
                                  <p:stCondLst>
                                    <p:cond delay="0"/>
                                  </p:stCondLst>
                                  <p:childTnLst>
                                    <p:animEffect transition="out" filter="circle(out)">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0"/>
                            </p:stCondLst>
                            <p:childTnLst>
                              <p:par>
                                <p:cTn id="36" presetID="6" presetClass="exit" presetSubtype="32" fill="hold" grpId="0" nodeType="afterEffect">
                                  <p:stCondLst>
                                    <p:cond delay="0"/>
                                  </p:stCondLst>
                                  <p:childTnLst>
                                    <p:animEffect transition="out" filter="circle(out)">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subTnLst>
                                    <p:audio>
                                      <p:cMediaNode>
                                        <p:cTn display="0" masterRel="sameClick">
                                          <p:stCondLst>
                                            <p:cond evt="begin" delay="0">
                                              <p:tn val="40"/>
                                            </p:cond>
                                          </p:stCondLst>
                                          <p:endCondLst>
                                            <p:cond evt="onStopAudio" delay="0">
                                              <p:tgtEl>
                                                <p:sldTgt/>
                                              </p:tgtEl>
                                            </p:cond>
                                          </p:endCondLst>
                                        </p:cTn>
                                        <p:tgtEl>
                                          <p:sndTgt r:embed="rId3" name="Nhac chuong.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608704" y="4501174"/>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0</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3" name="Oval 2"/>
          <p:cNvSpPr/>
          <p:nvPr/>
        </p:nvSpPr>
        <p:spPr>
          <a:xfrm>
            <a:off x="9596108" y="4491756"/>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1</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4" name="Oval 3"/>
          <p:cNvSpPr/>
          <p:nvPr/>
        </p:nvSpPr>
        <p:spPr>
          <a:xfrm>
            <a:off x="9596109" y="4501269"/>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2</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5" name="Oval 4"/>
          <p:cNvSpPr/>
          <p:nvPr/>
        </p:nvSpPr>
        <p:spPr>
          <a:xfrm>
            <a:off x="9611879" y="4482344"/>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3</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Oval 5"/>
          <p:cNvSpPr/>
          <p:nvPr/>
        </p:nvSpPr>
        <p:spPr>
          <a:xfrm>
            <a:off x="9608711" y="4502978"/>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4</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Oval 6"/>
          <p:cNvSpPr/>
          <p:nvPr/>
        </p:nvSpPr>
        <p:spPr>
          <a:xfrm>
            <a:off x="9611867" y="4490279"/>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5</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grpSp>
        <p:nvGrpSpPr>
          <p:cNvPr id="8" name="Group 56"/>
          <p:cNvGrpSpPr/>
          <p:nvPr/>
        </p:nvGrpSpPr>
        <p:grpSpPr>
          <a:xfrm>
            <a:off x="9512904" y="4301475"/>
            <a:ext cx="1435100" cy="1376363"/>
            <a:chOff x="-119150" y="85900"/>
            <a:chExt cx="3107575" cy="3038300"/>
          </a:xfrm>
        </p:grpSpPr>
        <p:pic>
          <p:nvPicPr>
            <p:cNvPr id="9234" name="Picture 4" descr="E:\www.blogtinhoc.net - Vista Sidebar for XP v.2.2\Vista Sidebar for XP v.2.2\Vista 5744 Gadgets Pack 2\UltimateX Clocks.Gadget\images\system.png"/>
            <p:cNvPicPr>
              <a:picLocks noChangeAspect="1"/>
            </p:cNvPicPr>
            <p:nvPr/>
          </p:nvPicPr>
          <p:blipFill>
            <a:blip r:embed="rId5"/>
            <a:stretch>
              <a:fillRect/>
            </a:stretch>
          </p:blipFill>
          <p:spPr>
            <a:xfrm>
              <a:off x="76200" y="228600"/>
              <a:ext cx="2743200" cy="2743200"/>
            </a:xfrm>
            <a:prstGeom prst="rect">
              <a:avLst/>
            </a:prstGeom>
            <a:noFill/>
            <a:ln w="9525">
              <a:noFill/>
            </a:ln>
          </p:spPr>
        </p:pic>
        <p:pic>
          <p:nvPicPr>
            <p:cNvPr id="9235" name="Picture 5" descr="E:\www.blogtinhoc.net - Vista Sidebar for XP v.2.2\Vista Sidebar for XP v.2.2\Vista 5744 Gadgets Pack 2\UltimateX Clocks.Gadget\images\system_h.png"/>
            <p:cNvPicPr>
              <a:picLocks noChangeAspect="1"/>
            </p:cNvPicPr>
            <p:nvPr/>
          </p:nvPicPr>
          <p:blipFill>
            <a:blip r:embed="rId6"/>
            <a:stretch>
              <a:fillRect/>
            </a:stretch>
          </p:blipFill>
          <p:spPr>
            <a:xfrm>
              <a:off x="1306513" y="381000"/>
              <a:ext cx="249237" cy="2468563"/>
            </a:xfrm>
            <a:prstGeom prst="rect">
              <a:avLst/>
            </a:prstGeom>
            <a:noFill/>
            <a:ln w="9525">
              <a:noFill/>
            </a:ln>
          </p:spPr>
        </p:pic>
        <p:pic>
          <p:nvPicPr>
            <p:cNvPr id="9236" name="Picture 6" descr="E:\www.blogtinhoc.net - Vista Sidebar for XP v.2.2\Vista Sidebar for XP v.2.2\Vista 5744 Gadgets Pack 2\UltimateX Clocks.Gadget\images\system_m.png"/>
            <p:cNvPicPr>
              <a:picLocks noChangeAspect="1"/>
            </p:cNvPicPr>
            <p:nvPr/>
          </p:nvPicPr>
          <p:blipFill>
            <a:blip r:embed="rId7"/>
            <a:stretch>
              <a:fillRect/>
            </a:stretch>
          </p:blipFill>
          <p:spPr>
            <a:xfrm>
              <a:off x="1295400" y="381000"/>
              <a:ext cx="249238" cy="2468563"/>
            </a:xfrm>
            <a:prstGeom prst="rect">
              <a:avLst/>
            </a:prstGeom>
            <a:noFill/>
            <a:ln w="9525">
              <a:noFill/>
            </a:ln>
          </p:spPr>
        </p:pic>
        <p:pic>
          <p:nvPicPr>
            <p:cNvPr id="9237" name="Picture 3" descr="E:\www.blogtinhoc.net - Vista Sidebar for XP v.2.2\Vista Sidebar for XP v.2.2\Vista 5744 Gadgets Pack 2\UltimateX Clocks.Gadget\images\system_s.png"/>
            <p:cNvPicPr>
              <a:picLocks noChangeAspect="1"/>
            </p:cNvPicPr>
            <p:nvPr/>
          </p:nvPicPr>
          <p:blipFill>
            <a:blip r:embed="rId8"/>
            <a:stretch>
              <a:fillRect/>
            </a:stretch>
          </p:blipFill>
          <p:spPr>
            <a:xfrm>
              <a:off x="1295400" y="198438"/>
              <a:ext cx="295275" cy="2925762"/>
            </a:xfrm>
            <a:prstGeom prst="rect">
              <a:avLst/>
            </a:prstGeom>
            <a:noFill/>
            <a:ln w="9525">
              <a:noFill/>
            </a:ln>
          </p:spPr>
        </p:pic>
        <p:pic>
          <p:nvPicPr>
            <p:cNvPr id="9238" name="Picture 8" descr="E:\www.blogtinhoc.net - Vista Sidebar for XP v.2.2\Vista Sidebar for XP v.2.2\Vista 5744 Gadgets Pack 2\VistaOrbClock.Gadget\images\globe_settings.png"/>
            <p:cNvPicPr>
              <a:picLocks noChangeAspect="1"/>
            </p:cNvPicPr>
            <p:nvPr/>
          </p:nvPicPr>
          <p:blipFill>
            <a:blip r:embed="rId9"/>
            <a:stretch>
              <a:fillRect/>
            </a:stretch>
          </p:blipFill>
          <p:spPr>
            <a:xfrm>
              <a:off x="-119150" y="85900"/>
              <a:ext cx="3107575" cy="3005050"/>
            </a:xfrm>
            <a:prstGeom prst="rect">
              <a:avLst/>
            </a:prstGeom>
            <a:noFill/>
            <a:ln w="9525">
              <a:noFill/>
            </a:ln>
          </p:spPr>
        </p:pic>
      </p:grpSp>
      <p:sp>
        <p:nvSpPr>
          <p:cNvPr id="14" name="Rectangle 13"/>
          <p:cNvSpPr/>
          <p:nvPr/>
        </p:nvSpPr>
        <p:spPr>
          <a:xfrm>
            <a:off x="2961034" y="153253"/>
            <a:ext cx="5801995" cy="829945"/>
          </a:xfrm>
          <a:prstGeom prst="rect">
            <a:avLst/>
          </a:prstGeom>
          <a:solidFill>
            <a:schemeClr val="accent4">
              <a:lumMod val="60000"/>
              <a:lumOff val="4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Rung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chuông</a:t>
            </a: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vàng</a:t>
            </a:r>
            <a:endPar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sp>
        <p:nvSpPr>
          <p:cNvPr id="9226" name="AutoShape 5"/>
          <p:cNvSpPr/>
          <p:nvPr/>
        </p:nvSpPr>
        <p:spPr>
          <a:xfrm>
            <a:off x="751840" y="638809"/>
            <a:ext cx="11114405" cy="4578435"/>
          </a:xfrm>
          <a:prstGeom prst="horizontalScroll">
            <a:avLst>
              <a:gd name="adj" fmla="val 16620"/>
            </a:avLst>
          </a:prstGeom>
          <a:solidFill>
            <a:srgbClr val="AFEEF7"/>
          </a:solidFill>
          <a:ln w="28575" cap="flat" cmpd="sng">
            <a:solidFill>
              <a:srgbClr val="FF0000"/>
            </a:solidFill>
            <a:prstDash val="solid"/>
            <a:headEnd type="none" w="med" len="med"/>
            <a:tailEnd type="none" w="med" len="med"/>
          </a:ln>
        </p:spPr>
        <p:txBody>
          <a:bodyPr wrap="none" anchor="ctr" anchorCtr="0"/>
          <a:lstStyle/>
          <a:p>
            <a:pPr algn="just" defTabSz="917575" eaLnBrk="1" hangingPunct="1"/>
            <a:endParaRPr lang="en-US" altLang="en-US" sz="2400" b="1" dirty="0">
              <a:latin typeface="VnTime"/>
            </a:endParaRPr>
          </a:p>
        </p:txBody>
      </p:sp>
      <p:pic>
        <p:nvPicPr>
          <p:cNvPr id="17" name="Picture 2" descr="Káº¿t quáº£ hÃ¬nh áº£nh cho ?"/>
          <p:cNvPicPr>
            <a:picLocks noChangeAspect="1"/>
          </p:cNvPicPr>
          <p:nvPr/>
        </p:nvPicPr>
        <p:blipFill>
          <a:blip r:embed="rId10">
            <a:clrChange>
              <a:clrFrom>
                <a:srgbClr val="FEFEFE"/>
              </a:clrFrom>
              <a:clrTo>
                <a:srgbClr val="FEFEFE">
                  <a:alpha val="0"/>
                </a:srgbClr>
              </a:clrTo>
            </a:clrChange>
          </a:blip>
          <a:stretch>
            <a:fillRect/>
          </a:stretch>
        </p:blipFill>
        <p:spPr>
          <a:xfrm>
            <a:off x="1371600" y="1771015"/>
            <a:ext cx="685800" cy="685800"/>
          </a:xfrm>
          <a:prstGeom prst="rect">
            <a:avLst/>
          </a:prstGeom>
          <a:noFill/>
          <a:ln w="9525">
            <a:noFill/>
          </a:ln>
        </p:spPr>
      </p:pic>
      <p:sp>
        <p:nvSpPr>
          <p:cNvPr id="15" name="TextBox 14"/>
          <p:cNvSpPr txBox="1"/>
          <p:nvPr/>
        </p:nvSpPr>
        <p:spPr>
          <a:xfrm>
            <a:off x="2222938" y="1306830"/>
            <a:ext cx="9240082" cy="3231654"/>
          </a:xfrm>
          <a:prstGeom prst="rect">
            <a:avLst/>
          </a:prstGeom>
          <a:noFill/>
          <a:ln w="9525">
            <a:noFill/>
          </a:ln>
        </p:spPr>
        <p:txBody>
          <a:bodyPr wrap="square">
            <a:spAutoFit/>
          </a:bodyPr>
          <a:lstStyle/>
          <a:p>
            <a:r>
              <a:rPr lang="vi-VN" sz="3200" b="1" dirty="0">
                <a:solidFill>
                  <a:srgbClr val="333333"/>
                </a:solidFill>
                <a:latin typeface="+mj-lt"/>
              </a:rPr>
              <a:t>Câu 2: Nhà nước Âu Lạc được thành lập vào thời gian nào?</a:t>
            </a:r>
            <a:br>
              <a:rPr lang="vi-VN" sz="2800" b="1" dirty="0">
                <a:solidFill>
                  <a:srgbClr val="333333"/>
                </a:solidFill>
                <a:latin typeface="+mj-lt"/>
              </a:rPr>
            </a:br>
            <a:r>
              <a:rPr lang="vi-VN" sz="2800" b="1" dirty="0">
                <a:solidFill>
                  <a:srgbClr val="333333"/>
                </a:solidFill>
                <a:latin typeface="+mj-lt"/>
              </a:rPr>
              <a:t>A. </a:t>
            </a:r>
            <a:r>
              <a:rPr lang="en-US" sz="2800" b="1" dirty="0" err="1">
                <a:solidFill>
                  <a:srgbClr val="333333"/>
                </a:solidFill>
                <a:latin typeface="Times New Roman" panose="02020603050405020304" pitchFamily="18" charset="0"/>
                <a:cs typeface="Times New Roman" panose="02020603050405020304" pitchFamily="18" charset="0"/>
              </a:rPr>
              <a:t>Năm</a:t>
            </a:r>
            <a:r>
              <a:rPr lang="en-US"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333333"/>
                </a:solidFill>
                <a:latin typeface="Times New Roman" panose="02020603050405020304" pitchFamily="18" charset="0"/>
                <a:cs typeface="Times New Roman" panose="02020603050405020304" pitchFamily="18" charset="0"/>
              </a:rPr>
              <a:t>108 </a:t>
            </a:r>
            <a:r>
              <a:rPr lang="vi-VN" sz="2800" b="1" dirty="0">
                <a:solidFill>
                  <a:srgbClr val="000000"/>
                </a:solidFill>
                <a:latin typeface="Times New Roman" panose="02020603050405020304" pitchFamily="18" charset="0"/>
                <a:cs typeface="Times New Roman" panose="02020603050405020304" pitchFamily="18" charset="0"/>
              </a:rPr>
              <a:t>trước Công nguyên</a:t>
            </a:r>
            <a:r>
              <a:rPr lang="vi-VN" sz="2800" b="1" dirty="0">
                <a:solidFill>
                  <a:srgbClr val="333333"/>
                </a:solidFill>
                <a:latin typeface="Times New Roman" panose="02020603050405020304" pitchFamily="18" charset="0"/>
                <a:cs typeface="Times New Roman" panose="02020603050405020304" pitchFamily="18" charset="0"/>
              </a:rPr>
              <a:t>.</a:t>
            </a:r>
            <a:br>
              <a:rPr lang="vi-VN" sz="2800" b="1" dirty="0">
                <a:solidFill>
                  <a:srgbClr val="333333"/>
                </a:solidFill>
                <a:latin typeface="Times New Roman" panose="02020603050405020304" pitchFamily="18" charset="0"/>
                <a:cs typeface="Times New Roman" panose="02020603050405020304" pitchFamily="18" charset="0"/>
              </a:rPr>
            </a:br>
            <a:r>
              <a:rPr lang="vi-VN" sz="2800" b="1" dirty="0">
                <a:solidFill>
                  <a:srgbClr val="333333"/>
                </a:solidFill>
                <a:latin typeface="Times New Roman" panose="02020603050405020304" pitchFamily="18" charset="0"/>
                <a:cs typeface="Times New Roman" panose="02020603050405020304" pitchFamily="18" charset="0"/>
              </a:rPr>
              <a:t>B. </a:t>
            </a:r>
            <a:r>
              <a:rPr lang="en-US" sz="2800" b="1" dirty="0" err="1">
                <a:solidFill>
                  <a:srgbClr val="333333"/>
                </a:solidFill>
                <a:latin typeface="Times New Roman" panose="02020603050405020304" pitchFamily="18" charset="0"/>
                <a:cs typeface="Times New Roman" panose="02020603050405020304" pitchFamily="18" charset="0"/>
              </a:rPr>
              <a:t>Năm</a:t>
            </a:r>
            <a:r>
              <a:rPr lang="en-US"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333333"/>
                </a:solidFill>
                <a:latin typeface="Times New Roman" panose="02020603050405020304" pitchFamily="18" charset="0"/>
                <a:cs typeface="Times New Roman" panose="02020603050405020304" pitchFamily="18" charset="0"/>
              </a:rPr>
              <a:t>208 </a:t>
            </a:r>
            <a:r>
              <a:rPr lang="en-US" sz="2800" b="1" dirty="0" err="1">
                <a:solidFill>
                  <a:srgbClr val="000000"/>
                </a:solidFill>
                <a:latin typeface="Times New Roman" panose="02020603050405020304" pitchFamily="18" charset="0"/>
                <a:cs typeface="Times New Roman" panose="02020603050405020304" pitchFamily="18" charset="0"/>
              </a:rPr>
              <a:t>sau</a:t>
            </a:r>
            <a:r>
              <a:rPr lang="vi-VN" sz="2800" b="1" dirty="0">
                <a:solidFill>
                  <a:srgbClr val="000000"/>
                </a:solidFill>
                <a:latin typeface="Times New Roman" panose="02020603050405020304" pitchFamily="18" charset="0"/>
                <a:cs typeface="Times New Roman" panose="02020603050405020304" pitchFamily="18" charset="0"/>
              </a:rPr>
              <a:t> Công nguyên</a:t>
            </a:r>
            <a:r>
              <a:rPr lang="vi-VN" sz="2800" b="1" dirty="0">
                <a:solidFill>
                  <a:srgbClr val="333333"/>
                </a:solidFill>
                <a:latin typeface="Times New Roman" panose="02020603050405020304" pitchFamily="18" charset="0"/>
                <a:cs typeface="Times New Roman" panose="02020603050405020304" pitchFamily="18" charset="0"/>
              </a:rPr>
              <a:t>.</a:t>
            </a:r>
            <a:br>
              <a:rPr lang="vi-VN" sz="2800" b="1" dirty="0">
                <a:solidFill>
                  <a:srgbClr val="333333"/>
                </a:solidFill>
                <a:latin typeface="Times New Roman" panose="02020603050405020304" pitchFamily="18" charset="0"/>
                <a:cs typeface="Times New Roman" panose="02020603050405020304" pitchFamily="18" charset="0"/>
              </a:rPr>
            </a:br>
            <a:r>
              <a:rPr lang="vi-VN" sz="2800" b="1" dirty="0">
                <a:solidFill>
                  <a:srgbClr val="333333"/>
                </a:solidFill>
                <a:latin typeface="Times New Roman" panose="02020603050405020304" pitchFamily="18" charset="0"/>
                <a:cs typeface="Times New Roman" panose="02020603050405020304" pitchFamily="18" charset="0"/>
              </a:rPr>
              <a:t>C. </a:t>
            </a:r>
            <a:r>
              <a:rPr lang="en-US" sz="2800" b="1" dirty="0" err="1">
                <a:solidFill>
                  <a:srgbClr val="333333"/>
                </a:solidFill>
                <a:latin typeface="Times New Roman" panose="02020603050405020304" pitchFamily="18" charset="0"/>
                <a:cs typeface="Times New Roman" panose="02020603050405020304" pitchFamily="18" charset="0"/>
              </a:rPr>
              <a:t>Năm</a:t>
            </a:r>
            <a:r>
              <a:rPr lang="en-US"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333333"/>
                </a:solidFill>
                <a:latin typeface="Times New Roman" panose="02020603050405020304" pitchFamily="18" charset="0"/>
                <a:cs typeface="Times New Roman" panose="02020603050405020304" pitchFamily="18" charset="0"/>
              </a:rPr>
              <a:t>208 </a:t>
            </a:r>
            <a:r>
              <a:rPr lang="vi-VN" sz="2800" b="1" dirty="0">
                <a:solidFill>
                  <a:srgbClr val="000000"/>
                </a:solidFill>
                <a:latin typeface="Times New Roman" panose="02020603050405020304" pitchFamily="18" charset="0"/>
                <a:cs typeface="Times New Roman" panose="02020603050405020304" pitchFamily="18" charset="0"/>
              </a:rPr>
              <a:t>trước Công nguyên</a:t>
            </a:r>
            <a:br>
              <a:rPr lang="vi-VN" sz="2800" b="1" dirty="0">
                <a:solidFill>
                  <a:srgbClr val="333333"/>
                </a:solidFill>
                <a:latin typeface="Times New Roman" panose="02020603050405020304" pitchFamily="18" charset="0"/>
                <a:cs typeface="Times New Roman" panose="02020603050405020304" pitchFamily="18" charset="0"/>
              </a:rPr>
            </a:br>
            <a:r>
              <a:rPr lang="vi-VN" sz="2800" b="1" dirty="0">
                <a:solidFill>
                  <a:srgbClr val="333333"/>
                </a:solidFill>
                <a:latin typeface="Times New Roman" panose="02020603050405020304" pitchFamily="18" charset="0"/>
                <a:cs typeface="Times New Roman" panose="02020603050405020304" pitchFamily="18" charset="0"/>
              </a:rPr>
              <a:t>D. </a:t>
            </a:r>
            <a:r>
              <a:rPr lang="en-US" sz="2800" b="1" dirty="0" err="1">
                <a:solidFill>
                  <a:srgbClr val="333333"/>
                </a:solidFill>
                <a:latin typeface="Times New Roman" panose="02020603050405020304" pitchFamily="18" charset="0"/>
                <a:cs typeface="Times New Roman" panose="02020603050405020304" pitchFamily="18" charset="0"/>
              </a:rPr>
              <a:t>Năm</a:t>
            </a:r>
            <a:r>
              <a:rPr lang="en-US"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333333"/>
                </a:solidFill>
                <a:latin typeface="Times New Roman" panose="02020603050405020304" pitchFamily="18" charset="0"/>
                <a:cs typeface="Times New Roman" panose="02020603050405020304" pitchFamily="18" charset="0"/>
              </a:rPr>
              <a:t>108 </a:t>
            </a:r>
            <a:r>
              <a:rPr lang="en-US" sz="2800" b="1" dirty="0" err="1">
                <a:solidFill>
                  <a:srgbClr val="000000"/>
                </a:solidFill>
                <a:latin typeface="Times New Roman" panose="02020603050405020304" pitchFamily="18" charset="0"/>
                <a:cs typeface="Times New Roman" panose="02020603050405020304" pitchFamily="18" charset="0"/>
              </a:rPr>
              <a:t>sau</a:t>
            </a:r>
            <a:r>
              <a:rPr lang="vi-VN" sz="2800" b="1" dirty="0">
                <a:solidFill>
                  <a:srgbClr val="000000"/>
                </a:solidFill>
                <a:latin typeface="Times New Roman" panose="02020603050405020304" pitchFamily="18" charset="0"/>
                <a:cs typeface="Times New Roman" panose="02020603050405020304" pitchFamily="18" charset="0"/>
              </a:rPr>
              <a:t> Công nguyên</a:t>
            </a:r>
            <a:r>
              <a:rPr lang="vi-VN" sz="2800" b="1" dirty="0">
                <a:solidFill>
                  <a:srgbClr val="333333"/>
                </a:solidFill>
                <a:latin typeface="Times New Roman" panose="02020603050405020304" pitchFamily="18" charset="0"/>
                <a:cs typeface="Times New Roman" panose="02020603050405020304" pitchFamily="18" charset="0"/>
              </a:rPr>
              <a:t>.</a:t>
            </a:r>
            <a:br>
              <a:rPr lang="vi-VN" sz="2800" b="1" dirty="0">
                <a:solidFill>
                  <a:srgbClr val="333333"/>
                </a:solidFill>
                <a:latin typeface="Times New Roman" panose="02020603050405020304" pitchFamily="18" charset="0"/>
                <a:cs typeface="Times New Roman" panose="02020603050405020304" pitchFamily="18" charset="0"/>
              </a:rPr>
            </a:br>
            <a:endParaRPr lang="en-US" altLang="vi-VN" sz="2800" b="1"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2057400" y="5496920"/>
            <a:ext cx="8890604" cy="914400"/>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Bevel 19"/>
          <p:cNvSpPr/>
          <p:nvPr/>
        </p:nvSpPr>
        <p:spPr>
          <a:xfrm>
            <a:off x="2057400" y="4621932"/>
            <a:ext cx="1600200" cy="595313"/>
          </a:xfrm>
          <a:prstGeom prst="bevel">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ĐÁP ÁN</a:t>
            </a:r>
            <a:endParaRPr kumimoji="0" lang="vi-VN"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pic>
        <p:nvPicPr>
          <p:cNvPr id="9231" name="Picture 4" descr="HÃ¬nh áº£nh cÃ³ liÃªn quan"/>
          <p:cNvPicPr>
            <a:picLocks noChangeAspect="1"/>
          </p:cNvPicPr>
          <p:nvPr/>
        </p:nvPicPr>
        <p:blipFill>
          <a:blip r:embed="rId11"/>
          <a:stretch>
            <a:fillRect/>
          </a:stretch>
        </p:blipFill>
        <p:spPr>
          <a:xfrm rot="-1037764">
            <a:off x="220028" y="40958"/>
            <a:ext cx="1149350" cy="1054100"/>
          </a:xfrm>
          <a:prstGeom prst="rect">
            <a:avLst/>
          </a:prstGeom>
          <a:noFill/>
          <a:ln w="9525">
            <a:noFill/>
          </a:ln>
        </p:spPr>
      </p:pic>
      <p:pic>
        <p:nvPicPr>
          <p:cNvPr id="9232" name="Picture 4" descr="HÃ¬nh áº£nh cÃ³ liÃªn quan"/>
          <p:cNvPicPr>
            <a:picLocks noChangeAspect="1"/>
          </p:cNvPicPr>
          <p:nvPr/>
        </p:nvPicPr>
        <p:blipFill>
          <a:blip r:embed="rId11"/>
          <a:stretch>
            <a:fillRect/>
          </a:stretch>
        </p:blipFill>
        <p:spPr>
          <a:xfrm rot="1833225">
            <a:off x="9304338" y="112713"/>
            <a:ext cx="1149350" cy="1054100"/>
          </a:xfrm>
          <a:prstGeom prst="rect">
            <a:avLst/>
          </a:prstGeom>
          <a:noFill/>
          <a:ln w="9525">
            <a:noFill/>
          </a:ln>
        </p:spPr>
      </p:pic>
      <p:sp>
        <p:nvSpPr>
          <p:cNvPr id="22" name="Rectangle 21"/>
          <p:cNvSpPr/>
          <p:nvPr/>
        </p:nvSpPr>
        <p:spPr>
          <a:xfrm>
            <a:off x="959314" y="5520773"/>
            <a:ext cx="11116227" cy="2308324"/>
          </a:xfrm>
          <a:prstGeom prst="rect">
            <a:avLst/>
          </a:prstGeom>
          <a:noFill/>
        </p:spPr>
        <p:txBody>
          <a:bodyPr wrap="square" lIns="91440" tIns="45720" rIns="91440" bIns="45720">
            <a:spAutoFit/>
          </a:bodyPr>
          <a:lstStyle/>
          <a:p>
            <a:pPr algn="ctr" eaLnBrk="0" fontAlgn="base" hangingPunct="0">
              <a:spcBef>
                <a:spcPct val="0"/>
              </a:spcBef>
              <a:spcAft>
                <a:spcPct val="0"/>
              </a:spcAft>
              <a:defRPr/>
            </a:pPr>
            <a:r>
              <a:rPr kumimoji="0" lang="en-US" sz="36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Times New Roman" panose="02020603050405020304" pitchFamily="18" charset="0"/>
                <a:ea typeface="+mn-ea"/>
                <a:cs typeface="Times New Roman" panose="02020603050405020304" pitchFamily="18" charset="0"/>
              </a:rPr>
              <a:t> </a:t>
            </a:r>
            <a:r>
              <a:rPr lang="en-US" altLang="vi-VN" sz="3600" b="1" dirty="0">
                <a:latin typeface="Times New Roman" panose="02020603050405020304" pitchFamily="18" charset="0"/>
                <a:cs typeface="Times New Roman" panose="02020603050405020304" pitchFamily="18" charset="0"/>
                <a:sym typeface="+mn-ea"/>
              </a:rPr>
              <a:t>  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Năm</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208 trước Công nguyên. </a:t>
            </a:r>
            <a:r>
              <a:rPr lang="en-US" altLang="vi-VN" sz="3600" b="1" dirty="0">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vi-VN" sz="3600" dirty="0">
                <a:solidFill>
                  <a:srgbClr val="000000"/>
                </a:solidFill>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defRPr/>
            </a:pPr>
            <a:r>
              <a:rPr lang="en-US" altLang="vi-VN" sz="3600" b="1" dirty="0">
                <a:latin typeface="Times New Roman" panose="02020603050405020304" pitchFamily="18" charset="0"/>
                <a:cs typeface="Times New Roman" panose="02020603050405020304" pitchFamily="18" charset="0"/>
                <a:sym typeface="+mn-ea"/>
              </a:rPr>
              <a:t>.</a:t>
            </a:r>
            <a:endParaRPr lang="en-US" altLang="vi-VN" sz="3600" b="1"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Times New Roman" panose="02020603050405020304" pitchFamily="18" charset="0"/>
                <a:ea typeface="+mn-ea"/>
                <a:cs typeface="Times New Roman" panose="02020603050405020304" pitchFamily="18" charset="0"/>
              </a:rPr>
              <a:t> </a:t>
            </a:r>
          </a:p>
        </p:txBody>
      </p:sp>
      <p:sp>
        <p:nvSpPr>
          <p:cNvPr id="9" name="Rectangle 8">
            <a:extLst>
              <a:ext uri="{FF2B5EF4-FFF2-40B4-BE49-F238E27FC236}">
                <a16:creationId xmlns:a16="http://schemas.microsoft.com/office/drawing/2014/main" id="{77CBC2D7-BABB-E157-327B-7CAE617DE9F4}"/>
              </a:ext>
            </a:extLst>
          </p:cNvPr>
          <p:cNvSpPr/>
          <p:nvPr/>
        </p:nvSpPr>
        <p:spPr>
          <a:xfrm>
            <a:off x="2961034" y="117693"/>
            <a:ext cx="5801995" cy="829945"/>
          </a:xfrm>
          <a:prstGeom prst="rect">
            <a:avLst/>
          </a:prstGeom>
          <a:solidFill>
            <a:schemeClr val="accent1"/>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Rung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chuông</a:t>
            </a: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vàng</a:t>
            </a:r>
            <a:endPar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6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par>
                          <p:cTn id="19" fill="hold">
                            <p:stCondLst>
                              <p:cond delay="1000"/>
                            </p:stCondLst>
                            <p:childTnLst>
                              <p:par>
                                <p:cTn id="20" presetID="6" presetClass="exit" presetSubtype="32" fill="hold" grpId="0" nodeType="afterEffect">
                                  <p:stCondLst>
                                    <p:cond delay="0"/>
                                  </p:stCondLst>
                                  <p:childTnLst>
                                    <p:animEffect transition="out" filter="circle(out)">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3" fill="hold">
                            <p:stCondLst>
                              <p:cond delay="2000"/>
                            </p:stCondLst>
                            <p:childTnLst>
                              <p:par>
                                <p:cTn id="24" presetID="6" presetClass="exit" presetSubtype="32" fill="hold" grpId="0" nodeType="afterEffect">
                                  <p:stCondLst>
                                    <p:cond delay="0"/>
                                  </p:stCondLst>
                                  <p:childTnLst>
                                    <p:animEffect transition="out" filter="circle(out)">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par>
                          <p:cTn id="27" fill="hold">
                            <p:stCondLst>
                              <p:cond delay="3000"/>
                            </p:stCondLst>
                            <p:childTnLst>
                              <p:par>
                                <p:cTn id="28" presetID="6" presetClass="exit" presetSubtype="32" fill="hold" grpId="0" nodeType="afterEffect">
                                  <p:stCondLst>
                                    <p:cond delay="0"/>
                                  </p:stCondLst>
                                  <p:childTnLst>
                                    <p:animEffect transition="out" filter="circle(out)">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childTnLst>
                          </p:cTn>
                        </p:par>
                        <p:par>
                          <p:cTn id="31" fill="hold">
                            <p:stCondLst>
                              <p:cond delay="4000"/>
                            </p:stCondLst>
                            <p:childTnLst>
                              <p:par>
                                <p:cTn id="32" presetID="6" presetClass="exit" presetSubtype="32" fill="hold" grpId="0" nodeType="afterEffect">
                                  <p:stCondLst>
                                    <p:cond delay="0"/>
                                  </p:stCondLst>
                                  <p:childTnLst>
                                    <p:animEffect transition="out" filter="circle(out)">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0"/>
                            </p:stCondLst>
                            <p:childTnLst>
                              <p:par>
                                <p:cTn id="36" presetID="6" presetClass="exit" presetSubtype="32" fill="hold" grpId="0" nodeType="afterEffect">
                                  <p:stCondLst>
                                    <p:cond delay="0"/>
                                  </p:stCondLst>
                                  <p:childTnLst>
                                    <p:animEffect transition="out" filter="circle(out)">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subTnLst>
                                    <p:audio>
                                      <p:cMediaNode>
                                        <p:cTn display="0" masterRel="sameClick">
                                          <p:stCondLst>
                                            <p:cond evt="begin" delay="0">
                                              <p:tn val="40"/>
                                            </p:cond>
                                          </p:stCondLst>
                                          <p:endCondLst>
                                            <p:cond evt="onStopAudio" delay="0">
                                              <p:tgtEl>
                                                <p:sldTgt/>
                                              </p:tgtEl>
                                            </p:cond>
                                          </p:endCondLst>
                                        </p:cTn>
                                        <p:tgtEl>
                                          <p:sndTgt r:embed="rId4" name="Nhac chuong.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608704" y="4501174"/>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0</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3" name="Oval 2"/>
          <p:cNvSpPr/>
          <p:nvPr/>
        </p:nvSpPr>
        <p:spPr>
          <a:xfrm>
            <a:off x="9596108" y="4491756"/>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1</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4" name="Oval 3"/>
          <p:cNvSpPr/>
          <p:nvPr/>
        </p:nvSpPr>
        <p:spPr>
          <a:xfrm>
            <a:off x="9596109" y="4501269"/>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2</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5" name="Oval 4"/>
          <p:cNvSpPr/>
          <p:nvPr/>
        </p:nvSpPr>
        <p:spPr>
          <a:xfrm>
            <a:off x="9611879" y="4482344"/>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3</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6" name="Oval 5"/>
          <p:cNvSpPr/>
          <p:nvPr/>
        </p:nvSpPr>
        <p:spPr>
          <a:xfrm>
            <a:off x="9608711" y="4502978"/>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4</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7" name="Oval 6"/>
          <p:cNvSpPr/>
          <p:nvPr/>
        </p:nvSpPr>
        <p:spPr>
          <a:xfrm>
            <a:off x="9611867" y="4490279"/>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5</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grpSp>
        <p:nvGrpSpPr>
          <p:cNvPr id="8" name="Group 56"/>
          <p:cNvGrpSpPr/>
          <p:nvPr/>
        </p:nvGrpSpPr>
        <p:grpSpPr>
          <a:xfrm>
            <a:off x="9512904" y="4301475"/>
            <a:ext cx="1435100" cy="1376363"/>
            <a:chOff x="-119150" y="85900"/>
            <a:chExt cx="3107575" cy="3038300"/>
          </a:xfrm>
        </p:grpSpPr>
        <p:pic>
          <p:nvPicPr>
            <p:cNvPr id="9234" name="Picture 4" descr="E:\www.blogtinhoc.net - Vista Sidebar for XP v.2.2\Vista Sidebar for XP v.2.2\Vista 5744 Gadgets Pack 2\UltimateX Clocks.Gadget\images\system.png"/>
            <p:cNvPicPr>
              <a:picLocks noChangeAspect="1"/>
            </p:cNvPicPr>
            <p:nvPr/>
          </p:nvPicPr>
          <p:blipFill>
            <a:blip r:embed="rId4"/>
            <a:stretch>
              <a:fillRect/>
            </a:stretch>
          </p:blipFill>
          <p:spPr>
            <a:xfrm>
              <a:off x="76200" y="228600"/>
              <a:ext cx="2743200" cy="2743200"/>
            </a:xfrm>
            <a:prstGeom prst="rect">
              <a:avLst/>
            </a:prstGeom>
            <a:noFill/>
            <a:ln w="9525">
              <a:noFill/>
            </a:ln>
          </p:spPr>
        </p:pic>
        <p:pic>
          <p:nvPicPr>
            <p:cNvPr id="9235" name="Picture 5" descr="E:\www.blogtinhoc.net - Vista Sidebar for XP v.2.2\Vista Sidebar for XP v.2.2\Vista 5744 Gadgets Pack 2\UltimateX Clocks.Gadget\images\system_h.png"/>
            <p:cNvPicPr>
              <a:picLocks noChangeAspect="1"/>
            </p:cNvPicPr>
            <p:nvPr/>
          </p:nvPicPr>
          <p:blipFill>
            <a:blip r:embed="rId5"/>
            <a:stretch>
              <a:fillRect/>
            </a:stretch>
          </p:blipFill>
          <p:spPr>
            <a:xfrm>
              <a:off x="1306513" y="381000"/>
              <a:ext cx="249237" cy="2468563"/>
            </a:xfrm>
            <a:prstGeom prst="rect">
              <a:avLst/>
            </a:prstGeom>
            <a:noFill/>
            <a:ln w="9525">
              <a:noFill/>
            </a:ln>
          </p:spPr>
        </p:pic>
        <p:pic>
          <p:nvPicPr>
            <p:cNvPr id="9236" name="Picture 6" descr="E:\www.blogtinhoc.net - Vista Sidebar for XP v.2.2\Vista Sidebar for XP v.2.2\Vista 5744 Gadgets Pack 2\UltimateX Clocks.Gadget\images\system_m.png"/>
            <p:cNvPicPr>
              <a:picLocks noChangeAspect="1"/>
            </p:cNvPicPr>
            <p:nvPr/>
          </p:nvPicPr>
          <p:blipFill>
            <a:blip r:embed="rId6"/>
            <a:stretch>
              <a:fillRect/>
            </a:stretch>
          </p:blipFill>
          <p:spPr>
            <a:xfrm>
              <a:off x="1295400" y="381000"/>
              <a:ext cx="249238" cy="2468563"/>
            </a:xfrm>
            <a:prstGeom prst="rect">
              <a:avLst/>
            </a:prstGeom>
            <a:noFill/>
            <a:ln w="9525">
              <a:noFill/>
            </a:ln>
          </p:spPr>
        </p:pic>
        <p:pic>
          <p:nvPicPr>
            <p:cNvPr id="9237" name="Picture 3" descr="E:\www.blogtinhoc.net - Vista Sidebar for XP v.2.2\Vista Sidebar for XP v.2.2\Vista 5744 Gadgets Pack 2\UltimateX Clocks.Gadget\images\system_s.png"/>
            <p:cNvPicPr>
              <a:picLocks noChangeAspect="1"/>
            </p:cNvPicPr>
            <p:nvPr/>
          </p:nvPicPr>
          <p:blipFill>
            <a:blip r:embed="rId7"/>
            <a:stretch>
              <a:fillRect/>
            </a:stretch>
          </p:blipFill>
          <p:spPr>
            <a:xfrm>
              <a:off x="1295400" y="198438"/>
              <a:ext cx="295275" cy="2925762"/>
            </a:xfrm>
            <a:prstGeom prst="rect">
              <a:avLst/>
            </a:prstGeom>
            <a:noFill/>
            <a:ln w="9525">
              <a:noFill/>
            </a:ln>
          </p:spPr>
        </p:pic>
        <p:pic>
          <p:nvPicPr>
            <p:cNvPr id="9238" name="Picture 8" descr="E:\www.blogtinhoc.net - Vista Sidebar for XP v.2.2\Vista Sidebar for XP v.2.2\Vista 5744 Gadgets Pack 2\VistaOrbClock.Gadget\images\globe_settings.png"/>
            <p:cNvPicPr>
              <a:picLocks noChangeAspect="1"/>
            </p:cNvPicPr>
            <p:nvPr/>
          </p:nvPicPr>
          <p:blipFill>
            <a:blip r:embed="rId8"/>
            <a:stretch>
              <a:fillRect/>
            </a:stretch>
          </p:blipFill>
          <p:spPr>
            <a:xfrm>
              <a:off x="-119150" y="85900"/>
              <a:ext cx="3107575" cy="3005050"/>
            </a:xfrm>
            <a:prstGeom prst="rect">
              <a:avLst/>
            </a:prstGeom>
            <a:noFill/>
            <a:ln w="9525">
              <a:noFill/>
            </a:ln>
          </p:spPr>
        </p:pic>
      </p:grpSp>
      <p:sp>
        <p:nvSpPr>
          <p:cNvPr id="14" name="Rectangle 13"/>
          <p:cNvSpPr/>
          <p:nvPr/>
        </p:nvSpPr>
        <p:spPr>
          <a:xfrm>
            <a:off x="2961034" y="153253"/>
            <a:ext cx="5801995" cy="829945"/>
          </a:xfrm>
          <a:prstGeom prst="rect">
            <a:avLst/>
          </a:prstGeom>
          <a:solidFill>
            <a:schemeClr val="accent4">
              <a:lumMod val="60000"/>
              <a:lumOff val="4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Rung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chuông</a:t>
            </a: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vàng</a:t>
            </a:r>
            <a:endPar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sp>
        <p:nvSpPr>
          <p:cNvPr id="9226" name="AutoShape 5"/>
          <p:cNvSpPr/>
          <p:nvPr/>
        </p:nvSpPr>
        <p:spPr>
          <a:xfrm>
            <a:off x="751840" y="638810"/>
            <a:ext cx="11114405" cy="4109566"/>
          </a:xfrm>
          <a:prstGeom prst="horizontalScroll">
            <a:avLst>
              <a:gd name="adj" fmla="val 16620"/>
            </a:avLst>
          </a:prstGeom>
          <a:solidFill>
            <a:srgbClr val="AFEEF7"/>
          </a:solidFill>
          <a:ln w="28575" cap="flat" cmpd="sng">
            <a:solidFill>
              <a:srgbClr val="FF0000"/>
            </a:solidFill>
            <a:prstDash val="solid"/>
            <a:headEnd type="none" w="med" len="med"/>
            <a:tailEnd type="none" w="med" len="med"/>
          </a:ln>
        </p:spPr>
        <p:txBody>
          <a:bodyPr wrap="none" anchor="ctr" anchorCtr="0"/>
          <a:lstStyle/>
          <a:p>
            <a:pPr algn="just" defTabSz="917575" eaLnBrk="1" hangingPunct="1"/>
            <a:endParaRPr lang="en-US" altLang="en-US" sz="2400" b="1" dirty="0">
              <a:latin typeface="VnTime"/>
            </a:endParaRPr>
          </a:p>
        </p:txBody>
      </p:sp>
      <p:pic>
        <p:nvPicPr>
          <p:cNvPr id="17" name="Picture 2" descr="Káº¿t quáº£ hÃ¬nh áº£nh cho ?"/>
          <p:cNvPicPr>
            <a:picLocks noChangeAspect="1"/>
          </p:cNvPicPr>
          <p:nvPr/>
        </p:nvPicPr>
        <p:blipFill>
          <a:blip r:embed="rId9">
            <a:clrChange>
              <a:clrFrom>
                <a:srgbClr val="FEFEFE"/>
              </a:clrFrom>
              <a:clrTo>
                <a:srgbClr val="FEFEFE">
                  <a:alpha val="0"/>
                </a:srgbClr>
              </a:clrTo>
            </a:clrChange>
          </a:blip>
          <a:stretch>
            <a:fillRect/>
          </a:stretch>
        </p:blipFill>
        <p:spPr>
          <a:xfrm>
            <a:off x="1371600" y="1771015"/>
            <a:ext cx="685800" cy="685800"/>
          </a:xfrm>
          <a:prstGeom prst="rect">
            <a:avLst/>
          </a:prstGeom>
          <a:noFill/>
          <a:ln w="9525">
            <a:noFill/>
          </a:ln>
        </p:spPr>
      </p:pic>
      <p:sp>
        <p:nvSpPr>
          <p:cNvPr id="15" name="TextBox 14"/>
          <p:cNvSpPr txBox="1"/>
          <p:nvPr/>
        </p:nvSpPr>
        <p:spPr>
          <a:xfrm>
            <a:off x="2222938" y="1306830"/>
            <a:ext cx="9240082" cy="2800767"/>
          </a:xfrm>
          <a:prstGeom prst="rect">
            <a:avLst/>
          </a:prstGeom>
          <a:noFill/>
          <a:ln w="9525">
            <a:noFill/>
          </a:ln>
        </p:spPr>
        <p:txBody>
          <a:bodyPr wrap="square">
            <a:spAutoFit/>
          </a:bodyPr>
          <a:lstStyle/>
          <a:p>
            <a:r>
              <a:rPr lang="vi-VN" sz="3200" b="1" dirty="0">
                <a:solidFill>
                  <a:srgbClr val="000000"/>
                </a:solidFill>
                <a:latin typeface="+mj-lt"/>
              </a:rPr>
              <a:t>Câu </a:t>
            </a:r>
            <a:r>
              <a:rPr lang="en-US" sz="3200" b="1" dirty="0">
                <a:solidFill>
                  <a:srgbClr val="000000"/>
                </a:solidFill>
                <a:latin typeface="+mj-lt"/>
              </a:rPr>
              <a:t>3</a:t>
            </a:r>
            <a:r>
              <a:rPr lang="vi-VN" sz="3200" b="1" dirty="0">
                <a:solidFill>
                  <a:srgbClr val="000000"/>
                </a:solidFill>
                <a:latin typeface="+mj-lt"/>
              </a:rPr>
              <a:t>:</a:t>
            </a:r>
            <a:r>
              <a:rPr lang="vi-VN" sz="3200" b="1" dirty="0">
                <a:solidFill>
                  <a:srgbClr val="000000"/>
                </a:solidFill>
                <a:latin typeface="+mj-lt"/>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Cư</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dân</a:t>
            </a:r>
            <a:r>
              <a:rPr lang="en-US" altLang="en-US" sz="3200" b="1" dirty="0">
                <a:solidFill>
                  <a:srgbClr val="000000"/>
                </a:solidFill>
                <a:latin typeface="Times New Roman" panose="02020603050405020304" pitchFamily="18" charset="0"/>
                <a:cs typeface="Times New Roman" panose="02020603050405020304" pitchFamily="18" charset="0"/>
              </a:rPr>
              <a:t> Văn Lang, </a:t>
            </a:r>
            <a:r>
              <a:rPr lang="en-US" altLang="en-US" sz="3200" b="1" dirty="0" err="1">
                <a:solidFill>
                  <a:srgbClr val="000000"/>
                </a:solidFill>
                <a:latin typeface="Times New Roman" panose="02020603050405020304" pitchFamily="18" charset="0"/>
                <a:cs typeface="Times New Roman" panose="02020603050405020304" pitchFamily="18" charset="0"/>
              </a:rPr>
              <a:t>Âu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Lạc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chủ</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yếu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sống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bằng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nghề</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gì</a:t>
            </a: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sz="3200" b="1" dirty="0">
              <a:solidFill>
                <a:srgbClr val="000000"/>
              </a:solidFill>
              <a:latin typeface="Times New Roman" panose="02020603050405020304" pitchFamily="18" charset="0"/>
              <a:cs typeface="Times New Roman" panose="02020603050405020304" pitchFamily="18" charset="0"/>
            </a:endParaRPr>
          </a:p>
          <a:p>
            <a:pPr marL="514350" indent="-514350">
              <a:buAutoNum type="alphaUcPeriod"/>
            </a:pPr>
            <a:r>
              <a:rPr lang="en-US" sz="2800" b="1" dirty="0" err="1">
                <a:latin typeface="Times New Roman" panose="02020603050405020304" pitchFamily="18" charset="0"/>
                <a:cs typeface="Times New Roman" panose="02020603050405020304" pitchFamily="18" charset="0"/>
              </a:rPr>
              <a:t>Làm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ruộng</a:t>
            </a:r>
            <a:r>
              <a:rPr lang="vi-VN" sz="2800" b="1" dirty="0">
                <a:latin typeface="Times New Roman" panose="02020603050405020304" pitchFamily="18" charset="0"/>
                <a:cs typeface="Times New Roman" panose="02020603050405020304" pitchFamily="18" charset="0"/>
              </a:rPr>
              <a:t>.</a:t>
            </a:r>
            <a:r>
              <a:rPr 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a:latin typeface="Times New Roman" panose="02020603050405020304" pitchFamily="18" charset="0"/>
                <a:cs typeface="Times New Roman" panose="02020603050405020304" pitchFamily="18" charset="0"/>
              </a:rPr>
              <a:t>  </a:t>
            </a:r>
          </a:p>
          <a:p>
            <a:pPr marL="514350" indent="-514350">
              <a:buAutoNum type="alphaUcPeriod"/>
            </a:pPr>
            <a:r>
              <a:rPr lang="en-US" sz="2800" b="1" dirty="0" err="1">
                <a:solidFill>
                  <a:srgbClr val="000000"/>
                </a:solidFill>
                <a:latin typeface="Times New Roman" panose="02020603050405020304" pitchFamily="18" charset="0"/>
                <a:cs typeface="Times New Roman" panose="02020603050405020304" pitchFamily="18" charset="0"/>
              </a:rPr>
              <a:t>Rèn</a:t>
            </a:r>
            <a:r>
              <a:rPr lang="vi-VN" sz="2800" b="1" dirty="0">
                <a:solidFill>
                  <a:srgbClr val="000000"/>
                </a:solidFill>
                <a:latin typeface="Times New Roman" panose="02020603050405020304" pitchFamily="18" charset="0"/>
                <a:cs typeface="Times New Roman" panose="02020603050405020304" pitchFamily="18" charset="0"/>
              </a:rPr>
              <a:t>.</a:t>
            </a:r>
            <a:endParaRPr lang="en-US" sz="2800" b="1" dirty="0">
              <a:solidFill>
                <a:srgbClr val="000000"/>
              </a:solidFill>
              <a:latin typeface="Times New Roman" panose="02020603050405020304" pitchFamily="18" charset="0"/>
              <a:cs typeface="Times New Roman" panose="02020603050405020304" pitchFamily="18" charset="0"/>
            </a:endParaRPr>
          </a:p>
          <a:p>
            <a:pPr marL="514350" indent="-514350">
              <a:buAutoNum type="alphaUcPeriod"/>
            </a:pP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lượm</a:t>
            </a:r>
            <a:r>
              <a:rPr lang="vi-VN" sz="2800" b="1" dirty="0">
                <a:solidFill>
                  <a:srgbClr val="000000"/>
                </a:solidFill>
                <a:latin typeface="Times New Roman" panose="02020603050405020304" pitchFamily="18" charset="0"/>
                <a:cs typeface="Times New Roman" panose="02020603050405020304" pitchFamily="18" charset="0"/>
              </a:rPr>
              <a:t>.</a:t>
            </a:r>
          </a:p>
          <a:p>
            <a:r>
              <a:rPr lang="en-US" altLang="vi-VN" sz="2800" b="1" dirty="0">
                <a:latin typeface="Times New Roman" panose="02020603050405020304" pitchFamily="18" charset="0"/>
                <a:cs typeface="Times New Roman" panose="02020603050405020304" pitchFamily="18" charset="0"/>
              </a:rPr>
              <a:t>D. </a:t>
            </a:r>
            <a:r>
              <a:rPr lang="it-IT" altLang="vi-VN" sz="2800" b="1" dirty="0">
                <a:latin typeface="Times New Roman" panose="02020603050405020304" pitchFamily="18" charset="0"/>
                <a:cs typeface="Times New Roman" panose="02020603050405020304" pitchFamily="18" charset="0"/>
              </a:rPr>
              <a:t> Dệt vải</a:t>
            </a:r>
            <a:r>
              <a:rPr lang="vi-VN" sz="2800" b="1" dirty="0">
                <a:solidFill>
                  <a:srgbClr val="000000"/>
                </a:solidFill>
                <a:latin typeface="Times New Roman" panose="02020603050405020304" pitchFamily="18" charset="0"/>
                <a:cs typeface="Times New Roman" panose="02020603050405020304" pitchFamily="18" charset="0"/>
              </a:rPr>
              <a:t>.</a:t>
            </a:r>
            <a:endParaRPr lang="en-US" altLang="vi-VN" sz="2800" b="1"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2057400" y="5496920"/>
            <a:ext cx="8890604" cy="914400"/>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Bevel 19"/>
          <p:cNvSpPr/>
          <p:nvPr/>
        </p:nvSpPr>
        <p:spPr>
          <a:xfrm>
            <a:off x="2057400" y="4621932"/>
            <a:ext cx="1600200" cy="595313"/>
          </a:xfrm>
          <a:prstGeom prst="bevel">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ĐÁP ÁN</a:t>
            </a:r>
            <a:endParaRPr kumimoji="0" lang="vi-VN"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pic>
        <p:nvPicPr>
          <p:cNvPr id="9231" name="Picture 4" descr="HÃ¬nh áº£nh cÃ³ liÃªn quan"/>
          <p:cNvPicPr>
            <a:picLocks noChangeAspect="1"/>
          </p:cNvPicPr>
          <p:nvPr/>
        </p:nvPicPr>
        <p:blipFill>
          <a:blip r:embed="rId10"/>
          <a:stretch>
            <a:fillRect/>
          </a:stretch>
        </p:blipFill>
        <p:spPr>
          <a:xfrm rot="-1037764">
            <a:off x="220028" y="40958"/>
            <a:ext cx="1149350" cy="1054100"/>
          </a:xfrm>
          <a:prstGeom prst="rect">
            <a:avLst/>
          </a:prstGeom>
          <a:noFill/>
          <a:ln w="9525">
            <a:noFill/>
          </a:ln>
        </p:spPr>
      </p:pic>
      <p:pic>
        <p:nvPicPr>
          <p:cNvPr id="9232" name="Picture 4" descr="HÃ¬nh áº£nh cÃ³ liÃªn quan"/>
          <p:cNvPicPr>
            <a:picLocks noChangeAspect="1"/>
          </p:cNvPicPr>
          <p:nvPr/>
        </p:nvPicPr>
        <p:blipFill>
          <a:blip r:embed="rId10"/>
          <a:stretch>
            <a:fillRect/>
          </a:stretch>
        </p:blipFill>
        <p:spPr>
          <a:xfrm rot="1833225">
            <a:off x="9304338" y="112713"/>
            <a:ext cx="1149350" cy="1054100"/>
          </a:xfrm>
          <a:prstGeom prst="rect">
            <a:avLst/>
          </a:prstGeom>
          <a:noFill/>
          <a:ln w="9525">
            <a:noFill/>
          </a:ln>
        </p:spPr>
      </p:pic>
      <p:sp>
        <p:nvSpPr>
          <p:cNvPr id="22" name="Rectangle 21"/>
          <p:cNvSpPr/>
          <p:nvPr/>
        </p:nvSpPr>
        <p:spPr>
          <a:xfrm>
            <a:off x="959314" y="5520773"/>
            <a:ext cx="11116227" cy="2308324"/>
          </a:xfrm>
          <a:prstGeom prst="rect">
            <a:avLst/>
          </a:prstGeom>
          <a:noFill/>
        </p:spPr>
        <p:txBody>
          <a:bodyPr wrap="square" lIns="91440" tIns="45720" rIns="91440" bIns="45720">
            <a:spAutoFit/>
          </a:bodyPr>
          <a:lstStyle/>
          <a:p>
            <a:pPr algn="ctr" eaLnBrk="0" fontAlgn="base" hangingPunct="0">
              <a:spcBef>
                <a:spcPct val="0"/>
              </a:spcBef>
              <a:spcAft>
                <a:spcPct val="0"/>
              </a:spcAft>
              <a:defRPr/>
            </a:pPr>
            <a:r>
              <a:rPr kumimoji="0" lang="en-US" sz="36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Times New Roman" panose="02020603050405020304" pitchFamily="18" charset="0"/>
                <a:ea typeface="+mn-ea"/>
                <a:cs typeface="Times New Roman" panose="02020603050405020304" pitchFamily="18" charset="0"/>
              </a:rPr>
              <a:t> </a:t>
            </a:r>
            <a:r>
              <a:rPr lang="en-US" altLang="vi-VN" sz="3600" b="1" dirty="0">
                <a:latin typeface="Times New Roman" panose="02020603050405020304" pitchFamily="18" charset="0"/>
                <a:cs typeface="Times New Roman" panose="02020603050405020304" pitchFamily="18" charset="0"/>
                <a:sym typeface="+mn-ea"/>
              </a:rPr>
              <a:t>  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Làm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ruộng</a:t>
            </a:r>
            <a:r>
              <a:rPr lang="vi-VN" sz="3600" b="1" dirty="0">
                <a:latin typeface="Times New Roman" panose="02020603050405020304" pitchFamily="18" charset="0"/>
                <a:cs typeface="Times New Roman" panose="02020603050405020304" pitchFamily="18" charset="0"/>
              </a:rPr>
              <a:t>.</a:t>
            </a:r>
            <a:r>
              <a:rPr lang="vi-VN" sz="3600" b="1" dirty="0">
                <a:solidFill>
                  <a:srgbClr val="000000"/>
                </a:solidFill>
                <a:latin typeface="Times New Roman" panose="02020603050405020304" pitchFamily="18" charset="0"/>
                <a:cs typeface="Times New Roman" panose="02020603050405020304" pitchFamily="18" charset="0"/>
              </a:rPr>
              <a:t> </a:t>
            </a:r>
            <a:r>
              <a:rPr lang="en-US" altLang="vi-VN" sz="3600" b="1" dirty="0">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vi-VN" sz="3600" dirty="0">
                <a:solidFill>
                  <a:srgbClr val="000000"/>
                </a:solidFill>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defRPr/>
            </a:pPr>
            <a:r>
              <a:rPr lang="en-US" altLang="vi-VN" sz="3600" b="1" dirty="0">
                <a:latin typeface="Times New Roman" panose="02020603050405020304" pitchFamily="18" charset="0"/>
                <a:cs typeface="Times New Roman" panose="02020603050405020304" pitchFamily="18" charset="0"/>
                <a:sym typeface="+mn-ea"/>
              </a:rPr>
              <a:t>.</a:t>
            </a:r>
            <a:endParaRPr lang="en-US" altLang="vi-VN" sz="3600" b="1" dirty="0">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300" normalizeH="0" baseline="0" noProof="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uLnTx/>
                <a:uFillTx/>
                <a:latin typeface="Times New Roman" panose="02020603050405020304" pitchFamily="18" charset="0"/>
                <a:ea typeface="+mn-ea"/>
                <a:cs typeface="Times New Roman" panose="02020603050405020304" pitchFamily="18" charset="0"/>
              </a:rPr>
              <a:t> </a:t>
            </a:r>
          </a:p>
        </p:txBody>
      </p:sp>
      <p:sp>
        <p:nvSpPr>
          <p:cNvPr id="9" name="Rectangle 8">
            <a:extLst>
              <a:ext uri="{FF2B5EF4-FFF2-40B4-BE49-F238E27FC236}">
                <a16:creationId xmlns:a16="http://schemas.microsoft.com/office/drawing/2014/main" id="{77CBC2D7-BABB-E157-327B-7CAE617DE9F4}"/>
              </a:ext>
            </a:extLst>
          </p:cNvPr>
          <p:cNvSpPr/>
          <p:nvPr/>
        </p:nvSpPr>
        <p:spPr>
          <a:xfrm>
            <a:off x="2961034" y="117693"/>
            <a:ext cx="5801995" cy="829945"/>
          </a:xfrm>
          <a:prstGeom prst="rect">
            <a:avLst/>
          </a:prstGeom>
          <a:solidFill>
            <a:schemeClr val="accent1"/>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Rung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chuông</a:t>
            </a: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vàng</a:t>
            </a:r>
            <a:endPar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435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childTnLst>
                          </p:cTn>
                        </p:par>
                        <p:par>
                          <p:cTn id="19" fill="hold">
                            <p:stCondLst>
                              <p:cond delay="1000"/>
                            </p:stCondLst>
                            <p:childTnLst>
                              <p:par>
                                <p:cTn id="20" presetID="6" presetClass="exit" presetSubtype="32" fill="hold" grpId="0" nodeType="afterEffect">
                                  <p:stCondLst>
                                    <p:cond delay="0"/>
                                  </p:stCondLst>
                                  <p:childTnLst>
                                    <p:animEffect transition="out" filter="circle(out)">
                                      <p:cBhvr>
                                        <p:cTn id="21" dur="1000"/>
                                        <p:tgtEl>
                                          <p:spTgt spid="7"/>
                                        </p:tgtEl>
                                      </p:cBhvr>
                                    </p:animEffect>
                                    <p:set>
                                      <p:cBhvr>
                                        <p:cTn id="22"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2000"/>
                            </p:stCondLst>
                            <p:childTnLst>
                              <p:par>
                                <p:cTn id="24" presetID="6" presetClass="exit" presetSubtype="32" fill="hold" grpId="0" nodeType="afterEffect">
                                  <p:stCondLst>
                                    <p:cond delay="0"/>
                                  </p:stCondLst>
                                  <p:childTnLst>
                                    <p:animEffect transition="out" filter="circle(out)">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p:stCondLst>
                              <p:cond delay="3000"/>
                            </p:stCondLst>
                            <p:childTnLst>
                              <p:par>
                                <p:cTn id="28" presetID="6" presetClass="exit" presetSubtype="32" fill="hold" grpId="0" nodeType="afterEffect">
                                  <p:stCondLst>
                                    <p:cond delay="0"/>
                                  </p:stCondLst>
                                  <p:childTnLst>
                                    <p:animEffect transition="out" filter="circle(out)">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4000"/>
                            </p:stCondLst>
                            <p:childTnLst>
                              <p:par>
                                <p:cTn id="32" presetID="6" presetClass="exit" presetSubtype="32" fill="hold" grpId="0" nodeType="afterEffect">
                                  <p:stCondLst>
                                    <p:cond delay="0"/>
                                  </p:stCondLst>
                                  <p:childTnLst>
                                    <p:animEffect transition="out" filter="circle(out)">
                                      <p:cBhvr>
                                        <p:cTn id="33" dur="1000"/>
                                        <p:tgtEl>
                                          <p:spTgt spid="4"/>
                                        </p:tgtEl>
                                      </p:cBhvr>
                                    </p:animEffect>
                                    <p:set>
                                      <p:cBhvr>
                                        <p:cTn id="34"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0"/>
                            </p:stCondLst>
                            <p:childTnLst>
                              <p:par>
                                <p:cTn id="36" presetID="6" presetClass="exit" presetSubtype="32" fill="hold" grpId="0" nodeType="afterEffect">
                                  <p:stCondLst>
                                    <p:cond delay="0"/>
                                  </p:stCondLst>
                                  <p:childTnLst>
                                    <p:animEffect transition="out" filter="circle(out)">
                                      <p:cBhvr>
                                        <p:cTn id="37" dur="1000"/>
                                        <p:tgtEl>
                                          <p:spTgt spid="3"/>
                                        </p:tgtEl>
                                      </p:cBhvr>
                                    </p:animEffect>
                                    <p:set>
                                      <p:cBhvr>
                                        <p:cTn id="38"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subTnLst>
                                    <p:audio>
                                      <p:cMediaNode>
                                        <p:cTn display="0" masterRel="sameClick">
                                          <p:stCondLst>
                                            <p:cond evt="begin" delay="0">
                                              <p:tn val="40"/>
                                            </p:cond>
                                          </p:stCondLst>
                                          <p:endCondLst>
                                            <p:cond evt="onStopAudio" delay="0">
                                              <p:tgtEl>
                                                <p:sldTgt/>
                                              </p:tgtEl>
                                            </p:cond>
                                          </p:endCondLst>
                                        </p:cTn>
                                        <p:tgtEl>
                                          <p:sndTgt r:embed="rId3" name="Nhac chuong.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bldLvl="0" animBg="1"/>
      <p:bldP spid="5" grpId="0" bldLvl="0" animBg="1"/>
      <p:bldP spid="6" grpId="0" bldLvl="0" animBg="1"/>
      <p:bldP spid="7" grpId="0" bldLvl="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961034" y="117693"/>
            <a:ext cx="5801995" cy="829945"/>
          </a:xfrm>
          <a:prstGeom prst="rect">
            <a:avLst/>
          </a:prstGeom>
          <a:solidFill>
            <a:schemeClr val="accent1"/>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Rung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chuông</a:t>
            </a:r>
            <a:r>
              <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 </a:t>
            </a:r>
            <a:r>
              <a:rPr kumimoji="0" lang="en-US" sz="4800" b="1" i="0" u="none" strike="noStrike" kern="1200" cap="none" spc="50" normalizeH="0" baseline="0" noProof="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rPr>
              <a:t>vàng</a:t>
            </a:r>
            <a:endParaRPr kumimoji="0" lang="en-US" sz="4800" b="1" i="0" u="none" strike="noStrike" kern="1200" cap="none" spc="50" normalizeH="0" baseline="0" noProof="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mn-cs"/>
            </a:endParaRPr>
          </a:p>
        </p:txBody>
      </p:sp>
      <p:sp>
        <p:nvSpPr>
          <p:cNvPr id="10243" name="AutoShape 5"/>
          <p:cNvSpPr/>
          <p:nvPr/>
        </p:nvSpPr>
        <p:spPr>
          <a:xfrm>
            <a:off x="323215" y="505460"/>
            <a:ext cx="11423015" cy="3211830"/>
          </a:xfrm>
          <a:prstGeom prst="horizontalScroll">
            <a:avLst>
              <a:gd name="adj" fmla="val 16620"/>
            </a:avLst>
          </a:prstGeom>
          <a:solidFill>
            <a:srgbClr val="AFEEF7"/>
          </a:solidFill>
          <a:ln w="28575" cap="flat" cmpd="sng">
            <a:solidFill>
              <a:srgbClr val="FF0000"/>
            </a:solidFill>
            <a:prstDash val="solid"/>
            <a:headEnd type="none" w="med" len="med"/>
            <a:tailEnd type="none" w="med" len="med"/>
          </a:ln>
        </p:spPr>
        <p:txBody>
          <a:bodyPr wrap="none" anchor="ctr" anchorCtr="0"/>
          <a:lstStyle/>
          <a:p>
            <a:pPr algn="just" defTabSz="917575" eaLnBrk="1" hangingPunct="1"/>
            <a:endParaRPr lang="en-US" altLang="en-US" sz="2400" b="1" dirty="0">
              <a:latin typeface="VnTime"/>
            </a:endParaRPr>
          </a:p>
        </p:txBody>
      </p:sp>
      <p:pic>
        <p:nvPicPr>
          <p:cNvPr id="17" name="Picture 2" descr="Káº¿t quáº£ hÃ¬nh áº£nh cho ?"/>
          <p:cNvPicPr>
            <a:picLocks noChangeAspect="1"/>
          </p:cNvPicPr>
          <p:nvPr/>
        </p:nvPicPr>
        <p:blipFill>
          <a:blip r:embed="rId4">
            <a:clrChange>
              <a:clrFrom>
                <a:srgbClr val="FEFEFE"/>
              </a:clrFrom>
              <a:clrTo>
                <a:srgbClr val="FEFEFE">
                  <a:alpha val="0"/>
                </a:srgbClr>
              </a:clrTo>
            </a:clrChange>
          </a:blip>
          <a:stretch>
            <a:fillRect/>
          </a:stretch>
        </p:blipFill>
        <p:spPr>
          <a:xfrm>
            <a:off x="951865" y="1874520"/>
            <a:ext cx="685800" cy="685800"/>
          </a:xfrm>
          <a:prstGeom prst="rect">
            <a:avLst/>
          </a:prstGeom>
          <a:noFill/>
          <a:ln w="9525">
            <a:noFill/>
          </a:ln>
        </p:spPr>
      </p:pic>
      <p:sp>
        <p:nvSpPr>
          <p:cNvPr id="15" name="TextBox 14"/>
          <p:cNvSpPr txBox="1"/>
          <p:nvPr/>
        </p:nvSpPr>
        <p:spPr>
          <a:xfrm>
            <a:off x="1789430" y="1203960"/>
            <a:ext cx="9664065" cy="2246769"/>
          </a:xfrm>
          <a:prstGeom prst="rect">
            <a:avLst/>
          </a:prstGeom>
          <a:noFill/>
          <a:ln w="9525">
            <a:noFill/>
          </a:ln>
        </p:spPr>
        <p:txBody>
          <a:bodyPr wrap="square">
            <a:spAutoFit/>
          </a:bodyPr>
          <a:lstStyle/>
          <a:p>
            <a:r>
              <a:rPr lang="vi-VN" sz="2800" b="1" dirty="0">
                <a:solidFill>
                  <a:srgbClr val="333333"/>
                </a:solidFill>
                <a:latin typeface="Times New Roman" panose="02020603050405020304" pitchFamily="18" charset="0"/>
                <a:cs typeface="Times New Roman" panose="02020603050405020304" pitchFamily="18" charset="0"/>
              </a:rPr>
              <a:t>Câu </a:t>
            </a:r>
            <a:r>
              <a:rPr lang="en-US" sz="2800" b="1" dirty="0">
                <a:solidFill>
                  <a:srgbClr val="333333"/>
                </a:solidFill>
                <a:latin typeface="Times New Roman" panose="02020603050405020304" pitchFamily="18" charset="0"/>
                <a:cs typeface="Times New Roman" panose="02020603050405020304" pitchFamily="18" charset="0"/>
              </a:rPr>
              <a:t>4</a:t>
            </a:r>
            <a:r>
              <a:rPr lang="vi-VN" sz="2800" b="1" dirty="0">
                <a:solidFill>
                  <a:srgbClr val="333333"/>
                </a:solidFill>
                <a:latin typeface="Times New Roman" panose="02020603050405020304" pitchFamily="18" charset="0"/>
                <a:cs typeface="Times New Roman" panose="02020603050405020304" pitchFamily="18" charset="0"/>
              </a:rPr>
              <a:t>: Phạm vi lãnh thổ của nhà nước Văn Lang, Âu Lạc thuộc khu vực nào của Việt Nam hiện nay?</a:t>
            </a:r>
          </a:p>
          <a:p>
            <a:r>
              <a:rPr lang="vi-VN" sz="2800" b="1" dirty="0">
                <a:solidFill>
                  <a:srgbClr val="333333"/>
                </a:solidFill>
                <a:latin typeface="Times New Roman" panose="02020603050405020304" pitchFamily="18" charset="0"/>
                <a:cs typeface="Times New Roman" panose="02020603050405020304" pitchFamily="18" charset="0"/>
              </a:rPr>
              <a:t>A. Nam Trung Bộ.</a:t>
            </a:r>
            <a:r>
              <a:rPr lang="en-US"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333333"/>
                </a:solidFill>
                <a:latin typeface="Times New Roman" panose="02020603050405020304" pitchFamily="18" charset="0"/>
                <a:cs typeface="Times New Roman" panose="02020603050405020304" pitchFamily="18" charset="0"/>
              </a:rPr>
              <a:t>B. Tây Nguyên và Đông Nam Bộ.</a:t>
            </a:r>
          </a:p>
          <a:p>
            <a:r>
              <a:rPr lang="vi-VN" sz="2800" b="1" dirty="0">
                <a:solidFill>
                  <a:srgbClr val="333333"/>
                </a:solidFill>
                <a:latin typeface="Times New Roman" panose="02020603050405020304" pitchFamily="18" charset="0"/>
                <a:cs typeface="Times New Roman" panose="02020603050405020304" pitchFamily="18" charset="0"/>
              </a:rPr>
              <a:t>C. Nam Bộ.</a:t>
            </a:r>
            <a:r>
              <a:rPr lang="en-US" sz="2800" b="1" dirty="0">
                <a:solidFill>
                  <a:srgbClr val="333333"/>
                </a:solidFill>
                <a:latin typeface="Times New Roman" panose="02020603050405020304" pitchFamily="18" charset="0"/>
                <a:cs typeface="Times New Roman" panose="02020603050405020304" pitchFamily="18" charset="0"/>
              </a:rPr>
              <a:t>                        </a:t>
            </a:r>
            <a:r>
              <a:rPr lang="vi-VN" sz="2800" b="1" dirty="0">
                <a:solidFill>
                  <a:srgbClr val="333333"/>
                </a:solidFill>
                <a:latin typeface="Times New Roman" panose="02020603050405020304" pitchFamily="18" charset="0"/>
                <a:cs typeface="Times New Roman" panose="02020603050405020304" pitchFamily="18" charset="0"/>
              </a:rPr>
              <a:t>D. Bắc Bộ và Bắc Trung Bộ.</a:t>
            </a:r>
          </a:p>
          <a:p>
            <a:endParaRPr lang="en-US" altLang="vi-VN" sz="2800" b="1" dirty="0">
              <a:latin typeface="Times New Roman" panose="02020603050405020304" pitchFamily="18" charset="0"/>
              <a:cs typeface="Times New Roman" panose="02020603050405020304" pitchFamily="18" charset="0"/>
              <a:sym typeface="+mn-ea"/>
            </a:endParaRPr>
          </a:p>
        </p:txBody>
      </p:sp>
      <p:sp>
        <p:nvSpPr>
          <p:cNvPr id="18" name="Rounded Rectangle 17"/>
          <p:cNvSpPr/>
          <p:nvPr/>
        </p:nvSpPr>
        <p:spPr>
          <a:xfrm>
            <a:off x="3358515" y="5395595"/>
            <a:ext cx="6336665" cy="914400"/>
          </a:xfrm>
          <a:prstGeom prst="roundRect">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vi-VN" sz="1800" b="0" i="0" u="none" strike="noStrike" kern="1200" cap="none" spc="0" normalizeH="0" baseline="0" noProof="0">
              <a:ln>
                <a:noFill/>
              </a:ln>
              <a:solidFill>
                <a:schemeClr val="lt1"/>
              </a:solidFill>
              <a:effectLst/>
              <a:uLnTx/>
              <a:uFillTx/>
              <a:latin typeface="+mn-lt"/>
              <a:ea typeface="+mn-ea"/>
              <a:cs typeface="+mn-cs"/>
            </a:endParaRPr>
          </a:p>
        </p:txBody>
      </p:sp>
      <p:sp>
        <p:nvSpPr>
          <p:cNvPr id="20" name="Bevel 19"/>
          <p:cNvSpPr/>
          <p:nvPr/>
        </p:nvSpPr>
        <p:spPr>
          <a:xfrm>
            <a:off x="2057400" y="4038600"/>
            <a:ext cx="1600200" cy="595313"/>
          </a:xfrm>
          <a:prstGeom prst="bevel">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ĐÁP ÁN</a:t>
            </a:r>
            <a:endParaRPr kumimoji="0" lang="vi-VN" sz="24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pic>
        <p:nvPicPr>
          <p:cNvPr id="10248" name="Picture 4" descr="HÃ¬nh áº£nh cÃ³ liÃªn quan"/>
          <p:cNvPicPr>
            <a:picLocks noChangeAspect="1"/>
          </p:cNvPicPr>
          <p:nvPr/>
        </p:nvPicPr>
        <p:blipFill>
          <a:blip r:embed="rId5"/>
          <a:stretch>
            <a:fillRect/>
          </a:stretch>
        </p:blipFill>
        <p:spPr>
          <a:xfrm rot="-1037764">
            <a:off x="1639888" y="157163"/>
            <a:ext cx="1149350" cy="1054100"/>
          </a:xfrm>
          <a:prstGeom prst="rect">
            <a:avLst/>
          </a:prstGeom>
          <a:noFill/>
          <a:ln w="9525">
            <a:noFill/>
          </a:ln>
        </p:spPr>
      </p:pic>
      <p:pic>
        <p:nvPicPr>
          <p:cNvPr id="10249" name="Picture 4" descr="HÃ¬nh áº£nh cÃ³ liÃªn quan"/>
          <p:cNvPicPr>
            <a:picLocks noChangeAspect="1"/>
          </p:cNvPicPr>
          <p:nvPr/>
        </p:nvPicPr>
        <p:blipFill>
          <a:blip r:embed="rId5"/>
          <a:stretch>
            <a:fillRect/>
          </a:stretch>
        </p:blipFill>
        <p:spPr>
          <a:xfrm rot="1833225">
            <a:off x="9304338" y="112713"/>
            <a:ext cx="1149350" cy="1054100"/>
          </a:xfrm>
          <a:prstGeom prst="rect">
            <a:avLst/>
          </a:prstGeom>
          <a:noFill/>
          <a:ln w="9525">
            <a:noFill/>
          </a:ln>
        </p:spPr>
      </p:pic>
      <p:sp>
        <p:nvSpPr>
          <p:cNvPr id="22" name="Rectangle 21"/>
          <p:cNvSpPr/>
          <p:nvPr/>
        </p:nvSpPr>
        <p:spPr>
          <a:xfrm>
            <a:off x="3364511" y="5530223"/>
            <a:ext cx="5840061" cy="646331"/>
          </a:xfrm>
          <a:prstGeom prst="rect">
            <a:avLst/>
          </a:prstGeom>
          <a:noFill/>
        </p:spPr>
        <p:txBody>
          <a:bodyPr wrap="none" lIns="91440" tIns="45720" rIns="91440" bIns="45720">
            <a:spAutoFit/>
          </a:bodyPr>
          <a:lstStyle/>
          <a:p>
            <a:pPr lvl="0" algn="ctr" eaLnBrk="0" fontAlgn="base" hangingPunct="0">
              <a:spcBef>
                <a:spcPct val="0"/>
              </a:spcBef>
              <a:spcAft>
                <a:spcPct val="0"/>
              </a:spcAft>
              <a:defRPr/>
            </a:pPr>
            <a:r>
              <a:rPr lang="en-US" sz="3600" b="1" dirty="0">
                <a:solidFill>
                  <a:srgbClr val="FF0000"/>
                </a:solidFill>
                <a:latin typeface="Times New Roman" panose="02020603050405020304" pitchFamily="18" charset="0"/>
                <a:cs typeface="Times New Roman" panose="02020603050405020304" pitchFamily="18" charset="0"/>
                <a:sym typeface="+mn-ea"/>
              </a:rPr>
              <a:t>D</a:t>
            </a:r>
            <a:r>
              <a:rPr sz="3600" b="1" dirty="0">
                <a:solidFill>
                  <a:srgbClr val="FF0000"/>
                </a:solidFill>
                <a:latin typeface="Times New Roman" panose="02020603050405020304" pitchFamily="18" charset="0"/>
                <a:cs typeface="Times New Roman" panose="02020603050405020304" pitchFamily="18" charset="0"/>
                <a:sym typeface="+mn-ea"/>
              </a:rPr>
              <a:t>.</a:t>
            </a:r>
            <a:r>
              <a:rPr lang="vi-VN" sz="3600" dirty="0">
                <a:solidFill>
                  <a:srgbClr val="333333"/>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Bắc Bộ và Bắc Trung Bộ</a:t>
            </a:r>
            <a:r>
              <a:rPr sz="3600" b="1" dirty="0">
                <a:solidFill>
                  <a:srgbClr val="FF0000"/>
                </a:solidFill>
                <a:latin typeface="Times New Roman" panose="02020603050405020304" pitchFamily="18" charset="0"/>
                <a:cs typeface="Times New Roman" panose="02020603050405020304" pitchFamily="18" charset="0"/>
                <a:sym typeface="+mn-ea"/>
              </a:rPr>
              <a:t>.</a:t>
            </a:r>
            <a:r>
              <a:rPr lang="en-US" sz="3600" b="1" dirty="0">
                <a:latin typeface="Times New Roman" panose="02020603050405020304" pitchFamily="18" charset="0"/>
                <a:cs typeface="Times New Roman" panose="02020603050405020304" pitchFamily="18" charset="0"/>
                <a:sym typeface="+mn-ea"/>
              </a:rPr>
              <a:t> </a:t>
            </a:r>
            <a:endParaRPr kumimoji="0" lang="en-US" sz="3600" b="1" i="0" u="none" strike="noStrike" kern="1200" cap="none" spc="0" normalizeH="0" baseline="0" noProof="0" dirty="0">
              <a:ln w="17780" cmpd="sng">
                <a:solidFill>
                  <a:srgbClr val="FFFFFF"/>
                </a:solidFill>
                <a:prstDash val="solid"/>
                <a:miter lim="800000"/>
              </a:ln>
              <a:solidFill>
                <a:schemeClr val="tx1"/>
              </a:solidFill>
              <a:effectLst>
                <a:outerShdw blurRad="50800" algn="tl" rotWithShape="0">
                  <a:srgbClr val="000000"/>
                </a:outerShdw>
              </a:effectLst>
              <a:uLnTx/>
              <a:uFillTx/>
              <a:latin typeface="Times New Roman" panose="02020603050405020304" pitchFamily="18" charset="0"/>
              <a:ea typeface="+mn-ea"/>
              <a:cs typeface="Times New Roman" panose="02020603050405020304" pitchFamily="18" charset="0"/>
            </a:endParaRPr>
          </a:p>
        </p:txBody>
      </p:sp>
      <p:sp>
        <p:nvSpPr>
          <p:cNvPr id="23" name="Oval 22"/>
          <p:cNvSpPr/>
          <p:nvPr/>
        </p:nvSpPr>
        <p:spPr>
          <a:xfrm>
            <a:off x="5888038" y="3444875"/>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0</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26" name="Oval 25"/>
          <p:cNvSpPr/>
          <p:nvPr/>
        </p:nvSpPr>
        <p:spPr>
          <a:xfrm>
            <a:off x="5891213" y="3451225"/>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1</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27" name="Oval 26"/>
          <p:cNvSpPr/>
          <p:nvPr/>
        </p:nvSpPr>
        <p:spPr>
          <a:xfrm>
            <a:off x="5891213" y="3460750"/>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2</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28" name="Oval 27"/>
          <p:cNvSpPr/>
          <p:nvPr/>
        </p:nvSpPr>
        <p:spPr>
          <a:xfrm>
            <a:off x="5891213" y="3457575"/>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3</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29" name="Oval 28"/>
          <p:cNvSpPr/>
          <p:nvPr/>
        </p:nvSpPr>
        <p:spPr>
          <a:xfrm>
            <a:off x="5888038" y="3478213"/>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4</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sp>
        <p:nvSpPr>
          <p:cNvPr id="30" name="Oval 29"/>
          <p:cNvSpPr/>
          <p:nvPr/>
        </p:nvSpPr>
        <p:spPr>
          <a:xfrm>
            <a:off x="5891213" y="3465513"/>
            <a:ext cx="1085850" cy="1004888"/>
          </a:xfrm>
          <a:prstGeom prst="ellipse">
            <a:avLst/>
          </a:prstGeom>
          <a:solidFill>
            <a:srgbClr val="FFFFB9"/>
          </a:solidFill>
          <a:ln>
            <a:solidFill>
              <a:srgbClr val="00B05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4400" b="1" i="0" u="none" strike="noStrike" kern="1200" cap="none" spc="0" normalizeH="0" baseline="0" noProof="0" dirty="0">
                <a:ln>
                  <a:noFill/>
                </a:ln>
                <a:solidFill>
                  <a:schemeClr val="dk1"/>
                </a:solidFill>
                <a:effectLst/>
                <a:uLnTx/>
                <a:uFillTx/>
                <a:latin typeface="+mn-lt"/>
                <a:ea typeface="+mn-ea"/>
                <a:cs typeface="+mn-cs"/>
              </a:rPr>
              <a:t>5</a:t>
            </a:r>
            <a:endParaRPr kumimoji="0" lang="vi-VN" sz="4400" b="1" i="0" u="none" strike="noStrike" kern="1200" cap="none" spc="0" normalizeH="0" baseline="0" noProof="0" dirty="0">
              <a:ln>
                <a:noFill/>
              </a:ln>
              <a:solidFill>
                <a:schemeClr val="dk1"/>
              </a:solidFill>
              <a:effectLst/>
              <a:uLnTx/>
              <a:uFillTx/>
              <a:latin typeface="+mn-lt"/>
              <a:ea typeface="+mn-ea"/>
              <a:cs typeface="+mn-cs"/>
            </a:endParaRPr>
          </a:p>
        </p:txBody>
      </p:sp>
      <p:grpSp>
        <p:nvGrpSpPr>
          <p:cNvPr id="31" name="Group 56"/>
          <p:cNvGrpSpPr/>
          <p:nvPr/>
        </p:nvGrpSpPr>
        <p:grpSpPr>
          <a:xfrm>
            <a:off x="5713413" y="3292475"/>
            <a:ext cx="1435100" cy="1376363"/>
            <a:chOff x="-119150" y="85900"/>
            <a:chExt cx="3107575" cy="3038300"/>
          </a:xfrm>
        </p:grpSpPr>
        <p:pic>
          <p:nvPicPr>
            <p:cNvPr id="10258" name="Picture 4" descr="E:\www.blogtinhoc.net - Vista Sidebar for XP v.2.2\Vista Sidebar for XP v.2.2\Vista 5744 Gadgets Pack 2\UltimateX Clocks.Gadget\images\system.png"/>
            <p:cNvPicPr>
              <a:picLocks noChangeAspect="1"/>
            </p:cNvPicPr>
            <p:nvPr/>
          </p:nvPicPr>
          <p:blipFill>
            <a:blip r:embed="rId6"/>
            <a:stretch>
              <a:fillRect/>
            </a:stretch>
          </p:blipFill>
          <p:spPr>
            <a:xfrm>
              <a:off x="76200" y="228600"/>
              <a:ext cx="2743200" cy="2743200"/>
            </a:xfrm>
            <a:prstGeom prst="rect">
              <a:avLst/>
            </a:prstGeom>
            <a:noFill/>
            <a:ln w="9525">
              <a:noFill/>
            </a:ln>
          </p:spPr>
        </p:pic>
        <p:pic>
          <p:nvPicPr>
            <p:cNvPr id="10259" name="Picture 5" descr="E:\www.blogtinhoc.net - Vista Sidebar for XP v.2.2\Vista Sidebar for XP v.2.2\Vista 5744 Gadgets Pack 2\UltimateX Clocks.Gadget\images\system_h.png"/>
            <p:cNvPicPr>
              <a:picLocks noChangeAspect="1"/>
            </p:cNvPicPr>
            <p:nvPr/>
          </p:nvPicPr>
          <p:blipFill>
            <a:blip r:embed="rId7"/>
            <a:stretch>
              <a:fillRect/>
            </a:stretch>
          </p:blipFill>
          <p:spPr>
            <a:xfrm>
              <a:off x="1306513" y="381000"/>
              <a:ext cx="249237" cy="2468563"/>
            </a:xfrm>
            <a:prstGeom prst="rect">
              <a:avLst/>
            </a:prstGeom>
            <a:noFill/>
            <a:ln w="9525">
              <a:noFill/>
            </a:ln>
          </p:spPr>
        </p:pic>
        <p:pic>
          <p:nvPicPr>
            <p:cNvPr id="10260" name="Picture 6" descr="E:\www.blogtinhoc.net - Vista Sidebar for XP v.2.2\Vista Sidebar for XP v.2.2\Vista 5744 Gadgets Pack 2\UltimateX Clocks.Gadget\images\system_m.png"/>
            <p:cNvPicPr>
              <a:picLocks noChangeAspect="1"/>
            </p:cNvPicPr>
            <p:nvPr/>
          </p:nvPicPr>
          <p:blipFill>
            <a:blip r:embed="rId8"/>
            <a:stretch>
              <a:fillRect/>
            </a:stretch>
          </p:blipFill>
          <p:spPr>
            <a:xfrm>
              <a:off x="1295400" y="381000"/>
              <a:ext cx="249238" cy="2468563"/>
            </a:xfrm>
            <a:prstGeom prst="rect">
              <a:avLst/>
            </a:prstGeom>
            <a:noFill/>
            <a:ln w="9525">
              <a:noFill/>
            </a:ln>
          </p:spPr>
        </p:pic>
        <p:pic>
          <p:nvPicPr>
            <p:cNvPr id="10261" name="Picture 3" descr="E:\www.blogtinhoc.net - Vista Sidebar for XP v.2.2\Vista Sidebar for XP v.2.2\Vista 5744 Gadgets Pack 2\UltimateX Clocks.Gadget\images\system_s.png"/>
            <p:cNvPicPr>
              <a:picLocks noChangeAspect="1"/>
            </p:cNvPicPr>
            <p:nvPr/>
          </p:nvPicPr>
          <p:blipFill>
            <a:blip r:embed="rId9"/>
            <a:stretch>
              <a:fillRect/>
            </a:stretch>
          </p:blipFill>
          <p:spPr>
            <a:xfrm>
              <a:off x="1295400" y="198438"/>
              <a:ext cx="295275" cy="2925762"/>
            </a:xfrm>
            <a:prstGeom prst="rect">
              <a:avLst/>
            </a:prstGeom>
            <a:noFill/>
            <a:ln w="9525">
              <a:noFill/>
            </a:ln>
          </p:spPr>
        </p:pic>
        <p:pic>
          <p:nvPicPr>
            <p:cNvPr id="10262" name="Picture 8" descr="E:\www.blogtinhoc.net - Vista Sidebar for XP v.2.2\Vista Sidebar for XP v.2.2\Vista 5744 Gadgets Pack 2\VistaOrbClock.Gadget\images\globe_settings.png"/>
            <p:cNvPicPr>
              <a:picLocks noChangeAspect="1"/>
            </p:cNvPicPr>
            <p:nvPr/>
          </p:nvPicPr>
          <p:blipFill>
            <a:blip r:embed="rId10"/>
            <a:stretch>
              <a:fillRect/>
            </a:stretch>
          </p:blipFill>
          <p:spPr>
            <a:xfrm>
              <a:off x="-119150" y="85900"/>
              <a:ext cx="3107575" cy="3005050"/>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31"/>
                                        </p:tgtEl>
                                      </p:cBhvr>
                                    </p:animEffect>
                                    <p:set>
                                      <p:cBhvr>
                                        <p:cTn id="18" dur="1" fill="hold">
                                          <p:stCondLst>
                                            <p:cond delay="999"/>
                                          </p:stCondLst>
                                        </p:cTn>
                                        <p:tgtEl>
                                          <p:spTgt spid="31"/>
                                        </p:tgtEl>
                                        <p:attrNameLst>
                                          <p:attrName>style.visibility</p:attrName>
                                        </p:attrNameLst>
                                      </p:cBhvr>
                                      <p:to>
                                        <p:strVal val="hidden"/>
                                      </p:to>
                                    </p:set>
                                  </p:childTnLst>
                                </p:cTn>
                              </p:par>
                            </p:childTnLst>
                          </p:cTn>
                        </p:par>
                        <p:par>
                          <p:cTn id="19" fill="hold">
                            <p:stCondLst>
                              <p:cond delay="1000"/>
                            </p:stCondLst>
                            <p:childTnLst>
                              <p:par>
                                <p:cTn id="20" presetID="6" presetClass="exit" presetSubtype="32" fill="hold" grpId="0" nodeType="afterEffect">
                                  <p:stCondLst>
                                    <p:cond delay="0"/>
                                  </p:stCondLst>
                                  <p:childTnLst>
                                    <p:animEffect transition="out" filter="circle(out)">
                                      <p:cBhvr>
                                        <p:cTn id="21" dur="1000"/>
                                        <p:tgtEl>
                                          <p:spTgt spid="30"/>
                                        </p:tgtEl>
                                      </p:cBhvr>
                                    </p:animEffect>
                                    <p:set>
                                      <p:cBhvr>
                                        <p:cTn id="22"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2000"/>
                            </p:stCondLst>
                            <p:childTnLst>
                              <p:par>
                                <p:cTn id="24" presetID="6" presetClass="exit" presetSubtype="32" fill="hold" grpId="0" nodeType="afterEffect">
                                  <p:stCondLst>
                                    <p:cond delay="0"/>
                                  </p:stCondLst>
                                  <p:childTnLst>
                                    <p:animEffect transition="out" filter="circle(out)">
                                      <p:cBhvr>
                                        <p:cTn id="25" dur="1000"/>
                                        <p:tgtEl>
                                          <p:spTgt spid="29"/>
                                        </p:tgtEl>
                                      </p:cBhvr>
                                    </p:animEffect>
                                    <p:set>
                                      <p:cBhvr>
                                        <p:cTn id="26" dur="1" fill="hold">
                                          <p:stCondLst>
                                            <p:cond delay="999"/>
                                          </p:stCondLst>
                                        </p:cTn>
                                        <p:tgtEl>
                                          <p:spTgt spid="29"/>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7" fill="hold">
                            <p:stCondLst>
                              <p:cond delay="3000"/>
                            </p:stCondLst>
                            <p:childTnLst>
                              <p:par>
                                <p:cTn id="28" presetID="6" presetClass="exit" presetSubtype="32" fill="hold" grpId="0" nodeType="afterEffect">
                                  <p:stCondLst>
                                    <p:cond delay="0"/>
                                  </p:stCondLst>
                                  <p:childTnLst>
                                    <p:animEffect transition="out" filter="circle(out)">
                                      <p:cBhvr>
                                        <p:cTn id="29" dur="1000"/>
                                        <p:tgtEl>
                                          <p:spTgt spid="28"/>
                                        </p:tgtEl>
                                      </p:cBhvr>
                                    </p:animEffect>
                                    <p:set>
                                      <p:cBhvr>
                                        <p:cTn id="30"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4000"/>
                            </p:stCondLst>
                            <p:childTnLst>
                              <p:par>
                                <p:cTn id="32" presetID="6" presetClass="exit" presetSubtype="32" fill="hold" grpId="0" nodeType="afterEffect">
                                  <p:stCondLst>
                                    <p:cond delay="0"/>
                                  </p:stCondLst>
                                  <p:childTnLst>
                                    <p:animEffect transition="out" filter="circle(out)">
                                      <p:cBhvr>
                                        <p:cTn id="33" dur="1000"/>
                                        <p:tgtEl>
                                          <p:spTgt spid="27"/>
                                        </p:tgtEl>
                                      </p:cBhvr>
                                    </p:animEffect>
                                    <p:set>
                                      <p:cBhvr>
                                        <p:cTn id="34"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0"/>
                            </p:stCondLst>
                            <p:childTnLst>
                              <p:par>
                                <p:cTn id="36" presetID="6" presetClass="exit" presetSubtype="32" fill="hold" grpId="0" nodeType="afterEffect">
                                  <p:stCondLst>
                                    <p:cond delay="0"/>
                                  </p:stCondLst>
                                  <p:childTnLst>
                                    <p:animEffect transition="out" filter="circle(out)">
                                      <p:cBhvr>
                                        <p:cTn id="37" dur="1000"/>
                                        <p:tgtEl>
                                          <p:spTgt spid="26"/>
                                        </p:tgtEl>
                                      </p:cBhvr>
                                    </p:animEffect>
                                    <p:set>
                                      <p:cBhvr>
                                        <p:cTn id="38"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6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subTnLst>
                                    <p:audio>
                                      <p:cMediaNode>
                                        <p:cTn display="0" masterRel="sameClick">
                                          <p:stCondLst>
                                            <p:cond evt="begin" delay="0">
                                              <p:tn val="40"/>
                                            </p:cond>
                                          </p:stCondLst>
                                          <p:endCondLst>
                                            <p:cond evt="onStopAudio" delay="0">
                                              <p:tgtEl>
                                                <p:sldTgt/>
                                              </p:tgtEl>
                                            </p:cond>
                                          </p:endCondLst>
                                        </p:cTn>
                                        <p:tgtEl>
                                          <p:sndTgt r:embed="rId3" name="Nhac chuong.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bldLvl="0" animBg="1"/>
      <p:bldP spid="26" grpId="0" bldLvl="0" animBg="1"/>
      <p:bldP spid="27" grpId="0" bldLvl="0" animBg="1"/>
      <p:bldP spid="28" grpId="0" bldLvl="0" animBg="1"/>
      <p:bldP spid="29" grpId="0" bldLvl="0" animBg="1"/>
      <p:bldP spid="3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713</Words>
  <Application>Microsoft Office PowerPoint</Application>
  <PresentationFormat>Widescreen</PresentationFormat>
  <Paragraphs>94</Paragraphs>
  <Slides>24</Slides>
  <Notes>14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Calibri Light</vt:lpstr>
      <vt:lpstr>Cambria</vt:lpstr>
      <vt:lpstr>Times New Roman</vt:lpstr>
      <vt:lpstr>VnTime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trahuong1977@gmail.com</cp:lastModifiedBy>
  <cp:revision>87</cp:revision>
  <dcterms:created xsi:type="dcterms:W3CDTF">2024-08-02T11:27:06Z</dcterms:created>
  <dcterms:modified xsi:type="dcterms:W3CDTF">2024-10-24T15:42:52Z</dcterms:modified>
</cp:coreProperties>
</file>