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327" r:id="rId5"/>
    <p:sldId id="348" r:id="rId6"/>
    <p:sldId id="349" r:id="rId7"/>
    <p:sldId id="300" r:id="rId8"/>
    <p:sldId id="350" r:id="rId9"/>
    <p:sldId id="346" r:id="rId10"/>
    <p:sldId id="354" r:id="rId11"/>
    <p:sldId id="355" r:id="rId12"/>
    <p:sldId id="347" r:id="rId13"/>
    <p:sldId id="323" r:id="rId14"/>
    <p:sldId id="314" r:id="rId15"/>
    <p:sldId id="356" r:id="rId16"/>
    <p:sldId id="318" r:id="rId17"/>
    <p:sldId id="357" r:id="rId18"/>
    <p:sldId id="358" r:id="rId19"/>
    <p:sldId id="359" r:id="rId20"/>
    <p:sldId id="334" r:id="rId21"/>
    <p:sldId id="319" r:id="rId22"/>
    <p:sldId id="324" r:id="rId23"/>
    <p:sldId id="342" r:id="rId2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  <p14:sldId id="348"/>
            <p14:sldId id="349"/>
          </p14:sldIdLst>
        </p14:section>
        <p14:section name="Tiết 1" id="{5306D87E-7522-4F86-AA24-B22D8455523B}">
          <p14:sldIdLst>
            <p14:sldId id="300"/>
            <p14:sldId id="350"/>
            <p14:sldId id="346"/>
            <p14:sldId id="354"/>
            <p14:sldId id="355"/>
            <p14:sldId id="347"/>
            <p14:sldId id="323"/>
            <p14:sldId id="314"/>
            <p14:sldId id="356"/>
            <p14:sldId id="318"/>
            <p14:sldId id="357"/>
            <p14:sldId id="358"/>
            <p14:sldId id="359"/>
            <p14:sldId id="334"/>
            <p14:sldId id="319"/>
            <p14:sldId id="324"/>
            <p14:sldId id="342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4" y="-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009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65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943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642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57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11" Type="http://schemas.openxmlformats.org/officeDocument/2006/relationships/image" Target="../media/image30.png"/><Relationship Id="rId5" Type="http://schemas.openxmlformats.org/officeDocument/2006/relationships/image" Target="../media/image38.jpe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88074" y="986319"/>
            <a:ext cx="4338507" cy="39385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MỪNG QUÝ THẦY CÔ</a:t>
            </a:r>
          </a:p>
          <a:p>
            <a:pPr algn="ctr"/>
            <a:endParaRPr lang="en-US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9245" y="2748041"/>
            <a:ext cx="509598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VỀ DỰ GIỜ THĂM LỚP 1B</a:t>
            </a:r>
            <a:endParaRPr lang="en-US" sz="3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05" y="1202142"/>
            <a:ext cx="3625702" cy="16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0242" y="1673206"/>
            <a:ext cx="83139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6. Chia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ctr"/>
            <a:endParaRPr lang="vi-VN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250974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HĐ 6. Chia </a:t>
            </a:r>
            <a:r>
              <a:rPr lang="en-US" altLang="zh-CN" sz="30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endParaRPr lang="vi-VN" altLang="zh-CN" sz="3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836" y="1473058"/>
            <a:ext cx="8957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836" y="1473058"/>
            <a:ext cx="887848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35" y="3198277"/>
            <a:ext cx="3079741" cy="20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90" y="2105246"/>
            <a:ext cx="1876165" cy="32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4" grpId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250974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HĐ 6. Chia </a:t>
            </a:r>
            <a:r>
              <a:rPr lang="en-US" altLang="zh-CN" sz="30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endParaRPr lang="vi-VN" altLang="zh-CN" sz="3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756" y="1123948"/>
            <a:ext cx="89576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sung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sướng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1945669"/>
            <a:ext cx="88784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phúc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,…</a:t>
            </a:r>
          </a:p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,..</a:t>
            </a:r>
            <a:endParaRPr lang="vi-VN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35" y="3198277"/>
            <a:ext cx="3079741" cy="20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90" y="2653748"/>
            <a:ext cx="1876165" cy="27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1250" y="619049"/>
            <a:ext cx="86017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</a:t>
            </a:r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à</a:t>
            </a:r>
            <a:r>
              <a:rPr lang="vi-VN" altLang="zh-C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 ngày.</a:t>
            </a:r>
            <a:endParaRPr lang="en-US" altLang="zh-CN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eaLnBrk="1" hangingPunct="1"/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29001" y="223529"/>
            <a:ext cx="2340428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</a:t>
            </a:r>
            <a:endParaRPr lang="zh-CN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0952" y="3461657"/>
            <a:ext cx="81978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</a:t>
            </a:r>
            <a:r>
              <a:rPr lang="vi-VN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endParaRPr lang="vi-VN" altLang="zh-CN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Gia đình vui vẻ">
            <a:hlinkClick r:id="" action="ppaction://media"/>
            <a:extLst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423" y="1116418"/>
            <a:ext cx="8293394" cy="234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07569" y="923464"/>
            <a:ext cx="4113417" cy="1917707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620986" y="3073426"/>
            <a:ext cx="3673927" cy="2070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691207"/>
            <a:ext cx="3461656" cy="2341483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9" y="2841170"/>
            <a:ext cx="3950131" cy="2666113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8" name="Rectangle 7"/>
          <p:cNvSpPr/>
          <p:nvPr/>
        </p:nvSpPr>
        <p:spPr>
          <a:xfrm>
            <a:off x="2961862" y="192391"/>
            <a:ext cx="3409121" cy="3664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YÊU THƯƠNG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321852671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835" y="82133"/>
            <a:ext cx="7203440" cy="44832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YÊU THƯƠNG TRONG MÔI TRƯỜNG SỐNG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42" y="2965196"/>
            <a:ext cx="3405806" cy="191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919" y="2853685"/>
            <a:ext cx="3811767" cy="21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555" y="810380"/>
            <a:ext cx="3685132" cy="2087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2" y="752230"/>
            <a:ext cx="3746137" cy="21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3775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an sát tranh và nêu biểu hiện của sự cảm thông, giúp đỡ người gặp khó kh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03" y="590323"/>
            <a:ext cx="6795317" cy="235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957992"/>
            <a:ext cx="3253739" cy="218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611" y="3004812"/>
            <a:ext cx="3219309" cy="21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6129" y="91506"/>
            <a:ext cx="5944263" cy="4361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YÊU THƯƠNG TRONG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244627493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58668" y="1162105"/>
            <a:ext cx="5961413" cy="50338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2" y="298096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92" y="98160"/>
            <a:ext cx="857250" cy="838200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52" y="471508"/>
            <a:ext cx="523875" cy="8382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947184" y="2901165"/>
            <a:ext cx="762000" cy="1352550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65" y="2160"/>
            <a:ext cx="664091" cy="745258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0" y="1378256"/>
            <a:ext cx="542925" cy="981075"/>
          </a:xfrm>
          <a:prstGeom prst="rect">
            <a:avLst/>
          </a:prstGeom>
        </p:spPr>
      </p:pic>
      <p:pic>
        <p:nvPicPr>
          <p:cNvPr id="15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53" y="1906278"/>
            <a:ext cx="753783" cy="7188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3350" y="1741066"/>
            <a:ext cx="2473754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8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149" y="218463"/>
            <a:ext cx="3133907" cy="858857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 điệp:</a:t>
            </a:r>
          </a:p>
        </p:txBody>
      </p:sp>
      <p:sp>
        <p:nvSpPr>
          <p:cNvPr id="4" name="Scroll: Horizontal 3"/>
          <p:cNvSpPr/>
          <p:nvPr/>
        </p:nvSpPr>
        <p:spPr>
          <a:xfrm>
            <a:off x="940924" y="2037523"/>
            <a:ext cx="7583556" cy="190831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ta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endParaRPr lang="vi-VN" altLang="zh-CN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395" y="1431080"/>
            <a:ext cx="8560956" cy="23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Trân trọng cảm ơn quý thầy cô!</a:t>
            </a: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9" y="347249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08" y="102687"/>
            <a:ext cx="523875" cy="83820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49464" y="218591"/>
            <a:ext cx="1028700" cy="1200150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9717" y="2446929"/>
            <a:ext cx="723398" cy="811813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4476069" y="2027828"/>
            <a:ext cx="857250" cy="838200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2" y="136828"/>
            <a:ext cx="753783" cy="718886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54" y="203820"/>
            <a:ext cx="857250" cy="83820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31" y="115421"/>
            <a:ext cx="664091" cy="745258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15" y="3681388"/>
            <a:ext cx="891001" cy="1143001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95" y="2072641"/>
            <a:ext cx="3436206" cy="34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6390" y="1711842"/>
            <a:ext cx="5571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09319049"/>
      </p:ext>
    </p:extLst>
  </p:cSld>
  <p:clrMapOvr>
    <a:masterClrMapping/>
  </p:clrMapOvr>
  <p:transition spd="slow" advTm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01296"/>
      </p:ext>
    </p:extLst>
  </p:cSld>
  <p:clrMapOvr>
    <a:masterClrMapping/>
  </p:clrMapOvr>
  <p:transition spd="slow" advClick="0"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Mẹ ơi con bi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372" y="698322"/>
            <a:ext cx="7022646" cy="39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01714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6196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xét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đây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50771" y="189479"/>
            <a:ext cx="2264229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70868" r="53261" b="8493"/>
          <a:stretch/>
        </p:blipFill>
        <p:spPr>
          <a:xfrm>
            <a:off x="376570" y="1370236"/>
            <a:ext cx="4228087" cy="35936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71574" r="6405" b="7787"/>
          <a:stretch/>
        </p:blipFill>
        <p:spPr>
          <a:xfrm>
            <a:off x="4611113" y="1370236"/>
            <a:ext cx="4179101" cy="37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6196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đây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50771" y="189479"/>
            <a:ext cx="2264229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70868" r="53261" b="8493"/>
          <a:stretch/>
        </p:blipFill>
        <p:spPr>
          <a:xfrm>
            <a:off x="935851" y="1208109"/>
            <a:ext cx="7368343" cy="32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478486" y="800100"/>
            <a:ext cx="1425775" cy="3378496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8"/>
          <p:cNvSpPr txBox="1"/>
          <p:nvPr/>
        </p:nvSpPr>
        <p:spPr>
          <a:xfrm>
            <a:off x="7478486" y="1004814"/>
            <a:ext cx="1425775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Thể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hiện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sự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yêu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thương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con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người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bằng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</a:p>
          <a:p>
            <a:pPr algn="ctr">
              <a:lnSpc>
                <a:spcPts val="3849"/>
              </a:lnSpc>
            </a:pP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hành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động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và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lời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Noto Sans Bold"/>
              </a:rPr>
              <a:t>nói</a:t>
            </a:r>
            <a:r>
              <a:rPr lang="en-US" sz="1900" dirty="0">
                <a:solidFill>
                  <a:srgbClr val="000000"/>
                </a:solidFill>
                <a:latin typeface="Noto Sans Bold"/>
              </a:rPr>
              <a:t> </a:t>
            </a:r>
          </a:p>
        </p:txBody>
      </p:sp>
      <p:pic>
        <p:nvPicPr>
          <p:cNvPr id="4" name="New Project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412" y="438584"/>
            <a:ext cx="6886397" cy="39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0404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6196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xét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đây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50771" y="189479"/>
            <a:ext cx="2264229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71574" r="6405" b="7787"/>
          <a:stretch/>
        </p:blipFill>
        <p:spPr>
          <a:xfrm>
            <a:off x="1064235" y="1173636"/>
            <a:ext cx="7432494" cy="335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1685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6196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đây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50771" y="189479"/>
            <a:ext cx="2264229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70868" r="53261" b="8493"/>
          <a:stretch/>
        </p:blipFill>
        <p:spPr>
          <a:xfrm>
            <a:off x="0" y="1208109"/>
            <a:ext cx="4881439" cy="3714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71574" r="6405" b="7787"/>
          <a:stretch/>
        </p:blipFill>
        <p:spPr>
          <a:xfrm>
            <a:off x="4718958" y="1173637"/>
            <a:ext cx="4598208" cy="39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8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27" r="7659" b="12238"/>
          <a:stretch/>
        </p:blipFill>
        <p:spPr>
          <a:xfrm>
            <a:off x="552051" y="53161"/>
            <a:ext cx="3705825" cy="2363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954" t="29391" r="954" b="-6093"/>
          <a:stretch/>
        </p:blipFill>
        <p:spPr>
          <a:xfrm>
            <a:off x="4651347" y="53161"/>
            <a:ext cx="4248878" cy="2417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1346" y="2262644"/>
            <a:ext cx="4248879" cy="361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HS </a:t>
            </a:r>
            <a:r>
              <a:rPr lang="en-US" dirty="0" err="1">
                <a:solidFill>
                  <a:schemeClr val="tx1"/>
                </a:solidFill>
              </a:rPr>
              <a:t>nhận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hỗ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tại</a:t>
            </a:r>
            <a:r>
              <a:rPr lang="en-US" dirty="0">
                <a:solidFill>
                  <a:schemeClr val="tx1"/>
                </a:solidFill>
              </a:rPr>
              <a:t> PGD </a:t>
            </a:r>
            <a:r>
              <a:rPr lang="en-US" dirty="0" err="1">
                <a:solidFill>
                  <a:schemeClr val="tx1"/>
                </a:solidFill>
              </a:rPr>
              <a:t>huyện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Lãng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961" y="2766365"/>
            <a:ext cx="3705826" cy="21857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050" y="2221630"/>
            <a:ext cx="3705825" cy="39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Báo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tuổi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trẻ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Thủ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đô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cho</a:t>
            </a:r>
            <a:r>
              <a:rPr lang="en-US" dirty="0">
                <a:solidFill>
                  <a:schemeClr val="tx1"/>
                </a:solidFill>
              </a:rPr>
              <a:t> HS </a:t>
            </a:r>
            <a:r>
              <a:rPr lang="en-US" dirty="0" err="1">
                <a:solidFill>
                  <a:schemeClr val="tx1"/>
                </a:solidFill>
              </a:rPr>
              <a:t>khó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khăn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9961" y="4765287"/>
            <a:ext cx="3705825" cy="31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Trường</a:t>
            </a:r>
            <a:r>
              <a:rPr lang="en-US" sz="1200" dirty="0">
                <a:solidFill>
                  <a:schemeClr val="tx1"/>
                </a:solidFill>
              </a:rPr>
              <a:t> TH </a:t>
            </a:r>
            <a:r>
              <a:rPr lang="en-US" sz="1200" dirty="0" err="1">
                <a:solidFill>
                  <a:schemeClr val="tx1"/>
                </a:solidFill>
              </a:rPr>
              <a:t>Tiên</a:t>
            </a:r>
            <a:r>
              <a:rPr lang="en-US" sz="1200" dirty="0">
                <a:solidFill>
                  <a:schemeClr val="tx1"/>
                </a:solidFill>
              </a:rPr>
              <a:t> Thanh </a:t>
            </a:r>
            <a:r>
              <a:rPr lang="en-US" sz="1200" dirty="0" err="1">
                <a:solidFill>
                  <a:schemeClr val="tx1"/>
                </a:solidFill>
              </a:rPr>
              <a:t>trao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quà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cho</a:t>
            </a:r>
            <a:r>
              <a:rPr lang="en-US" sz="1200" dirty="0">
                <a:solidFill>
                  <a:schemeClr val="tx1"/>
                </a:solidFill>
              </a:rPr>
              <a:t> HS </a:t>
            </a:r>
            <a:r>
              <a:rPr lang="en-US" sz="1200" dirty="0" err="1">
                <a:solidFill>
                  <a:schemeClr val="tx1"/>
                </a:solidFill>
              </a:rPr>
              <a:t>có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hoàn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cảnh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khó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khăn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nhân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dịp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khai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giảng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22215"/>
      </p:ext>
    </p:extLst>
  </p:cSld>
  <p:clrMapOvr>
    <a:masterClrMapping/>
  </p:clrMapOvr>
  <p:transition spd="slow" advTm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2954521b-b4ab-4ce3-8aa8-8bfa99a4c36e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1193</TotalTime>
  <Words>368</Words>
  <Application>Microsoft Office PowerPoint</Application>
  <PresentationFormat>On-screen Show (16:9)</PresentationFormat>
  <Paragraphs>47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Arial-Rounded</vt:lpstr>
      <vt:lpstr>等线</vt:lpstr>
      <vt:lpstr>微软雅黑</vt:lpstr>
      <vt:lpstr>Noto Sans Bold</vt:lpstr>
      <vt:lpstr>宋体</vt:lpstr>
      <vt:lpstr>UTM Avo</vt:lpstr>
      <vt:lpstr>Arial</vt:lpstr>
      <vt:lpstr>Calibri</vt:lpstr>
      <vt:lpstr>Times New Roman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Admin</cp:lastModifiedBy>
  <cp:revision>146</cp:revision>
  <dcterms:created xsi:type="dcterms:W3CDTF">2017-03-04T06:55:50Z</dcterms:created>
  <dcterms:modified xsi:type="dcterms:W3CDTF">2024-10-29T23:15:49Z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