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74" r:id="rId4"/>
  </p:sldMasterIdLst>
  <p:notesMasterIdLst>
    <p:notesMasterId r:id="rId41"/>
  </p:notesMasterIdLst>
  <p:sldIdLst>
    <p:sldId id="627" r:id="rId5"/>
    <p:sldId id="504" r:id="rId6"/>
    <p:sldId id="448" r:id="rId7"/>
    <p:sldId id="449" r:id="rId8"/>
    <p:sldId id="450" r:id="rId9"/>
    <p:sldId id="451" r:id="rId10"/>
    <p:sldId id="452" r:id="rId11"/>
    <p:sldId id="454" r:id="rId12"/>
    <p:sldId id="455" r:id="rId13"/>
    <p:sldId id="456" r:id="rId14"/>
    <p:sldId id="457" r:id="rId15"/>
    <p:sldId id="512" r:id="rId16"/>
    <p:sldId id="513" r:id="rId17"/>
    <p:sldId id="514" r:id="rId18"/>
    <p:sldId id="515" r:id="rId19"/>
    <p:sldId id="516" r:id="rId20"/>
    <p:sldId id="517" r:id="rId21"/>
    <p:sldId id="518" r:id="rId22"/>
    <p:sldId id="519" r:id="rId23"/>
    <p:sldId id="520" r:id="rId24"/>
    <p:sldId id="495" r:id="rId25"/>
    <p:sldId id="496" r:id="rId26"/>
    <p:sldId id="497" r:id="rId27"/>
    <p:sldId id="498" r:id="rId28"/>
    <p:sldId id="499" r:id="rId29"/>
    <p:sldId id="500" r:id="rId30"/>
    <p:sldId id="501" r:id="rId31"/>
    <p:sldId id="521" r:id="rId32"/>
    <p:sldId id="523" r:id="rId33"/>
    <p:sldId id="525" r:id="rId34"/>
    <p:sldId id="526" r:id="rId35"/>
    <p:sldId id="527" r:id="rId36"/>
    <p:sldId id="529" r:id="rId37"/>
    <p:sldId id="530" r:id="rId38"/>
    <p:sldId id="505" r:id="rId39"/>
    <p:sldId id="506" r:id="rId40"/>
  </p:sldIdLst>
  <p:sldSz cx="12192000" cy="6858000"/>
  <p:notesSz cx="6858000" cy="9144000"/>
  <p:embeddedFontLst>
    <p:embeddedFont>
      <p:font typeface="#9Slide05 Dancing Script" panose="020B0604020202020204" charset="0"/>
      <p:bold r:id="rId42"/>
    </p:embeddedFont>
    <p:embeddedFont>
      <p:font typeface="Tahoma" panose="020B0604030504040204" pitchFamily="34" charset="0"/>
      <p:regular r:id="rId43"/>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6600FF"/>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364" autoAdjust="0"/>
  </p:normalViewPr>
  <p:slideViewPr>
    <p:cSldViewPr snapToGrid="0">
      <p:cViewPr varScale="1">
        <p:scale>
          <a:sx n="63" d="100"/>
          <a:sy n="63" d="100"/>
        </p:scale>
        <p:origin x="804"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11/25/2024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extLst>
      <p:ext uri="{BB962C8B-B14F-4D97-AF65-F5344CB8AC3E}">
        <p14:creationId xmlns:p14="http://schemas.microsoft.com/office/powerpoint/2010/main" val="168391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E775DA-6A11-4CB7-97CA-4B1C87D9F669}" type="slidenum">
              <a:rPr lang="en-US" smtClean="0"/>
              <a:t>11</a:t>
            </a:fld>
            <a:endParaRPr lang="en-US"/>
          </a:p>
        </p:txBody>
      </p:sp>
    </p:spTree>
    <p:extLst>
      <p:ext uri="{BB962C8B-B14F-4D97-AF65-F5344CB8AC3E}">
        <p14:creationId xmlns:p14="http://schemas.microsoft.com/office/powerpoint/2010/main" val="4171010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t>23</a:t>
            </a:fld>
            <a:endParaRPr lang="en-US"/>
          </a:p>
        </p:txBody>
      </p:sp>
    </p:spTree>
    <p:extLst>
      <p:ext uri="{BB962C8B-B14F-4D97-AF65-F5344CB8AC3E}">
        <p14:creationId xmlns:p14="http://schemas.microsoft.com/office/powerpoint/2010/main" val="2691764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t>24</a:t>
            </a:fld>
            <a:endParaRPr lang="en-US"/>
          </a:p>
        </p:txBody>
      </p:sp>
    </p:spTree>
    <p:extLst>
      <p:ext uri="{BB962C8B-B14F-4D97-AF65-F5344CB8AC3E}">
        <p14:creationId xmlns:p14="http://schemas.microsoft.com/office/powerpoint/2010/main" val="2691764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t>25</a:t>
            </a:fld>
            <a:endParaRPr lang="en-US"/>
          </a:p>
        </p:txBody>
      </p:sp>
    </p:spTree>
    <p:extLst>
      <p:ext uri="{BB962C8B-B14F-4D97-AF65-F5344CB8AC3E}">
        <p14:creationId xmlns:p14="http://schemas.microsoft.com/office/powerpoint/2010/main" val="2691764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t>26</a:t>
            </a:fld>
            <a:endParaRPr lang="en-US"/>
          </a:p>
        </p:txBody>
      </p:sp>
    </p:spTree>
    <p:extLst>
      <p:ext uri="{BB962C8B-B14F-4D97-AF65-F5344CB8AC3E}">
        <p14:creationId xmlns:p14="http://schemas.microsoft.com/office/powerpoint/2010/main" val="2691764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t>27</a:t>
            </a:fld>
            <a:endParaRPr lang="en-US"/>
          </a:p>
        </p:txBody>
      </p:sp>
    </p:spTree>
    <p:extLst>
      <p:ext uri="{BB962C8B-B14F-4D97-AF65-F5344CB8AC3E}">
        <p14:creationId xmlns:p14="http://schemas.microsoft.com/office/powerpoint/2010/main" val="2691764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t>11/25/2024</a:t>
            </a:fld>
            <a:endParaRPr lang="en-US"/>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824623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t>11/25/2024</a:t>
            </a:fld>
            <a:endParaRPr lang="en-US"/>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433948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t>11/25/2024</a:t>
            </a:fld>
            <a:endParaRPr lang="en-US"/>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955415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9918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24720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33055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34470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85042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64401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06437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57362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t>11/25/2024</a:t>
            </a:fld>
            <a:endParaRPr lang="en-US"/>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844683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26170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95656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7471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9000890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11/25/2024</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759848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11/25/2024</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217407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11/25/2024</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77672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11/25/2024</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94608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11/25/2024</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585354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11/25/2024</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67703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t>11/25/2024</a:t>
            </a:fld>
            <a:endParaRPr lang="en-US"/>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59893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11/25/2024</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13381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11/25/2024</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502931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11/25/2024</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937738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11/25/2024</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210037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11/25/2024</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16832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t>11/25/2024</a:t>
            </a:fld>
            <a:endParaRPr lang="en-US"/>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38280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t>11/25/2024</a:t>
            </a:fld>
            <a:endParaRPr lang="en-US"/>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80100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t>11/25/2024</a:t>
            </a:fld>
            <a:endParaRPr lang="en-US"/>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59662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t>11/25/2024</a:t>
            </a:fld>
            <a:endParaRPr lang="en-US"/>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73362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t>11/25/2024</a:t>
            </a:fld>
            <a:endParaRPr lang="en-US"/>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20495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t>11/25/2024</a:t>
            </a:fld>
            <a:endParaRPr lang="en-US"/>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63789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11/25/2024</a:t>
            </a:fld>
            <a:endParaRPr lang="en-US"/>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extLst>
      <p:ext uri="{BB962C8B-B14F-4D97-AF65-F5344CB8AC3E}">
        <p14:creationId xmlns:p14="http://schemas.microsoft.com/office/powerpoint/2010/main" val="2186830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813268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1684847"/>
      </p:ext>
    </p:extLst>
  </p:cSld>
  <p:clrMap bg1="lt1" tx1="dk1" bg2="dk2" tx2="lt2" accent1="accent1" accent2="accent2" accent3="accent3" accent4="accent4" accent5="accent5" accent6="accent6" hlink="hlink" folHlink="folHlink"/>
  <p:sldLayoutIdLst>
    <p:sldLayoutId id="2147483673"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11/25/2024</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25850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slide" Target="slide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gif"/><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0.png"/><Relationship Id="rId7" Type="http://schemas.openxmlformats.org/officeDocument/2006/relationships/image" Target="../media/image26.jpeg"/><Relationship Id="rId2" Type="http://schemas.openxmlformats.org/officeDocument/2006/relationships/image" Target="../media/image22.jfif"/><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0.png"/><Relationship Id="rId2" Type="http://schemas.openxmlformats.org/officeDocument/2006/relationships/image" Target="../media/image22.jfif"/><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fif"/><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fif"/><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fif"/><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22.jfi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5" Type="http://schemas.openxmlformats.org/officeDocument/2006/relationships/image" Target="../media/image20.png"/><Relationship Id="rId4" Type="http://schemas.openxmlformats.org/officeDocument/2006/relationships/image" Target="../media/image19.gi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5" Type="http://schemas.openxmlformats.org/officeDocument/2006/relationships/image" Target="../media/image20.png"/><Relationship Id="rId4" Type="http://schemas.openxmlformats.org/officeDocument/2006/relationships/image" Target="../media/image19.gif"/></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slide" Target="slide26.xml"/><Relationship Id="rId4" Type="http://schemas.openxmlformats.org/officeDocument/2006/relationships/slide" Target="slide24.xml"/></Relationships>
</file>

<file path=ppt/slides/_rels/slide2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5.gif"/><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slide" Target="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slide" Target="slide25.xml"/><Relationship Id="rId4" Type="http://schemas.openxmlformats.org/officeDocument/2006/relationships/image" Target="../media/image35.gif"/></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slide" Target="slide21.xml"/><Relationship Id="rId4" Type="http://schemas.openxmlformats.org/officeDocument/2006/relationships/image" Target="../media/image35.gif"/></Relationships>
</file>

<file path=ppt/slides/_rels/slide26.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34.png"/><Relationship Id="rId7"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5.gif"/><Relationship Id="rId9"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5.gif"/></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media" Target="../media/media4.mp3"/><Relationship Id="rId7" Type="http://schemas.openxmlformats.org/officeDocument/2006/relationships/image" Target="../media/image4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0.jpg"/><Relationship Id="rId5" Type="http://schemas.openxmlformats.org/officeDocument/2006/relationships/slideLayout" Target="../slideLayouts/slideLayout30.xml"/><Relationship Id="rId4" Type="http://schemas.openxmlformats.org/officeDocument/2006/relationships/audio" Target="../media/media4.mp3"/><Relationship Id="rId9"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4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1.png"/><Relationship Id="rId5" Type="http://schemas.openxmlformats.org/officeDocument/2006/relationships/image" Target="../media/image44.png"/><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8.xml"/><Relationship Id="rId4" Type="http://schemas.openxmlformats.org/officeDocument/2006/relationships/slide" Target="slide10.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3.png"/><Relationship Id="rId5" Type="http://schemas.openxmlformats.org/officeDocument/2006/relationships/image" Target="../media/image45.png"/><Relationship Id="rId4" Type="http://schemas.openxmlformats.org/officeDocument/2006/relationships/image" Target="../media/image40.jp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43.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0.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43.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8.png"/><Relationship Id="rId5" Type="http://schemas.openxmlformats.org/officeDocument/2006/relationships/image" Target="../media/image46.png"/><Relationship Id="rId4" Type="http://schemas.openxmlformats.org/officeDocument/2006/relationships/image" Target="../media/image40.jp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43.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0.jp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43.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40.jp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fif"/><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4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9.png"/><Relationship Id="rId5" Type="http://schemas.openxmlformats.org/officeDocument/2006/relationships/image" Target="../media/image58.gif"/><Relationship Id="rId4" Type="http://schemas.openxmlformats.org/officeDocument/2006/relationships/image" Target="../media/image57.jpg"/></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0C520-5F11-A089-39A3-6EA0B7DFAF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8EBF4D-8CE3-1777-87C1-05AFB69D5C34}"/>
              </a:ext>
            </a:extLst>
          </p:cNvPr>
          <p:cNvSpPr>
            <a:spLocks noGrp="1"/>
          </p:cNvSpPr>
          <p:nvPr>
            <p:ph type="title"/>
          </p:nvPr>
        </p:nvSpPr>
        <p:spPr/>
        <p:txBody>
          <a:bodyPr>
            <a:normAutofit fontScale="90000"/>
          </a:bodyPr>
          <a:lstStyle/>
          <a:p>
            <a:r>
              <a:rPr lang="vi-VN" sz="4000" dirty="0"/>
              <a:t>Chào mừng quý thầy cô về dự tiết âm nhạc lớp 5</a:t>
            </a:r>
            <a:endParaRPr lang="en-US" sz="4000" dirty="0"/>
          </a:p>
        </p:txBody>
      </p:sp>
      <p:pic>
        <p:nvPicPr>
          <p:cNvPr id="3" name="Picture 55">
            <a:extLst>
              <a:ext uri="{FF2B5EF4-FFF2-40B4-BE49-F238E27FC236}">
                <a16:creationId xmlns:a16="http://schemas.microsoft.com/office/drawing/2014/main" id="{1880E299-8DDA-A8DF-B1DE-C64AA23936C5}"/>
              </a:ext>
            </a:extLst>
          </p:cNvPr>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flipH="1">
            <a:off x="54644" y="2816600"/>
            <a:ext cx="1686020" cy="4012700"/>
          </a:xfrm>
          <a:prstGeom prst="rect">
            <a:avLst/>
          </a:prstGeom>
        </p:spPr>
      </p:pic>
      <p:pic>
        <p:nvPicPr>
          <p:cNvPr id="4" name="Picture 55">
            <a:extLst>
              <a:ext uri="{FF2B5EF4-FFF2-40B4-BE49-F238E27FC236}">
                <a16:creationId xmlns:a16="http://schemas.microsoft.com/office/drawing/2014/main" id="{9B38716C-F1FB-780C-BA5D-71A2EE1A99DE}"/>
              </a:ext>
            </a:extLst>
          </p:cNvPr>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10355856" y="2660358"/>
            <a:ext cx="1764464" cy="4199390"/>
          </a:xfrm>
          <a:prstGeom prst="rect">
            <a:avLst/>
          </a:prstGeom>
        </p:spPr>
      </p:pic>
      <p:sp>
        <p:nvSpPr>
          <p:cNvPr id="5" name="Rectangle: Folded Corner 4">
            <a:extLst>
              <a:ext uri="{FF2B5EF4-FFF2-40B4-BE49-F238E27FC236}">
                <a16:creationId xmlns:a16="http://schemas.microsoft.com/office/drawing/2014/main" id="{E72628DF-9EF8-29B6-5FC8-4C974346B56B}"/>
              </a:ext>
            </a:extLst>
          </p:cNvPr>
          <p:cNvSpPr/>
          <p:nvPr/>
        </p:nvSpPr>
        <p:spPr>
          <a:xfrm>
            <a:off x="1949986" y="3492697"/>
            <a:ext cx="8180985"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mj-lt"/>
                <a:ea typeface="Tahoma" panose="020B0604030504040204" pitchFamily="34" charset="0"/>
                <a:cs typeface="Tahoma" panose="020B0604030504040204" pitchFamily="34" charset="0"/>
              </a:rPr>
              <a:t>GV: Trần Thị Xuân Hương</a:t>
            </a:r>
            <a:endParaRPr lang="en-US" sz="3600" dirty="0">
              <a:solidFill>
                <a:srgbClr val="FF0000"/>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4974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472331" y="744127"/>
            <a:ext cx="6527411" cy="461665"/>
          </a:xfrm>
          <a:prstGeom prst="rect">
            <a:avLst/>
          </a:prstGeom>
          <a:noFill/>
        </p:spPr>
        <p:txBody>
          <a:bodyPr wrap="square" rtlCol="0">
            <a:spAutoFit/>
          </a:bodyPr>
          <a:lstStyle/>
          <a:p>
            <a:r>
              <a:rPr lang="en-US" sz="2400" i="1" dirty="0">
                <a:solidFill>
                  <a:srgbClr val="FFFF00"/>
                </a:solidFill>
                <a:latin typeface="Times New Roman" panose="02020603050405020304" pitchFamily="18" charset="0"/>
                <a:cs typeface="Times New Roman" panose="02020603050405020304" pitchFamily="18" charset="0"/>
              </a:rPr>
              <a:t>CÂU 4: </a:t>
            </a:r>
            <a:r>
              <a:rPr lang="en-US" sz="2400" i="1" dirty="0" err="1">
                <a:solidFill>
                  <a:srgbClr val="FFFF00"/>
                </a:solidFill>
                <a:latin typeface="Times New Roman" panose="02020603050405020304" pitchFamily="18" charset="0"/>
                <a:cs typeface="Times New Roman" panose="02020603050405020304" pitchFamily="18" charset="0"/>
              </a:rPr>
              <a:t>Đây</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là</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mặt</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trăng</a:t>
            </a:r>
            <a:r>
              <a:rPr lang="en-US" sz="2400" i="1" dirty="0">
                <a:solidFill>
                  <a:srgbClr val="FFFF00"/>
                </a:solidFill>
                <a:latin typeface="Times New Roman" panose="02020603050405020304" pitchFamily="18" charset="0"/>
                <a:cs typeface="Times New Roman" panose="02020603050405020304" pitchFamily="18" charset="0"/>
              </a:rPr>
              <a:t> hay </a:t>
            </a:r>
            <a:r>
              <a:rPr lang="en-US" sz="2400" i="1" dirty="0" err="1">
                <a:solidFill>
                  <a:srgbClr val="FFFF00"/>
                </a:solidFill>
                <a:latin typeface="Times New Roman" panose="02020603050405020304" pitchFamily="18" charset="0"/>
                <a:cs typeface="Times New Roman" panose="02020603050405020304" pitchFamily="18" charset="0"/>
              </a:rPr>
              <a:t>mặt</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trời</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Tại</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sao</a:t>
            </a:r>
            <a:r>
              <a:rPr lang="en-US" sz="2400" i="1" dirty="0">
                <a:solidFill>
                  <a:srgbClr val="FFFF00"/>
                </a:solidFill>
                <a:latin typeface="Times New Roman" panose="02020603050405020304" pitchFamily="18" charset="0"/>
                <a:cs typeface="Times New Roman" panose="02020603050405020304" pitchFamily="18" charset="0"/>
              </a:rPr>
              <a:t>?</a:t>
            </a:r>
          </a:p>
        </p:txBody>
      </p:sp>
      <p:pic>
        <p:nvPicPr>
          <p:cNvPr id="6" name="Picture 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2805" y="2514940"/>
            <a:ext cx="1442241" cy="1336665"/>
          </a:xfrm>
          <a:prstGeom prst="rect">
            <a:avLst/>
          </a:prstGeom>
        </p:spPr>
      </p:pic>
      <p:pic>
        <p:nvPicPr>
          <p:cNvPr id="4099" name="Picture 3" descr="C:\Users\Administrator\Desktop\tran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030" y="513324"/>
            <a:ext cx="4783301" cy="4705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910105"/>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63676" y="353961"/>
            <a:ext cx="7049730"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Câu</a:t>
            </a:r>
            <a:r>
              <a:rPr lang="en-US" sz="3200" dirty="0">
                <a:solidFill>
                  <a:schemeClr val="bg1"/>
                </a:solidFill>
                <a:latin typeface="Times New Roman" panose="02020603050405020304" pitchFamily="18" charset="0"/>
                <a:cs typeface="Times New Roman" panose="02020603050405020304" pitchFamily="18" charset="0"/>
              </a:rPr>
              <a:t> 4: </a:t>
            </a:r>
            <a:r>
              <a:rPr lang="en-US" sz="3200" dirty="0" err="1">
                <a:solidFill>
                  <a:schemeClr val="bg1"/>
                </a:solidFill>
                <a:latin typeface="Times New Roman" panose="02020603050405020304" pitchFamily="18" charset="0"/>
                <a:cs typeface="Times New Roman" panose="02020603050405020304" pitchFamily="18" charset="0"/>
              </a:rPr>
              <a:t>Mặt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trăng</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4" name="Picture 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6457" y="5511056"/>
            <a:ext cx="4615543" cy="1420584"/>
          </a:xfrm>
          <a:prstGeom prst="rect">
            <a:avLst/>
          </a:prstGeom>
        </p:spPr>
      </p:pic>
      <p:sp>
        <p:nvSpPr>
          <p:cNvPr id="5" name="TextBox 4"/>
          <p:cNvSpPr txBox="1"/>
          <p:nvPr/>
        </p:nvSpPr>
        <p:spPr>
          <a:xfrm>
            <a:off x="7687845" y="-184648"/>
            <a:ext cx="4504155" cy="1077218"/>
          </a:xfrm>
          <a:prstGeom prst="rect">
            <a:avLst/>
          </a:prstGeom>
          <a:noFill/>
        </p:spPr>
        <p:txBody>
          <a:bodyPr wrap="square" rtlCol="0">
            <a:spAutoFit/>
          </a:bodyPr>
          <a:lstStyle/>
          <a:p>
            <a:endParaRPr lang="en-US" sz="3200" b="1" i="1" dirty="0">
              <a:solidFill>
                <a:schemeClr val="bg1"/>
              </a:solidFill>
              <a:latin typeface="Times New Roman" panose="02020603050405020304" pitchFamily="18" charset="0"/>
              <a:cs typeface="Times New Roman" panose="02020603050405020304" pitchFamily="18" charset="0"/>
            </a:endParaRPr>
          </a:p>
          <a:p>
            <a:r>
              <a:rPr lang="en-US" sz="3200" b="1" i="1">
                <a:solidFill>
                  <a:schemeClr val="bg1"/>
                </a:solidFill>
                <a:latin typeface="Times New Roman" panose="02020603050405020304" pitchFamily="18" charset="0"/>
                <a:cs typeface="Times New Roman" panose="02020603050405020304" pitchFamily="18" charset="0"/>
              </a:rPr>
              <a:t>Giới </a:t>
            </a:r>
            <a:r>
              <a:rPr lang="en-US" sz="3200" b="1" i="1" dirty="0" err="1">
                <a:solidFill>
                  <a:schemeClr val="bg1"/>
                </a:solidFill>
                <a:latin typeface="Times New Roman" panose="02020603050405020304" pitchFamily="18" charset="0"/>
                <a:cs typeface="Times New Roman" panose="02020603050405020304" pitchFamily="18" charset="0"/>
              </a:rPr>
              <a:t>thiệu</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bài</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mới</a:t>
            </a:r>
            <a:endParaRPr lang="en-US"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8440362"/>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0" y="85198"/>
            <a:ext cx="3134600"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 </a:t>
            </a:r>
            <a:r>
              <a:rPr lang="en-US" sz="3200" b="1">
                <a:solidFill>
                  <a:schemeClr val="bg1"/>
                </a:solidFill>
                <a:latin typeface="Times New Roman" panose="02020603050405020304" pitchFamily="18" charset="0"/>
                <a:cs typeface="Times New Roman" panose="02020603050405020304" pitchFamily="18" charset="0"/>
              </a:rPr>
              <a:t>TIẾT 15</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9578216" y="1394767"/>
            <a:ext cx="2555727" cy="461665"/>
          </a:xfrm>
          <a:prstGeom prst="rect">
            <a:avLst/>
          </a:prstGeom>
          <a:noFill/>
        </p:spPr>
        <p:txBody>
          <a:bodyPr wrap="square" rtlCol="0">
            <a:spAutoFit/>
          </a:bodyPr>
          <a:lstStyle/>
          <a:p>
            <a:pPr algn="ctr"/>
            <a:r>
              <a:rPr lang="en-US" sz="2400">
                <a:solidFill>
                  <a:schemeClr val="bg1"/>
                </a:solidFill>
                <a:latin typeface="Times New Roman" panose="02020603050405020304" pitchFamily="18" charset="0"/>
                <a:cs typeface="Times New Roman" panose="02020603050405020304" pitchFamily="18" charset="0"/>
              </a:rPr>
              <a:t> </a:t>
            </a:r>
            <a:r>
              <a:rPr lang="en-US" sz="2400" b="1">
                <a:solidFill>
                  <a:schemeClr val="bg1"/>
                </a:solidFill>
                <a:latin typeface="Times New Roman" panose="02020603050405020304" pitchFamily="18" charset="0"/>
                <a:cs typeface="Times New Roman" panose="02020603050405020304" pitchFamily="18" charset="0"/>
              </a:rPr>
              <a:t>ÔN NHẠC CỤ</a:t>
            </a:r>
            <a:endParaRPr lang="en-US" sz="24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4770" y="1625600"/>
            <a:ext cx="5070373" cy="3743205"/>
          </a:xfrm>
          <a:prstGeom prst="rect">
            <a:avLst/>
          </a:prstGeom>
        </p:spPr>
      </p:pic>
      <p:sp>
        <p:nvSpPr>
          <p:cNvPr id="8" name="TextBox 7"/>
          <p:cNvSpPr txBox="1"/>
          <p:nvPr/>
        </p:nvSpPr>
        <p:spPr>
          <a:xfrm>
            <a:off x="2505649" y="0"/>
            <a:ext cx="7799494" cy="1133965"/>
          </a:xfrm>
          <a:prstGeom prst="rect">
            <a:avLst/>
          </a:prstGeom>
          <a:noFill/>
        </p:spPr>
        <p:txBody>
          <a:bodyPr wrap="square" rtlCol="0">
            <a:spAutoFit/>
          </a:bodyPr>
          <a:lstStyle/>
          <a:p>
            <a:pPr algn="ctr">
              <a:lnSpc>
                <a:spcPct val="150000"/>
              </a:lnSpc>
            </a:pPr>
            <a:r>
              <a:rPr lang="en-US" sz="2400">
                <a:solidFill>
                  <a:schemeClr val="bg1"/>
                </a:solidFill>
                <a:latin typeface="Times New Roman" panose="02020603050405020304" pitchFamily="18" charset="0"/>
                <a:cs typeface="Times New Roman" panose="02020603050405020304" pitchFamily="18" charset="0"/>
              </a:rPr>
              <a:t> </a:t>
            </a:r>
            <a:r>
              <a:rPr lang="en-US" sz="2400" b="1">
                <a:solidFill>
                  <a:schemeClr val="bg1"/>
                </a:solidFill>
                <a:latin typeface="Times New Roman" panose="02020603050405020304" pitchFamily="18" charset="0"/>
                <a:cs typeface="Times New Roman" panose="02020603050405020304" pitchFamily="18" charset="0"/>
              </a:rPr>
              <a:t>THƯỜNG THỨC ÂM NHẠC: </a:t>
            </a:r>
          </a:p>
          <a:p>
            <a:pPr algn="ctr">
              <a:lnSpc>
                <a:spcPct val="150000"/>
              </a:lnSpc>
            </a:pPr>
            <a:r>
              <a:rPr lang="en-US" sz="2400" b="1">
                <a:solidFill>
                  <a:schemeClr val="bg1"/>
                </a:solidFill>
                <a:latin typeface="Times New Roman" panose="02020603050405020304" pitchFamily="18" charset="0"/>
                <a:cs typeface="Times New Roman" panose="02020603050405020304" pitchFamily="18" charset="0"/>
              </a:rPr>
              <a:t>CÂU CHUYỆN VỀ BẢN XÔ-NÁT ÁNH TRĂNG</a:t>
            </a:r>
            <a:endParaRPr lang="en-US" sz="2400" b="1" dirty="0">
              <a:solidFill>
                <a:schemeClr val="bg1"/>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447679" y="4215602"/>
            <a:ext cx="4090078" cy="1194717"/>
          </a:xfrm>
          <a:prstGeom prst="rect">
            <a:avLst/>
          </a:prstGeom>
        </p:spPr>
      </p:pic>
    </p:spTree>
    <p:extLst>
      <p:ext uri="{BB962C8B-B14F-4D97-AF65-F5344CB8AC3E}">
        <p14:creationId xmlns:p14="http://schemas.microsoft.com/office/powerpoint/2010/main" val="3245640505"/>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4929" y="-2664929"/>
            <a:ext cx="6858000" cy="1218785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944" y="5130039"/>
            <a:ext cx="1248227" cy="137961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1143" y="5478383"/>
            <a:ext cx="1248227" cy="137961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01" y="4660808"/>
            <a:ext cx="849086" cy="93846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0798" y="6131904"/>
            <a:ext cx="616516" cy="681411"/>
          </a:xfrm>
          <a:prstGeom prst="rect">
            <a:avLst/>
          </a:prstGeom>
        </p:spPr>
      </p:pic>
      <p:sp>
        <p:nvSpPr>
          <p:cNvPr id="9" name="TextBox 8"/>
          <p:cNvSpPr txBox="1"/>
          <p:nvPr/>
        </p:nvSpPr>
        <p:spPr>
          <a:xfrm>
            <a:off x="6093929" y="881619"/>
            <a:ext cx="4137783" cy="639026"/>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Hình</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thành kiến thức</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0"/>
            <a:ext cx="4284540" cy="1267097"/>
          </a:xfrm>
          <a:prstGeom prst="rect">
            <a:avLst/>
          </a:prstGeom>
        </p:spPr>
      </p:pic>
      <p:sp>
        <p:nvSpPr>
          <p:cNvPr id="11" name="Rectangle 10"/>
          <p:cNvSpPr/>
          <p:nvPr/>
        </p:nvSpPr>
        <p:spPr>
          <a:xfrm>
            <a:off x="4441765" y="257590"/>
            <a:ext cx="6724213" cy="579967"/>
          </a:xfrm>
          <a:prstGeom prst="rect">
            <a:avLst/>
          </a:prstGeom>
        </p:spPr>
        <p:txBody>
          <a:bodyPr wrap="none">
            <a:spAutoFit/>
          </a:bodyPr>
          <a:lstStyle/>
          <a:p>
            <a:pPr algn="ctr">
              <a:lnSpc>
                <a:spcPct val="150000"/>
              </a:lnSpc>
            </a:pPr>
            <a:r>
              <a:rPr lang="en-US" sz="2400" b="1">
                <a:solidFill>
                  <a:schemeClr val="bg1"/>
                </a:solidFill>
                <a:latin typeface="Times New Roman" panose="02020603050405020304" pitchFamily="18" charset="0"/>
                <a:cs typeface="Times New Roman" panose="02020603050405020304" pitchFamily="18" charset="0"/>
              </a:rPr>
              <a:t>CÂU CHUYỆN VỀ BẢN XÔ-NÁT ÁNH TRĂNG</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3679370" y="1635469"/>
            <a:ext cx="4289957" cy="483017"/>
          </a:xfrm>
          <a:prstGeom prst="rect">
            <a:avLst/>
          </a:prstGeom>
        </p:spPr>
        <p:txBody>
          <a:bodyPr wrap="none">
            <a:spAutoFit/>
          </a:bodyPr>
          <a:lstStyle/>
          <a:p>
            <a:pPr algn="just">
              <a:lnSpc>
                <a:spcPct val="115000"/>
              </a:lnSpc>
              <a:spcAft>
                <a:spcPts val="800"/>
              </a:spcAft>
            </a:pPr>
            <a:r>
              <a:rPr lang="pt-BR" sz="24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1 tìm hiểu nội dung câu chuyện</a:t>
            </a:r>
            <a:endParaRPr lang="en-US" sz="240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14" name="Picture 2" descr="C:\Users\Administrator\Desktop\nuoc duc 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1986" y="2505552"/>
            <a:ext cx="3887758" cy="17618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3" descr="C:\Users\Administrator\Desktop\nuoc duc 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12213" y="4371864"/>
            <a:ext cx="3915508" cy="24548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4" descr="C:\Users\Administrator\Desktop\ban đo đúc.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19361" y="2505552"/>
            <a:ext cx="2684511" cy="26121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9092038" y="1718376"/>
            <a:ext cx="2935683" cy="400110"/>
          </a:xfrm>
          <a:prstGeom prst="rect">
            <a:avLst/>
          </a:prstGeom>
          <a:noFill/>
        </p:spPr>
        <p:txBody>
          <a:bodyPr wrap="square" rtlCol="0">
            <a:spAutoFit/>
          </a:bodyPr>
          <a:lstStyle/>
          <a:p>
            <a:r>
              <a:rPr lang="en-US" sz="2000" i="1">
                <a:solidFill>
                  <a:schemeClr val="bg1"/>
                </a:solidFill>
                <a:latin typeface="Times New Roman" panose="02020603050405020304" pitchFamily="18" charset="0"/>
                <a:cs typeface="Times New Roman" panose="02020603050405020304" pitchFamily="18" charset="0"/>
              </a:rPr>
              <a:t>Giới </a:t>
            </a:r>
            <a:r>
              <a:rPr lang="en-US" sz="2000" i="1" err="1">
                <a:solidFill>
                  <a:schemeClr val="bg1"/>
                </a:solidFill>
                <a:latin typeface="Times New Roman" panose="02020603050405020304" pitchFamily="18" charset="0"/>
                <a:cs typeface="Times New Roman" panose="02020603050405020304" pitchFamily="18" charset="0"/>
              </a:rPr>
              <a:t>thiệu</a:t>
            </a:r>
            <a:r>
              <a:rPr lang="en-US" sz="2000" i="1">
                <a:solidFill>
                  <a:schemeClr val="bg1"/>
                </a:solidFill>
                <a:latin typeface="Times New Roman" panose="02020603050405020304" pitchFamily="18" charset="0"/>
                <a:cs typeface="Times New Roman" panose="02020603050405020304" pitchFamily="18" charset="0"/>
              </a:rPr>
              <a:t> nước </a:t>
            </a:r>
            <a:r>
              <a:rPr lang="en-US" sz="2000" i="1" dirty="0">
                <a:solidFill>
                  <a:schemeClr val="bg1"/>
                </a:solidFill>
                <a:latin typeface="Times New Roman" panose="02020603050405020304" pitchFamily="18" charset="0"/>
                <a:cs typeface="Times New Roman" panose="02020603050405020304" pitchFamily="18" charset="0"/>
              </a:rPr>
              <a:t>ĐỨC</a:t>
            </a:r>
          </a:p>
        </p:txBody>
      </p:sp>
    </p:spTree>
    <p:extLst>
      <p:ext uri="{BB962C8B-B14F-4D97-AF65-F5344CB8AC3E}">
        <p14:creationId xmlns:p14="http://schemas.microsoft.com/office/powerpoint/2010/main" val="3196752271"/>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4929" y="-2664929"/>
            <a:ext cx="6858000" cy="1218785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944" y="5130039"/>
            <a:ext cx="1248227" cy="137961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1143" y="5478383"/>
            <a:ext cx="1248227" cy="137961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01" y="4660808"/>
            <a:ext cx="849086" cy="93846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0798" y="6131904"/>
            <a:ext cx="616516" cy="681411"/>
          </a:xfrm>
          <a:prstGeom prst="rect">
            <a:avLst/>
          </a:prstGeom>
        </p:spPr>
      </p:pic>
      <p:sp>
        <p:nvSpPr>
          <p:cNvPr id="18" name="Rectangle 17"/>
          <p:cNvSpPr/>
          <p:nvPr/>
        </p:nvSpPr>
        <p:spPr>
          <a:xfrm>
            <a:off x="227460" y="2637900"/>
            <a:ext cx="1789272" cy="483017"/>
          </a:xfrm>
          <a:prstGeom prst="rect">
            <a:avLst/>
          </a:prstGeom>
        </p:spPr>
        <p:txBody>
          <a:bodyPr wrap="none">
            <a:spAutoFit/>
          </a:bodyPr>
          <a:lstStyle/>
          <a:p>
            <a:pPr algn="just">
              <a:lnSpc>
                <a:spcPct val="115000"/>
              </a:lnSpc>
              <a:spcAft>
                <a:spcPts val="800"/>
              </a:spcAft>
            </a:pPr>
            <a:r>
              <a:rPr lang="pt-BR" sz="2400">
                <a:solidFill>
                  <a:schemeClr val="bg1"/>
                </a:solidFill>
                <a:latin typeface="Times New Roman" panose="02020603050405020304" pitchFamily="18" charset="0"/>
                <a:ea typeface="Arial" panose="020B0604020202020204" pitchFamily="34" charset="0"/>
                <a:cs typeface="Times New Roman" panose="02020603050405020304" pitchFamily="18" charset="0"/>
              </a:rPr>
              <a:t>Đọc tìm hiểu</a:t>
            </a:r>
            <a:endParaRPr lang="en-US" sz="240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1865" y="2637900"/>
            <a:ext cx="3895022" cy="4175415"/>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9943" y="123092"/>
            <a:ext cx="4122670" cy="4057022"/>
          </a:xfrm>
          <a:prstGeom prst="rect">
            <a:avLst/>
          </a:prstGeom>
        </p:spPr>
      </p:pic>
    </p:spTree>
    <p:extLst>
      <p:ext uri="{BB962C8B-B14F-4D97-AF65-F5344CB8AC3E}">
        <p14:creationId xmlns:p14="http://schemas.microsoft.com/office/powerpoint/2010/main" val="953886489"/>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4929" y="-2664929"/>
            <a:ext cx="6858000" cy="1218785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944" y="5130039"/>
            <a:ext cx="1248227" cy="137961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1143" y="5478383"/>
            <a:ext cx="1248227" cy="137961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01" y="4660808"/>
            <a:ext cx="849086" cy="93846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0798" y="6131904"/>
            <a:ext cx="616516" cy="681411"/>
          </a:xfrm>
          <a:prstGeom prst="rect">
            <a:avLst/>
          </a:prstGeom>
        </p:spPr>
      </p:pic>
      <p:sp>
        <p:nvSpPr>
          <p:cNvPr id="9" name="Rectangle 8"/>
          <p:cNvSpPr/>
          <p:nvPr/>
        </p:nvSpPr>
        <p:spPr>
          <a:xfrm>
            <a:off x="2431143" y="202978"/>
            <a:ext cx="5442857" cy="369332"/>
          </a:xfrm>
          <a:prstGeom prst="rect">
            <a:avLst/>
          </a:prstGeom>
        </p:spPr>
        <p:txBody>
          <a:bodyPr wrap="square">
            <a:spAutoFit/>
          </a:bodyPr>
          <a:lstStyle/>
          <a:p>
            <a:r>
              <a:rPr lang="pt-BR">
                <a:solidFill>
                  <a:schemeClr val="bg1"/>
                </a:solidFill>
                <a:latin typeface="Times New Roman" panose="02020603050405020304" pitchFamily="18" charset="0"/>
                <a:ea typeface="Calibri" panose="020F0502020204030204" pitchFamily="34" charset="0"/>
              </a:rPr>
              <a:t>3 nhóm, mỗi nhóm đọc tóm tắt nội dung câu chuyện</a:t>
            </a:r>
            <a:endParaRPr lang="en-US">
              <a:solidFill>
                <a:schemeClr val="bg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0364" y="1152353"/>
            <a:ext cx="4083636" cy="320010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2628" y="3429000"/>
            <a:ext cx="4590886" cy="3312257"/>
          </a:xfrm>
          <a:prstGeom prst="rect">
            <a:avLst/>
          </a:prstGeom>
        </p:spPr>
      </p:pic>
      <p:sp>
        <p:nvSpPr>
          <p:cNvPr id="13" name="Oval 12"/>
          <p:cNvSpPr/>
          <p:nvPr/>
        </p:nvSpPr>
        <p:spPr>
          <a:xfrm>
            <a:off x="5120983" y="1341233"/>
            <a:ext cx="711199" cy="483847"/>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a:t>1</a:t>
            </a:r>
          </a:p>
        </p:txBody>
      </p:sp>
      <p:sp>
        <p:nvSpPr>
          <p:cNvPr id="15" name="Oval 14"/>
          <p:cNvSpPr/>
          <p:nvPr/>
        </p:nvSpPr>
        <p:spPr>
          <a:xfrm>
            <a:off x="7786915" y="5336000"/>
            <a:ext cx="711199" cy="483847"/>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a:t>2</a:t>
            </a:r>
          </a:p>
        </p:txBody>
      </p:sp>
    </p:spTree>
    <p:extLst>
      <p:ext uri="{BB962C8B-B14F-4D97-AF65-F5344CB8AC3E}">
        <p14:creationId xmlns:p14="http://schemas.microsoft.com/office/powerpoint/2010/main" val="2402340194"/>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4929" y="-2664929"/>
            <a:ext cx="6858000" cy="1218785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944" y="5130039"/>
            <a:ext cx="1248227" cy="137961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1143" y="5478383"/>
            <a:ext cx="1248227" cy="137961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01" y="4660808"/>
            <a:ext cx="849086" cy="93846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0798" y="6131904"/>
            <a:ext cx="616516" cy="681411"/>
          </a:xfrm>
          <a:prstGeom prst="rect">
            <a:avLst/>
          </a:prstGeom>
        </p:spPr>
      </p:pic>
      <p:sp>
        <p:nvSpPr>
          <p:cNvPr id="11" name="Rectangle 10"/>
          <p:cNvSpPr/>
          <p:nvPr/>
        </p:nvSpPr>
        <p:spPr>
          <a:xfrm>
            <a:off x="3222172" y="229045"/>
            <a:ext cx="6720114" cy="410882"/>
          </a:xfrm>
          <a:prstGeom prst="rect">
            <a:avLst/>
          </a:prstGeom>
        </p:spPr>
        <p:txBody>
          <a:bodyPr wrap="square">
            <a:spAutoFit/>
          </a:bodyPr>
          <a:lstStyle/>
          <a:p>
            <a:pPr algn="just">
              <a:lnSpc>
                <a:spcPct val="115000"/>
              </a:lnSpc>
              <a:spcAft>
                <a:spcPts val="800"/>
              </a:spcAft>
            </a:pPr>
            <a:r>
              <a:rPr lang="pt-BR"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 Câu chuyện nhắc đến những nhân vật nào? </a:t>
            </a:r>
            <a:endParaRPr lang="en-US">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4" name="Rectangle 13"/>
          <p:cNvSpPr/>
          <p:nvPr/>
        </p:nvSpPr>
        <p:spPr>
          <a:xfrm>
            <a:off x="3323771" y="1691212"/>
            <a:ext cx="8098971" cy="729430"/>
          </a:xfrm>
          <a:prstGeom prst="rect">
            <a:avLst/>
          </a:prstGeom>
        </p:spPr>
        <p:txBody>
          <a:bodyPr wrap="square">
            <a:spAutoFit/>
          </a:bodyPr>
          <a:lstStyle/>
          <a:p>
            <a:pPr algn="just">
              <a:lnSpc>
                <a:spcPct val="115000"/>
              </a:lnSpc>
              <a:spcAft>
                <a:spcPts val="800"/>
              </a:spcAft>
            </a:pPr>
            <a:r>
              <a:rPr lang="pt-BR"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 Bét-tô-ven là ai? Bản xô-nát Ánh trăng được sáng tác trong bối cảnh nào? Em có cảm nhận như thế nào sau khi hiểu được nội dung câu chuyện?</a:t>
            </a:r>
            <a:endParaRPr lang="en-US">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6" name="Rectangle 15"/>
          <p:cNvSpPr/>
          <p:nvPr/>
        </p:nvSpPr>
        <p:spPr>
          <a:xfrm>
            <a:off x="3512472" y="4807287"/>
            <a:ext cx="5608715" cy="410882"/>
          </a:xfrm>
          <a:prstGeom prst="rect">
            <a:avLst/>
          </a:prstGeom>
        </p:spPr>
        <p:txBody>
          <a:bodyPr wrap="none">
            <a:spAutoFit/>
          </a:bodyPr>
          <a:lstStyle/>
          <a:p>
            <a:pPr algn="just">
              <a:lnSpc>
                <a:spcPct val="115000"/>
              </a:lnSpc>
              <a:spcAft>
                <a:spcPts val="800"/>
              </a:spcAft>
            </a:pPr>
            <a:r>
              <a:rPr lang="pt-BR"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 Trong khi dạo bước trên hè phố Beethoven gặp điều gì? </a:t>
            </a:r>
            <a:endParaRPr lang="en-US">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7" name="Rectangle 16"/>
          <p:cNvSpPr/>
          <p:nvPr/>
        </p:nvSpPr>
        <p:spPr>
          <a:xfrm>
            <a:off x="6316830" y="5857780"/>
            <a:ext cx="6096000" cy="385362"/>
          </a:xfrm>
          <a:prstGeom prst="rect">
            <a:avLst/>
          </a:prstGeom>
        </p:spPr>
        <p:txBody>
          <a:bodyPr>
            <a:spAutoFit/>
          </a:bodyPr>
          <a:lstStyle/>
          <a:p>
            <a:pPr algn="just">
              <a:lnSpc>
                <a:spcPct val="115000"/>
              </a:lnSpc>
              <a:spcAft>
                <a:spcPts val="1000"/>
              </a:spcAft>
            </a:pPr>
            <a:r>
              <a:rPr lang="en-US" i="1">
                <a:solidFill>
                  <a:srgbClr val="FFFF00"/>
                </a:solidFill>
                <a:latin typeface="Times New Roman" panose="02020603050405020304" pitchFamily="18" charset="0"/>
                <a:ea typeface="Calibri" panose="020F0502020204030204" pitchFamily="34" charset="0"/>
                <a:cs typeface="Times New Roman" panose="02020603050405020304" pitchFamily="18" charset="0"/>
              </a:rPr>
              <a:t>+ Nghe thấy tiếng đàn Piano chơi bản Mơ-nuy-ết của mình </a:t>
            </a:r>
            <a:endParaRPr lang="en-US">
              <a:solidFill>
                <a:srgbClr val="FFFF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8" name="Rectangle 17"/>
          <p:cNvSpPr/>
          <p:nvPr/>
        </p:nvSpPr>
        <p:spPr>
          <a:xfrm>
            <a:off x="3679370" y="930977"/>
            <a:ext cx="4193777" cy="410882"/>
          </a:xfrm>
          <a:prstGeom prst="rect">
            <a:avLst/>
          </a:prstGeom>
        </p:spPr>
        <p:txBody>
          <a:bodyPr wrap="none">
            <a:spAutoFit/>
          </a:bodyPr>
          <a:lstStyle/>
          <a:p>
            <a:pPr algn="just">
              <a:lnSpc>
                <a:spcPct val="115000"/>
              </a:lnSpc>
              <a:spcAft>
                <a:spcPts val="1000"/>
              </a:spcAft>
            </a:pPr>
            <a:r>
              <a:rPr lang="en-US" i="1">
                <a:solidFill>
                  <a:srgbClr val="FFFF00"/>
                </a:solidFill>
                <a:latin typeface="Times New Roman" panose="02020603050405020304" pitchFamily="18" charset="0"/>
                <a:ea typeface="Calibri" panose="020F0502020204030204" pitchFamily="34" charset="0"/>
                <a:cs typeface="Times New Roman" panose="02020603050405020304" pitchFamily="18" charset="0"/>
              </a:rPr>
              <a:t>+ Bét-tô-ven, cô gái mù, cha của cô gái mù</a:t>
            </a:r>
            <a:endParaRPr lang="en-US">
              <a:solidFill>
                <a:srgbClr val="FFFF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9" name="Rectangle 18"/>
          <p:cNvSpPr/>
          <p:nvPr/>
        </p:nvSpPr>
        <p:spPr>
          <a:xfrm>
            <a:off x="3614056" y="2634685"/>
            <a:ext cx="8573802" cy="1366528"/>
          </a:xfrm>
          <a:prstGeom prst="rect">
            <a:avLst/>
          </a:prstGeom>
        </p:spPr>
        <p:txBody>
          <a:bodyPr wrap="square">
            <a:spAutoFit/>
          </a:bodyPr>
          <a:lstStyle/>
          <a:p>
            <a:pPr algn="just">
              <a:lnSpc>
                <a:spcPct val="115000"/>
              </a:lnSpc>
              <a:spcAft>
                <a:spcPts val="1000"/>
              </a:spcAft>
            </a:pPr>
            <a:r>
              <a:rPr lang="en-US" i="1">
                <a:solidFill>
                  <a:srgbClr val="FFFF00"/>
                </a:solidFill>
                <a:latin typeface="Times New Roman" panose="02020603050405020304" pitchFamily="18" charset="0"/>
                <a:ea typeface="Calibri" panose="020F0502020204030204" pitchFamily="34" charset="0"/>
                <a:cs typeface="Times New Roman" panose="02020603050405020304" pitchFamily="18" charset="0"/>
              </a:rPr>
              <a:t>+ Lút-Vích-Van Beethoven (1770-1827)Là nhạc sĩ thiên tài người Đức ông là một trong những nhạc sĩ nổi tiếng ở châu âu đã có nhiều đóng góp cho nền âm nhạc của thế giới bản số nát ánh trăng là một trong những sáng tác nổi tiếng của ông được ra đời từ câu chuyện thật cảm động</a:t>
            </a:r>
            <a:endParaRPr lang="en-US">
              <a:solidFill>
                <a:srgbClr val="FFFF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3029422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4929" y="-2664929"/>
            <a:ext cx="6858000" cy="1218785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944" y="5130039"/>
            <a:ext cx="1248227" cy="137961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1143" y="5478383"/>
            <a:ext cx="1248227" cy="137961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01" y="4660808"/>
            <a:ext cx="849086" cy="93846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0798" y="6131904"/>
            <a:ext cx="616516" cy="681411"/>
          </a:xfrm>
          <a:prstGeom prst="rect">
            <a:avLst/>
          </a:prstGeom>
        </p:spPr>
      </p:pic>
      <p:sp>
        <p:nvSpPr>
          <p:cNvPr id="2" name="Rectangle 1"/>
          <p:cNvSpPr/>
          <p:nvPr/>
        </p:nvSpPr>
        <p:spPr>
          <a:xfrm>
            <a:off x="3396342" y="4231479"/>
            <a:ext cx="6037944" cy="410882"/>
          </a:xfrm>
          <a:prstGeom prst="rect">
            <a:avLst/>
          </a:prstGeom>
        </p:spPr>
        <p:txBody>
          <a:bodyPr wrap="square">
            <a:spAutoFit/>
          </a:bodyPr>
          <a:lstStyle/>
          <a:p>
            <a:pPr algn="just">
              <a:lnSpc>
                <a:spcPct val="115000"/>
              </a:lnSpc>
              <a:spcAft>
                <a:spcPts val="800"/>
              </a:spcAft>
            </a:pPr>
            <a:r>
              <a:rPr lang="pt-BR"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  + Bản Sonate Ánh trăng ra đời khi nào?</a:t>
            </a:r>
            <a:endParaRPr lang="en-US">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p:cNvSpPr/>
          <p:nvPr/>
        </p:nvSpPr>
        <p:spPr>
          <a:xfrm>
            <a:off x="3396342" y="411460"/>
            <a:ext cx="7286171" cy="410882"/>
          </a:xfrm>
          <a:prstGeom prst="rect">
            <a:avLst/>
          </a:prstGeom>
        </p:spPr>
        <p:txBody>
          <a:bodyPr wrap="square">
            <a:spAutoFit/>
          </a:bodyPr>
          <a:lstStyle/>
          <a:p>
            <a:pPr algn="just">
              <a:lnSpc>
                <a:spcPct val="115000"/>
              </a:lnSpc>
              <a:spcAft>
                <a:spcPts val="800"/>
              </a:spcAft>
            </a:pPr>
            <a:r>
              <a:rPr lang="pt-BR"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 Chứng kiến cô gái mù rất yêu âm nhạc Beethoven cảm thấy điều gì? </a:t>
            </a:r>
            <a:endParaRPr lang="en-US">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Rectangle 8"/>
          <p:cNvSpPr/>
          <p:nvPr/>
        </p:nvSpPr>
        <p:spPr>
          <a:xfrm>
            <a:off x="3430347" y="2118647"/>
            <a:ext cx="5327164" cy="410882"/>
          </a:xfrm>
          <a:prstGeom prst="rect">
            <a:avLst/>
          </a:prstGeom>
        </p:spPr>
        <p:txBody>
          <a:bodyPr wrap="none">
            <a:spAutoFit/>
          </a:bodyPr>
          <a:lstStyle/>
          <a:p>
            <a:pPr algn="just">
              <a:lnSpc>
                <a:spcPct val="115000"/>
              </a:lnSpc>
              <a:spcAft>
                <a:spcPts val="800"/>
              </a:spcAft>
            </a:pPr>
            <a:r>
              <a:rPr lang="pt-BR"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  Tiếng đàn của Beethoven được miêu tả như thế nào?</a:t>
            </a:r>
            <a:endParaRPr lang="en-US">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0" name="Rectangle 9"/>
          <p:cNvSpPr/>
          <p:nvPr/>
        </p:nvSpPr>
        <p:spPr>
          <a:xfrm>
            <a:off x="4760687" y="4869840"/>
            <a:ext cx="7001282" cy="729430"/>
          </a:xfrm>
          <a:prstGeom prst="rect">
            <a:avLst/>
          </a:prstGeom>
        </p:spPr>
        <p:txBody>
          <a:bodyPr wrap="square">
            <a:spAutoFit/>
          </a:bodyPr>
          <a:lstStyle/>
          <a:p>
            <a:pPr algn="just">
              <a:lnSpc>
                <a:spcPct val="115000"/>
              </a:lnSpc>
              <a:spcAft>
                <a:spcPts val="1000"/>
              </a:spcAft>
            </a:pPr>
            <a:r>
              <a:rPr lang="en-US" i="1">
                <a:solidFill>
                  <a:srgbClr val="FFFF00"/>
                </a:solidFill>
                <a:latin typeface="Times New Roman" panose="02020603050405020304" pitchFamily="18" charset="0"/>
                <a:ea typeface="Calibri" panose="020F0502020204030204" pitchFamily="34" charset="0"/>
                <a:cs typeface="Times New Roman" panose="02020603050405020304" pitchFamily="18" charset="0"/>
              </a:rPr>
              <a:t>+ Khi cô gái đẩy nhẹ tấm của sổ, ánh trăng tràn vào căn phòng. Những ngôi sao lăp lánh, hàng cây dương liễu</a:t>
            </a:r>
            <a:r>
              <a:rPr lang="en-US">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i="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và nóc nhà thờ cổ kính hiện ra.</a:t>
            </a:r>
            <a:endParaRPr lang="en-US">
              <a:solidFill>
                <a:srgbClr val="FFFF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2" name="Rectangle 11"/>
          <p:cNvSpPr/>
          <p:nvPr/>
        </p:nvSpPr>
        <p:spPr>
          <a:xfrm>
            <a:off x="3504150" y="1242579"/>
            <a:ext cx="5253361" cy="410882"/>
          </a:xfrm>
          <a:prstGeom prst="rect">
            <a:avLst/>
          </a:prstGeom>
        </p:spPr>
        <p:txBody>
          <a:bodyPr wrap="none">
            <a:spAutoFit/>
          </a:bodyPr>
          <a:lstStyle/>
          <a:p>
            <a:pPr algn="just">
              <a:lnSpc>
                <a:spcPct val="115000"/>
              </a:lnSpc>
              <a:spcAft>
                <a:spcPts val="1000"/>
              </a:spcAft>
            </a:pPr>
            <a:r>
              <a:rPr lang="en-US" i="1">
                <a:solidFill>
                  <a:srgbClr val="FFFF00"/>
                </a:solidFill>
                <a:latin typeface="Times New Roman" panose="02020603050405020304" pitchFamily="18" charset="0"/>
                <a:ea typeface="Calibri" panose="020F0502020204030204" pitchFamily="34" charset="0"/>
                <a:cs typeface="Times New Roman" panose="02020603050405020304" pitchFamily="18" charset="0"/>
              </a:rPr>
              <a:t>+ Ông thương cảm và mời 2 cha con đi nghe hoà nhạc</a:t>
            </a:r>
            <a:endParaRPr lang="en-US">
              <a:solidFill>
                <a:srgbClr val="FFFF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3" name="Rectangle 12"/>
          <p:cNvSpPr/>
          <p:nvPr/>
        </p:nvSpPr>
        <p:spPr>
          <a:xfrm>
            <a:off x="3407947" y="3074961"/>
            <a:ext cx="8757511" cy="410882"/>
          </a:xfrm>
          <a:prstGeom prst="rect">
            <a:avLst/>
          </a:prstGeom>
        </p:spPr>
        <p:txBody>
          <a:bodyPr wrap="square">
            <a:spAutoFit/>
          </a:bodyPr>
          <a:lstStyle/>
          <a:p>
            <a:pPr algn="just">
              <a:lnSpc>
                <a:spcPct val="115000"/>
              </a:lnSpc>
              <a:spcAft>
                <a:spcPts val="1000"/>
              </a:spcAft>
            </a:pPr>
            <a:r>
              <a:rPr lang="en-US" i="1">
                <a:solidFill>
                  <a:srgbClr val="FFFF00"/>
                </a:solidFill>
                <a:latin typeface="Times New Roman" panose="02020603050405020304" pitchFamily="18" charset="0"/>
                <a:ea typeface="Calibri" panose="020F0502020204030204" pitchFamily="34" charset="0"/>
                <a:cs typeface="Times New Roman" panose="02020603050405020304" pitchFamily="18" charset="0"/>
              </a:rPr>
              <a:t>+ Hoà tan không gian huyền ảo của ánh trăng, bay lên theo làn gió lan toả khắp màn đêm</a:t>
            </a:r>
            <a:endParaRPr lang="en-US">
              <a:solidFill>
                <a:srgbClr val="FFFF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9043173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4929" y="-2664929"/>
            <a:ext cx="6858000" cy="1218785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944" y="5130039"/>
            <a:ext cx="1248227" cy="137961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1143" y="5478383"/>
            <a:ext cx="1248227" cy="1379617"/>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01" y="4660808"/>
            <a:ext cx="849086" cy="938462"/>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20798" y="6131904"/>
            <a:ext cx="616516" cy="681411"/>
          </a:xfrm>
          <a:prstGeom prst="rect">
            <a:avLst/>
          </a:prstGeom>
        </p:spPr>
      </p:pic>
      <p:sp>
        <p:nvSpPr>
          <p:cNvPr id="14" name="TextBox 13"/>
          <p:cNvSpPr txBox="1"/>
          <p:nvPr/>
        </p:nvSpPr>
        <p:spPr>
          <a:xfrm>
            <a:off x="3818820" y="449943"/>
            <a:ext cx="4425294" cy="461665"/>
          </a:xfrm>
          <a:prstGeom prst="rect">
            <a:avLst/>
          </a:prstGeom>
          <a:noFill/>
        </p:spPr>
        <p:txBody>
          <a:bodyPr wrap="square" rtlCol="0">
            <a:spAutoFit/>
          </a:bodyPr>
          <a:lstStyle/>
          <a:p>
            <a:r>
              <a:rPr lang="en-US" sz="2400">
                <a:solidFill>
                  <a:schemeClr val="bg1"/>
                </a:solidFill>
                <a:latin typeface="Times New Roman" panose="02020603050405020304" pitchFamily="18" charset="0"/>
                <a:cs typeface="Times New Roman" panose="02020603050405020304" pitchFamily="18" charset="0"/>
              </a:rPr>
              <a:t>3 em đóng vai kể </a:t>
            </a:r>
            <a:r>
              <a:rPr lang="en-US" sz="2400" dirty="0" err="1">
                <a:solidFill>
                  <a:schemeClr val="bg1"/>
                </a:solidFill>
                <a:latin typeface="Times New Roman" panose="02020603050405020304" pitchFamily="18" charset="0"/>
                <a:cs typeface="Times New Roman" panose="02020603050405020304" pitchFamily="18" charset="0"/>
              </a:rPr>
              <a:t>lại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câu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chuyện</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15" name="nhac nen ke chuy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76572" y="2012629"/>
            <a:ext cx="609600" cy="609600"/>
          </a:xfrm>
          <a:prstGeom prst="rect">
            <a:avLst/>
          </a:prstGeom>
        </p:spPr>
      </p:pic>
    </p:spTree>
    <p:extLst>
      <p:ext uri="{BB962C8B-B14F-4D97-AF65-F5344CB8AC3E}">
        <p14:creationId xmlns:p14="http://schemas.microsoft.com/office/powerpoint/2010/main" val="9250"/>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919"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4770" y="1625600"/>
            <a:ext cx="5070373" cy="3743205"/>
          </a:xfrm>
          <a:prstGeom prst="rect">
            <a:avLst/>
          </a:prstGeom>
        </p:spPr>
      </p:pic>
      <p:sp>
        <p:nvSpPr>
          <p:cNvPr id="2" name="Rectangle 1"/>
          <p:cNvSpPr/>
          <p:nvPr/>
        </p:nvSpPr>
        <p:spPr>
          <a:xfrm>
            <a:off x="263693" y="204588"/>
            <a:ext cx="6991016" cy="483017"/>
          </a:xfrm>
          <a:prstGeom prst="rect">
            <a:avLst/>
          </a:prstGeom>
        </p:spPr>
        <p:txBody>
          <a:bodyPr wrap="none">
            <a:spAutoFit/>
          </a:bodyPr>
          <a:lstStyle/>
          <a:p>
            <a:pPr algn="just">
              <a:lnSpc>
                <a:spcPct val="115000"/>
              </a:lnSpc>
              <a:spcAft>
                <a:spcPts val="800"/>
              </a:spcAft>
            </a:pPr>
            <a:r>
              <a:rPr lang="pt-BR" sz="24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2. Nghe trích đoạn Chương 1 bản Xô-nát Ánh trăng</a:t>
            </a:r>
            <a:endParaRPr lang="en-US" sz="240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0" name="Rectangle 9"/>
          <p:cNvSpPr/>
          <p:nvPr/>
        </p:nvSpPr>
        <p:spPr>
          <a:xfrm>
            <a:off x="263694" y="842094"/>
            <a:ext cx="11536420" cy="954107"/>
          </a:xfrm>
          <a:prstGeom prst="rect">
            <a:avLst/>
          </a:prstGeom>
        </p:spPr>
        <p:txBody>
          <a:bodyPr wrap="square">
            <a:spAutoFit/>
          </a:bodyPr>
          <a:lstStyle/>
          <a:p>
            <a:r>
              <a:rPr lang="vi-VN" sz="2800" dirty="0">
                <a:solidFill>
                  <a:schemeClr val="bg1"/>
                </a:solidFill>
                <a:latin typeface="+mj-lt"/>
              </a:rPr>
              <a:t>Bản sonata</a:t>
            </a:r>
            <a:r>
              <a:rPr lang="en-US" sz="2800" b="1" u="sng" dirty="0">
                <a:solidFill>
                  <a:schemeClr val="bg1"/>
                </a:solidFill>
                <a:latin typeface="+mj-lt"/>
              </a:rPr>
              <a:t>-ÁNH TRĂNG</a:t>
            </a:r>
            <a:r>
              <a:rPr lang="vi-VN" sz="2800" dirty="0">
                <a:solidFill>
                  <a:schemeClr val="bg1"/>
                </a:solidFill>
                <a:latin typeface="+mj-lt"/>
              </a:rPr>
              <a:t> viết cho đàn </a:t>
            </a:r>
            <a:r>
              <a:rPr lang="en-US" sz="2800" b="1" u="sng" dirty="0">
                <a:solidFill>
                  <a:schemeClr val="bg1"/>
                </a:solidFill>
                <a:latin typeface="+mj-lt"/>
              </a:rPr>
              <a:t>PIANO</a:t>
            </a:r>
            <a:r>
              <a:rPr lang="en-US" sz="2800" dirty="0">
                <a:solidFill>
                  <a:schemeClr val="bg1"/>
                </a:solidFill>
                <a:latin typeface="+mj-lt"/>
              </a:rPr>
              <a:t> </a:t>
            </a:r>
            <a:r>
              <a:rPr lang="vi-VN" sz="2800" dirty="0">
                <a:solidFill>
                  <a:schemeClr val="bg1"/>
                </a:solidFill>
                <a:latin typeface="+mj-lt"/>
              </a:rPr>
              <a:t>số 14 op. 27 No. 2 của</a:t>
            </a:r>
            <a:r>
              <a:rPr lang="en-US" sz="2800" dirty="0">
                <a:solidFill>
                  <a:schemeClr val="bg1"/>
                </a:solidFill>
                <a:latin typeface="+mj-lt"/>
              </a:rPr>
              <a:t> </a:t>
            </a:r>
            <a:r>
              <a:rPr lang="vi-VN" sz="2800" dirty="0">
                <a:solidFill>
                  <a:schemeClr val="bg1"/>
                </a:solidFill>
                <a:latin typeface="+mj-lt"/>
              </a:rPr>
              <a:t> Beethoven</a:t>
            </a:r>
            <a:r>
              <a:rPr lang="en-US" sz="2800" dirty="0">
                <a:solidFill>
                  <a:schemeClr val="bg1"/>
                </a:solidFill>
                <a:latin typeface="+mj-lt"/>
              </a:rPr>
              <a:t> </a:t>
            </a:r>
            <a:r>
              <a:rPr lang="en-US" sz="2800" dirty="0" err="1">
                <a:solidFill>
                  <a:schemeClr val="bg1"/>
                </a:solidFill>
                <a:latin typeface="+mj-lt"/>
              </a:rPr>
              <a:t>vào</a:t>
            </a:r>
            <a:r>
              <a:rPr lang="en-US" sz="2800" dirty="0">
                <a:solidFill>
                  <a:schemeClr val="bg1"/>
                </a:solidFill>
                <a:latin typeface="+mj-lt"/>
              </a:rPr>
              <a:t> </a:t>
            </a:r>
            <a:r>
              <a:rPr lang="en-US" sz="2800" dirty="0" err="1">
                <a:solidFill>
                  <a:schemeClr val="bg1"/>
                </a:solidFill>
                <a:latin typeface="+mj-lt"/>
              </a:rPr>
              <a:t>năm</a:t>
            </a:r>
            <a:r>
              <a:rPr lang="en-US" sz="2800" dirty="0">
                <a:solidFill>
                  <a:schemeClr val="bg1"/>
                </a:solidFill>
                <a:latin typeface="+mj-lt"/>
              </a:rPr>
              <a:t> 1801</a:t>
            </a:r>
          </a:p>
        </p:txBody>
      </p:sp>
      <p:pic>
        <p:nvPicPr>
          <p:cNvPr id="11" name="Sonate Ánh Trăng-Adagio sostenuto-Moonlight Sonate-L.V.Beethoven for Pian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7828" y="1796201"/>
            <a:ext cx="609600" cy="60960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015585"/>
            <a:ext cx="4152770" cy="2842415"/>
          </a:xfrm>
          <a:prstGeom prst="rect">
            <a:avLst/>
          </a:prstGeom>
        </p:spPr>
      </p:pic>
    </p:spTree>
    <p:extLst>
      <p:ext uri="{BB962C8B-B14F-4D97-AF65-F5344CB8AC3E}">
        <p14:creationId xmlns:p14="http://schemas.microsoft.com/office/powerpoint/2010/main" val="1362651272"/>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141"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467061" y="0"/>
            <a:ext cx="3657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Chuẩn bị đồ dùng học tập</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6813" y="461665"/>
            <a:ext cx="1897568" cy="189756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352" y="5522"/>
            <a:ext cx="4571628" cy="287067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2562" y="822597"/>
            <a:ext cx="2819669" cy="1175704"/>
          </a:xfrm>
          <a:prstGeom prst="rect">
            <a:avLst/>
          </a:prstGeom>
        </p:spPr>
      </p:pic>
    </p:spTree>
    <p:extLst>
      <p:ext uri="{BB962C8B-B14F-4D97-AF65-F5344CB8AC3E}">
        <p14:creationId xmlns:p14="http://schemas.microsoft.com/office/powerpoint/2010/main" val="2117629545"/>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4770" y="1625600"/>
            <a:ext cx="5070373" cy="3743205"/>
          </a:xfrm>
          <a:prstGeom prst="rect">
            <a:avLst/>
          </a:prstGeom>
        </p:spPr>
      </p:pic>
      <p:pic>
        <p:nvPicPr>
          <p:cNvPr id="11" name="Sonate Ánh Trăng-Adagio sostenuto-Moonlight Sonate-L.V.Beethoven for Pian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7828" y="1796201"/>
            <a:ext cx="609600" cy="60960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015585"/>
            <a:ext cx="4152770" cy="2842415"/>
          </a:xfrm>
          <a:prstGeom prst="rect">
            <a:avLst/>
          </a:prstGeom>
        </p:spPr>
      </p:pic>
      <p:sp>
        <p:nvSpPr>
          <p:cNvPr id="3" name="Rectangle 2"/>
          <p:cNvSpPr/>
          <p:nvPr/>
        </p:nvSpPr>
        <p:spPr>
          <a:xfrm>
            <a:off x="246742" y="232006"/>
            <a:ext cx="11393715" cy="461665"/>
          </a:xfrm>
          <a:prstGeom prst="rect">
            <a:avLst/>
          </a:prstGeom>
        </p:spPr>
        <p:txBody>
          <a:bodyPr wrap="square">
            <a:spAutoFit/>
          </a:bodyPr>
          <a:lstStyle/>
          <a:p>
            <a:r>
              <a:rPr lang="en-US" sz="2400">
                <a:solidFill>
                  <a:schemeClr val="bg1"/>
                </a:solidFill>
                <a:latin typeface="Times New Roman" panose="02020603050405020304" pitchFamily="18" charset="0"/>
                <a:cs typeface="Times New Roman" panose="02020603050405020304" pitchFamily="18" charset="0"/>
              </a:rPr>
              <a:t>Giai điệu bản Sonat- Ánh trăng có giai điệu như thế nào, tốc độ của bài nhanh hay chậm?</a:t>
            </a:r>
          </a:p>
        </p:txBody>
      </p:sp>
    </p:spTree>
    <p:extLst>
      <p:ext uri="{BB962C8B-B14F-4D97-AF65-F5344CB8AC3E}">
        <p14:creationId xmlns:p14="http://schemas.microsoft.com/office/powerpoint/2010/main" val="752987652"/>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141"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98306" name="Pyr1">
            <a:hlinkClick r:id="rId3" action="ppaction://hlinksldjump"/>
          </p:cNvPr>
          <p:cNvSpPr>
            <a:spLocks noEditPoints="1" noChangeArrowheads="1"/>
          </p:cNvSpPr>
          <p:nvPr/>
        </p:nvSpPr>
        <p:spPr bwMode="auto">
          <a:xfrm>
            <a:off x="4923692" y="4266030"/>
            <a:ext cx="2504050" cy="877912"/>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gradFill rotWithShape="1">
            <a:gsLst>
              <a:gs pos="0">
                <a:srgbClr val="FFFFFF"/>
              </a:gs>
              <a:gs pos="100000">
                <a:srgbClr val="0000FF"/>
              </a:gs>
            </a:gsLst>
            <a:path path="rect">
              <a:fillToRect l="50000" t="50000" r="50000" b="50000"/>
            </a:path>
          </a:gradFill>
          <a:ln w="9525">
            <a:solidFill>
              <a:srgbClr val="000000"/>
            </a:solidFill>
            <a:miter lim="800000"/>
            <a:headEnd/>
            <a:tailEnd/>
          </a:ln>
        </p:spPr>
        <p:txBody>
          <a:bodyPr/>
          <a:lstStyle/>
          <a:p>
            <a:endParaRPr lang="en-US" sz="2800" b="1"/>
          </a:p>
        </p:txBody>
      </p:sp>
      <p:sp>
        <p:nvSpPr>
          <p:cNvPr id="98308" name="Pyr3">
            <a:hlinkClick r:id="rId4" action="ppaction://hlinksldjump"/>
          </p:cNvPr>
          <p:cNvSpPr>
            <a:spLocks noEditPoints="1" noChangeArrowheads="1"/>
          </p:cNvSpPr>
          <p:nvPr/>
        </p:nvSpPr>
        <p:spPr bwMode="auto">
          <a:xfrm>
            <a:off x="4276578" y="5133391"/>
            <a:ext cx="3784210" cy="845479"/>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gradFill rotWithShape="1">
            <a:gsLst>
              <a:gs pos="0">
                <a:srgbClr val="FFFFFF"/>
              </a:gs>
              <a:gs pos="100000">
                <a:srgbClr val="009900"/>
              </a:gs>
            </a:gsLst>
            <a:path path="rect">
              <a:fillToRect l="50000" t="50000" r="50000" b="50000"/>
            </a:path>
          </a:gradFill>
          <a:ln w="9525">
            <a:solidFill>
              <a:srgbClr val="000000"/>
            </a:solidFill>
            <a:miter lim="800000"/>
            <a:headEnd/>
            <a:tailEnd/>
          </a:ln>
        </p:spPr>
        <p:txBody>
          <a:bodyPr/>
          <a:lstStyle/>
          <a:p>
            <a:pPr algn="ctr"/>
            <a:endParaRPr lang="en-US" sz="2800" b="1">
              <a:solidFill>
                <a:srgbClr val="FF0066"/>
              </a:solidFill>
              <a:latin typeface="Times New Roman" pitchFamily="18" charset="0"/>
            </a:endParaRPr>
          </a:p>
        </p:txBody>
      </p:sp>
      <p:sp>
        <p:nvSpPr>
          <p:cNvPr id="98309" name="Pyr4">
            <a:hlinkClick r:id="rId5" action="ppaction://hlinksldjump"/>
          </p:cNvPr>
          <p:cNvSpPr>
            <a:spLocks noEditPoints="1" noChangeArrowheads="1"/>
          </p:cNvSpPr>
          <p:nvPr/>
        </p:nvSpPr>
        <p:spPr bwMode="auto">
          <a:xfrm>
            <a:off x="3617053" y="5978870"/>
            <a:ext cx="5161094" cy="802931"/>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gradFill rotWithShape="1">
            <a:gsLst>
              <a:gs pos="0">
                <a:schemeClr val="bg1"/>
              </a:gs>
              <a:gs pos="100000">
                <a:srgbClr val="CC3300"/>
              </a:gs>
            </a:gsLst>
            <a:path path="rect">
              <a:fillToRect l="50000" t="50000" r="50000" b="50000"/>
            </a:path>
          </a:gradFill>
          <a:ln w="9525">
            <a:solidFill>
              <a:srgbClr val="000000"/>
            </a:solidFill>
            <a:miter lim="800000"/>
            <a:headEnd/>
            <a:tailEnd/>
          </a:ln>
        </p:spPr>
        <p:txBody>
          <a:bodyPr/>
          <a:lstStyle/>
          <a:p>
            <a:pPr algn="ctr"/>
            <a:endParaRPr lang="en-US" sz="2800" b="1">
              <a:solidFill>
                <a:srgbClr val="009900"/>
              </a:solidFill>
              <a:latin typeface="Times New Roman" pitchFamily="18" charset="0"/>
            </a:endParaRPr>
          </a:p>
        </p:txBody>
      </p:sp>
      <p:sp>
        <p:nvSpPr>
          <p:cNvPr id="98311" name="WordArt 7"/>
          <p:cNvSpPr>
            <a:spLocks noChangeArrowheads="1" noChangeShapeType="1" noTextEdit="1"/>
          </p:cNvSpPr>
          <p:nvPr/>
        </p:nvSpPr>
        <p:spPr bwMode="auto">
          <a:xfrm>
            <a:off x="6041879" y="4443048"/>
            <a:ext cx="304800" cy="523875"/>
          </a:xfrm>
          <a:prstGeom prst="rect">
            <a:avLst/>
          </a:prstGeom>
        </p:spPr>
        <p:txBody>
          <a:bodyPr wrap="none" fromWordArt="1">
            <a:prstTxWarp prst="textPlain">
              <a:avLst>
                <a:gd name="adj" fmla="val 50000"/>
              </a:avLst>
            </a:prstTxWarp>
          </a:bodyPr>
          <a:lstStyle/>
          <a:p>
            <a:pPr algn="ctr"/>
            <a:r>
              <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1</a:t>
            </a:r>
          </a:p>
        </p:txBody>
      </p:sp>
      <p:sp>
        <p:nvSpPr>
          <p:cNvPr id="98312" name="WordArt 8"/>
          <p:cNvSpPr>
            <a:spLocks noChangeArrowheads="1" noChangeShapeType="1" noTextEdit="1"/>
          </p:cNvSpPr>
          <p:nvPr/>
        </p:nvSpPr>
        <p:spPr bwMode="auto">
          <a:xfrm>
            <a:off x="5977793" y="5320956"/>
            <a:ext cx="304800" cy="523875"/>
          </a:xfrm>
          <a:prstGeom prst="rect">
            <a:avLst/>
          </a:prstGeom>
        </p:spPr>
        <p:txBody>
          <a:bodyPr wrap="none" fromWordArt="1">
            <a:prstTxWarp prst="textPlain">
              <a:avLst>
                <a:gd name="adj" fmla="val 50000"/>
              </a:avLst>
            </a:prstTxWarp>
          </a:bodyPr>
          <a:lstStyle/>
          <a:p>
            <a:pPr algn="ctr"/>
            <a:r>
              <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hlinkClick r:id="rId4" action="ppaction://hlinksldjump"/>
              </a:rPr>
              <a:t>2</a:t>
            </a:r>
            <a:endPar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endParaRPr>
          </a:p>
        </p:txBody>
      </p:sp>
      <p:sp>
        <p:nvSpPr>
          <p:cNvPr id="98314" name="WordArt 10"/>
          <p:cNvSpPr>
            <a:spLocks noChangeArrowheads="1" noChangeShapeType="1" noTextEdit="1"/>
          </p:cNvSpPr>
          <p:nvPr/>
        </p:nvSpPr>
        <p:spPr bwMode="auto">
          <a:xfrm>
            <a:off x="5892800" y="5181601"/>
            <a:ext cx="304800" cy="523875"/>
          </a:xfrm>
          <a:prstGeom prst="rect">
            <a:avLst/>
          </a:prstGeom>
        </p:spPr>
        <p:txBody>
          <a:bodyPr wrap="none" fromWordArt="1">
            <a:prstTxWarp prst="textPlain">
              <a:avLst>
                <a:gd name="adj" fmla="val 50000"/>
              </a:avLst>
            </a:prstTxWarp>
          </a:bodyPr>
          <a:lstStyle/>
          <a:p>
            <a:pPr algn="ctr"/>
            <a:endPar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endParaRPr>
          </a:p>
        </p:txBody>
      </p:sp>
      <p:sp>
        <p:nvSpPr>
          <p:cNvPr id="98315" name="WordArt 11">
            <a:hlinkClick r:id="rId5" action="ppaction://hlinksldjump"/>
          </p:cNvPr>
          <p:cNvSpPr>
            <a:spLocks noChangeArrowheads="1" noChangeShapeType="1" noTextEdit="1"/>
          </p:cNvSpPr>
          <p:nvPr/>
        </p:nvSpPr>
        <p:spPr bwMode="auto">
          <a:xfrm>
            <a:off x="6001630" y="6127722"/>
            <a:ext cx="304800" cy="523875"/>
          </a:xfrm>
          <a:prstGeom prst="rect">
            <a:avLst/>
          </a:prstGeom>
        </p:spPr>
        <p:txBody>
          <a:bodyPr wrap="none" fromWordArt="1">
            <a:prstTxWarp prst="textPlain">
              <a:avLst>
                <a:gd name="adj" fmla="val 50000"/>
              </a:avLst>
            </a:prstTxWarp>
          </a:bodyPr>
          <a:lstStyle/>
          <a:p>
            <a:pPr algn="ctr"/>
            <a:r>
              <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3</a:t>
            </a:r>
          </a:p>
        </p:txBody>
      </p:sp>
    </p:spTree>
    <p:extLst>
      <p:ext uri="{BB962C8B-B14F-4D97-AF65-F5344CB8AC3E}">
        <p14:creationId xmlns:p14="http://schemas.microsoft.com/office/powerpoint/2010/main" val="2006781771"/>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797830" y="1260789"/>
            <a:ext cx="7808548" cy="646331"/>
          </a:xfrm>
          <a:prstGeom prst="rect">
            <a:avLst/>
          </a:prstGeom>
        </p:spPr>
        <p:txBody>
          <a:bodyPr wrap="none">
            <a:spAutoFit/>
          </a:bodyPr>
          <a:lstStyle/>
          <a:p>
            <a:pPr algn="ctr"/>
            <a:r>
              <a:rPr lang="en-US" sz="3600" b="1" dirty="0" err="1">
                <a:solidFill>
                  <a:srgbClr val="FF0000"/>
                </a:solidFill>
                <a:latin typeface="Times New Roman" pitchFamily="18" charset="0"/>
              </a:rPr>
              <a:t>Câu</a:t>
            </a:r>
            <a:r>
              <a:rPr lang="en-US" sz="3600" b="1" dirty="0">
                <a:solidFill>
                  <a:srgbClr val="FF0000"/>
                </a:solidFill>
                <a:latin typeface="Times New Roman" pitchFamily="18" charset="0"/>
              </a:rPr>
              <a:t> 1: </a:t>
            </a:r>
            <a:r>
              <a:rPr lang="en-US" sz="3600" b="1" dirty="0" err="1">
                <a:solidFill>
                  <a:srgbClr val="FF0000"/>
                </a:solidFill>
                <a:latin typeface="Times New Roman" pitchFamily="18" charset="0"/>
              </a:rPr>
              <a:t>Bét-tô-ven</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là</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nhạc</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sĩ</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nước</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nào</a:t>
            </a:r>
            <a:r>
              <a:rPr lang="en-US" sz="3600" b="1" dirty="0">
                <a:solidFill>
                  <a:srgbClr val="FF0000"/>
                </a:solidFill>
                <a:latin typeface="Times New Roman" pitchFamily="18" charset="0"/>
              </a:rPr>
              <a:t>?</a:t>
            </a:r>
          </a:p>
        </p:txBody>
      </p:sp>
      <p:pic>
        <p:nvPicPr>
          <p:cNvPr id="13320" name="Picture 8" descr="C:\Users\Administrator\Desktop\hinh nen dep pp\TOG TRO CHOI\dap-an-bat-chu-gg.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1974" y="3081996"/>
            <a:ext cx="2686931" cy="1524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29"/>
          <p:cNvGrpSpPr>
            <a:grpSpLocks/>
          </p:cNvGrpSpPr>
          <p:nvPr/>
        </p:nvGrpSpPr>
        <p:grpSpPr bwMode="auto">
          <a:xfrm>
            <a:off x="6041366" y="6253382"/>
            <a:ext cx="5914289" cy="571500"/>
            <a:chOff x="2832" y="3792"/>
            <a:chExt cx="2610" cy="360"/>
          </a:xfrm>
        </p:grpSpPr>
        <p:pic>
          <p:nvPicPr>
            <p:cNvPr id="11" name="Picture 23" descr="NOTESTA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32" y="3792"/>
              <a:ext cx="45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4" descr="NOTESTA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64" y="3792"/>
              <a:ext cx="45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5" descr="NOTESTA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96" y="3792"/>
              <a:ext cx="45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6" descr="NOTESTA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128" y="3792"/>
              <a:ext cx="45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7" descr="NOTESTA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992" y="3792"/>
              <a:ext cx="45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8" descr="NOTESTA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60" y="3792"/>
              <a:ext cx="45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91690716"/>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115113" y="1079340"/>
            <a:ext cx="9480315" cy="584775"/>
          </a:xfrm>
          <a:prstGeom prst="rect">
            <a:avLst/>
          </a:prstGeom>
        </p:spPr>
        <p:txBody>
          <a:bodyPr wrap="square">
            <a:spAutoFit/>
          </a:bodyPr>
          <a:lstStyle/>
          <a:p>
            <a:pPr algn="ctr"/>
            <a:r>
              <a:rPr lang="en-US" sz="3200" b="1" dirty="0" err="1">
                <a:solidFill>
                  <a:srgbClr val="FF0000"/>
                </a:solidFill>
                <a:latin typeface="Times New Roman" pitchFamily="18" charset="0"/>
              </a:rPr>
              <a:t>Đáp</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án</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Câu</a:t>
            </a:r>
            <a:r>
              <a:rPr lang="en-US" sz="3200" b="1" dirty="0">
                <a:solidFill>
                  <a:srgbClr val="FF0000"/>
                </a:solidFill>
                <a:latin typeface="Times New Roman" pitchFamily="18" charset="0"/>
              </a:rPr>
              <a:t> 1: </a:t>
            </a:r>
            <a:r>
              <a:rPr lang="en-US" sz="3200" b="1" dirty="0" err="1">
                <a:solidFill>
                  <a:srgbClr val="FF0000"/>
                </a:solidFill>
                <a:latin typeface="Times New Roman" pitchFamily="18" charset="0"/>
              </a:rPr>
              <a:t>Bét-tô-ven</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là</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nhạc</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sĩ</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nước</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Đức</a:t>
            </a:r>
            <a:endParaRPr lang="en-US" sz="3200" b="1" dirty="0">
              <a:solidFill>
                <a:srgbClr val="FF0000"/>
              </a:solidFill>
              <a:latin typeface="Times New Roman" pitchFamily="18" charset="0"/>
            </a:endParaRPr>
          </a:p>
        </p:txBody>
      </p:sp>
      <p:pic>
        <p:nvPicPr>
          <p:cNvPr id="14338" name="Picture 2" descr="C:\Users\Administrator\Desktop\hinh nen dep pp\TOG TRO CHOI\ve trop cho.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1770" y="4399498"/>
            <a:ext cx="6539214" cy="2564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964889"/>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4" name="Group 29"/>
          <p:cNvGrpSpPr>
            <a:grpSpLocks/>
          </p:cNvGrpSpPr>
          <p:nvPr/>
        </p:nvGrpSpPr>
        <p:grpSpPr bwMode="auto">
          <a:xfrm>
            <a:off x="6041366" y="6253382"/>
            <a:ext cx="5914289" cy="571500"/>
            <a:chOff x="2832" y="3792"/>
            <a:chExt cx="2610" cy="360"/>
          </a:xfrm>
        </p:grpSpPr>
        <p:pic>
          <p:nvPicPr>
            <p:cNvPr id="5" name="Picture 23" descr="NOTESTA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32" y="3792"/>
              <a:ext cx="45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NOTESTA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64" y="3792"/>
              <a:ext cx="45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5" descr="NOTESTA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96" y="3792"/>
              <a:ext cx="45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6" descr="NOTESTA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28" y="3792"/>
              <a:ext cx="45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7" descr="NOTESTA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92" y="3792"/>
              <a:ext cx="45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8" descr="NOTESTA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60" y="3792"/>
              <a:ext cx="45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p:cNvSpPr/>
          <p:nvPr/>
        </p:nvSpPr>
        <p:spPr>
          <a:xfrm>
            <a:off x="2009887" y="1313816"/>
            <a:ext cx="9435915" cy="461665"/>
          </a:xfrm>
          <a:prstGeom prst="rect">
            <a:avLst/>
          </a:prstGeom>
        </p:spPr>
        <p:txBody>
          <a:bodyPr wrap="square">
            <a:spAutoFit/>
          </a:bodyPr>
          <a:lstStyle/>
          <a:p>
            <a:r>
              <a:rPr lang="en-US" sz="2400" b="1" dirty="0">
                <a:solidFill>
                  <a:srgbClr val="FF0000"/>
                </a:solidFill>
                <a:latin typeface="Times New Roman" pitchFamily="18" charset="0"/>
              </a:rPr>
              <a:t>Câu 2: Nhạc sĩ Bét-tô-ven sinh năm </a:t>
            </a:r>
            <a:r>
              <a:rPr lang="en-US" sz="2400" b="1">
                <a:solidFill>
                  <a:srgbClr val="FF0000"/>
                </a:solidFill>
                <a:latin typeface="Times New Roman" pitchFamily="18" charset="0"/>
              </a:rPr>
              <a:t>nào  và </a:t>
            </a:r>
            <a:r>
              <a:rPr lang="en-US" sz="2400" b="1" dirty="0" err="1">
                <a:solidFill>
                  <a:srgbClr val="FF0000"/>
                </a:solidFill>
                <a:latin typeface="Times New Roman" pitchFamily="18" charset="0"/>
              </a:rPr>
              <a:t>mất</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năm</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nào</a:t>
            </a:r>
            <a:r>
              <a:rPr lang="en-US" sz="2400" b="1" dirty="0">
                <a:solidFill>
                  <a:srgbClr val="FF0000"/>
                </a:solidFill>
                <a:latin typeface="Times New Roman" pitchFamily="18" charset="0"/>
              </a:rPr>
              <a:t>?</a:t>
            </a:r>
          </a:p>
        </p:txBody>
      </p:sp>
      <p:pic>
        <p:nvPicPr>
          <p:cNvPr id="12" name="Picture 8" descr="C:\Users\Administrator\Desktop\hinh nen dep pp\TOG TRO CHOI\dap-an-bat-chu-gg.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1974" y="3081996"/>
            <a:ext cx="2686931"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237362"/>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4" name="Group 29"/>
          <p:cNvGrpSpPr>
            <a:grpSpLocks/>
          </p:cNvGrpSpPr>
          <p:nvPr/>
        </p:nvGrpSpPr>
        <p:grpSpPr bwMode="auto">
          <a:xfrm>
            <a:off x="6041366" y="6253382"/>
            <a:ext cx="5914289" cy="571500"/>
            <a:chOff x="2832" y="3792"/>
            <a:chExt cx="2610" cy="360"/>
          </a:xfrm>
        </p:grpSpPr>
        <p:pic>
          <p:nvPicPr>
            <p:cNvPr id="5" name="Picture 23" descr="NOTESTA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32" y="3792"/>
              <a:ext cx="45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NOTESTA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64" y="3792"/>
              <a:ext cx="45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5" descr="NOTESTA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96" y="3792"/>
              <a:ext cx="45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6" descr="NOTESTA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28" y="3792"/>
              <a:ext cx="45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7" descr="NOTESTA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92" y="3792"/>
              <a:ext cx="45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8" descr="NOTESTA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60" y="3792"/>
              <a:ext cx="45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3323313" y="1180179"/>
            <a:ext cx="5436105" cy="523220"/>
          </a:xfrm>
          <a:prstGeom prst="rect">
            <a:avLst/>
          </a:prstGeom>
        </p:spPr>
        <p:txBody>
          <a:bodyPr wrap="none">
            <a:spAutoFit/>
          </a:bodyPr>
          <a:lstStyle/>
          <a:p>
            <a:pPr algn="ctr"/>
            <a:r>
              <a:rPr lang="en-US" sz="2800" b="1" dirty="0" err="1">
                <a:solidFill>
                  <a:srgbClr val="0000FF"/>
                </a:solidFill>
                <a:latin typeface="Times New Roman" pitchFamily="18" charset="0"/>
              </a:rPr>
              <a:t>Đáp</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án</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câu</a:t>
            </a:r>
            <a:r>
              <a:rPr lang="en-US" sz="2800" b="1" dirty="0">
                <a:solidFill>
                  <a:srgbClr val="0000FF"/>
                </a:solidFill>
                <a:latin typeface="Times New Roman" pitchFamily="18" charset="0"/>
              </a:rPr>
              <a:t> 2: </a:t>
            </a:r>
            <a:r>
              <a:rPr lang="en-US" sz="2800" b="1" dirty="0" err="1">
                <a:solidFill>
                  <a:srgbClr val="0000FF"/>
                </a:solidFill>
                <a:latin typeface="Times New Roman" pitchFamily="18" charset="0"/>
              </a:rPr>
              <a:t>Ông</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sinh</a:t>
            </a:r>
            <a:r>
              <a:rPr lang="en-US" sz="2800" b="1" dirty="0">
                <a:solidFill>
                  <a:srgbClr val="0000FF"/>
                </a:solidFill>
                <a:latin typeface="Times New Roman" pitchFamily="18" charset="0"/>
              </a:rPr>
              <a:t> 1770-1827</a:t>
            </a:r>
          </a:p>
        </p:txBody>
      </p:sp>
      <p:pic>
        <p:nvPicPr>
          <p:cNvPr id="13" name="Picture 2" descr="C:\Users\Administrator\Desktop\hinh nen dep pp\TOG TRO CHOI\ve trop cho.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1770" y="4628272"/>
            <a:ext cx="6750230" cy="2336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4766"/>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4" name="Group 29"/>
          <p:cNvGrpSpPr>
            <a:grpSpLocks/>
          </p:cNvGrpSpPr>
          <p:nvPr/>
        </p:nvGrpSpPr>
        <p:grpSpPr bwMode="auto">
          <a:xfrm>
            <a:off x="6041366" y="6253382"/>
            <a:ext cx="5914289" cy="571500"/>
            <a:chOff x="2832" y="3792"/>
            <a:chExt cx="2610" cy="360"/>
          </a:xfrm>
        </p:grpSpPr>
        <p:pic>
          <p:nvPicPr>
            <p:cNvPr id="5" name="Picture 23" descr="NOTESTA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32" y="3792"/>
              <a:ext cx="45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NOTESTA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64" y="3792"/>
              <a:ext cx="45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5" descr="NOTESTA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96" y="3792"/>
              <a:ext cx="45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6" descr="NOTESTA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28" y="3792"/>
              <a:ext cx="45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7" descr="NOTESTA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92" y="3792"/>
              <a:ext cx="45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8" descr="NOTESTA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60" y="3792"/>
              <a:ext cx="45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1645181" y="1016943"/>
            <a:ext cx="8408172" cy="1046440"/>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CÂU 3: </a:t>
            </a:r>
            <a:r>
              <a:rPr lang="en-US" sz="2400" b="1" dirty="0" err="1">
                <a:solidFill>
                  <a:srgbClr val="FF0000"/>
                </a:solidFill>
                <a:latin typeface="Times New Roman" panose="02020603050405020304" pitchFamily="18" charset="0"/>
                <a:cs typeface="Times New Roman" panose="02020603050405020304" pitchFamily="18" charset="0"/>
              </a:rPr>
              <a:t>Bản</a:t>
            </a:r>
            <a:r>
              <a:rPr lang="en-US" sz="2400" b="1" dirty="0">
                <a:solidFill>
                  <a:srgbClr val="FF0000"/>
                </a:solidFill>
                <a:latin typeface="Times New Roman" panose="02020603050405020304" pitchFamily="18" charset="0"/>
                <a:cs typeface="Times New Roman" panose="02020603050405020304" pitchFamily="18" charset="0"/>
              </a:rPr>
              <a:t> SONAT-ÁNH TRĂNG </a:t>
            </a:r>
            <a:r>
              <a:rPr lang="en-US" sz="2400" b="1" dirty="0" err="1">
                <a:solidFill>
                  <a:srgbClr val="FF0000"/>
                </a:solidFill>
                <a:latin typeface="Times New Roman" panose="02020603050405020304" pitchFamily="18" charset="0"/>
                <a:cs typeface="Times New Roman" panose="02020603050405020304" pitchFamily="18" charset="0"/>
              </a:rPr>
              <a:t>sáng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năm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nào</a:t>
            </a:r>
            <a:r>
              <a:rPr lang="en-US" sz="2400" b="1" dirty="0">
                <a:solidFill>
                  <a:srgbClr val="FF0000"/>
                </a:solidFill>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p:txBody>
      </p:sp>
      <p:pic>
        <p:nvPicPr>
          <p:cNvPr id="15362" name="Picture 2" descr="C:\Users\Administrator\Desktop\hinh nen dep pp\TOG TRO CHOI\z2279680827944_e315611e441b70b9d7edd91493d9e23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1144" y="2334169"/>
            <a:ext cx="1195391" cy="1164313"/>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Administrator\Desktop\hinh nen dep pp\TOG TRO CHOI\z2279679538170_cadbf405542f2395c0979b57c1e6acd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5780" y="3709913"/>
            <a:ext cx="1210756" cy="96678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Users\Administrator\Desktop\hinh nen dep pp\TOG TRO CHOI\z2279679535288_80462a457ed1b250b11513248e4b7eb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67822" y="4965895"/>
            <a:ext cx="1248239" cy="108127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939512" y="2562382"/>
            <a:ext cx="1223412" cy="707886"/>
          </a:xfrm>
          <a:prstGeom prst="rect">
            <a:avLst/>
          </a:prstGeom>
        </p:spPr>
        <p:txBody>
          <a:bodyPr wrap="none">
            <a:spAutoFit/>
          </a:bodyPr>
          <a:lstStyle/>
          <a:p>
            <a:r>
              <a:rPr lang="en-US" sz="4000" b="1" dirty="0">
                <a:solidFill>
                  <a:srgbClr val="000066"/>
                </a:solidFill>
                <a:latin typeface="Times New Roman" panose="02020603050405020304" pitchFamily="18" charset="0"/>
                <a:cs typeface="Times New Roman" panose="02020603050405020304" pitchFamily="18" charset="0"/>
              </a:rPr>
              <a:t>1810</a:t>
            </a:r>
          </a:p>
        </p:txBody>
      </p:sp>
      <p:sp>
        <p:nvSpPr>
          <p:cNvPr id="17" name="Rectangle 16"/>
          <p:cNvSpPr/>
          <p:nvPr/>
        </p:nvSpPr>
        <p:spPr>
          <a:xfrm>
            <a:off x="5837659" y="3889694"/>
            <a:ext cx="1223412" cy="707886"/>
          </a:xfrm>
          <a:prstGeom prst="rect">
            <a:avLst/>
          </a:prstGeom>
        </p:spPr>
        <p:txBody>
          <a:bodyPr wrap="none">
            <a:spAutoFit/>
          </a:bodyPr>
          <a:lstStyle/>
          <a:p>
            <a:r>
              <a:rPr lang="en-US" sz="4000" b="1" dirty="0">
                <a:solidFill>
                  <a:srgbClr val="000066"/>
                </a:solidFill>
                <a:latin typeface="Times New Roman" panose="02020603050405020304" pitchFamily="18" charset="0"/>
                <a:cs typeface="Times New Roman" panose="02020603050405020304" pitchFamily="18" charset="0"/>
              </a:rPr>
              <a:t>1801</a:t>
            </a:r>
          </a:p>
        </p:txBody>
      </p:sp>
      <p:sp>
        <p:nvSpPr>
          <p:cNvPr id="18" name="Rectangle 17"/>
          <p:cNvSpPr/>
          <p:nvPr/>
        </p:nvSpPr>
        <p:spPr>
          <a:xfrm>
            <a:off x="5837659" y="5152589"/>
            <a:ext cx="1223412" cy="707886"/>
          </a:xfrm>
          <a:prstGeom prst="rect">
            <a:avLst/>
          </a:prstGeom>
        </p:spPr>
        <p:txBody>
          <a:bodyPr wrap="none">
            <a:spAutoFit/>
          </a:bodyPr>
          <a:lstStyle/>
          <a:p>
            <a:r>
              <a:rPr lang="en-US" sz="4000" b="1" dirty="0">
                <a:solidFill>
                  <a:srgbClr val="000066"/>
                </a:solidFill>
                <a:latin typeface="Times New Roman" panose="02020603050405020304" pitchFamily="18" charset="0"/>
                <a:cs typeface="Times New Roman" panose="02020603050405020304" pitchFamily="18" charset="0"/>
              </a:rPr>
              <a:t>1910</a:t>
            </a:r>
          </a:p>
        </p:txBody>
      </p:sp>
      <p:pic>
        <p:nvPicPr>
          <p:cNvPr id="19" name="Picture 8" descr="C:\Users\Administrator\Desktop\hinh nen dep pp\TOG TRO CHOI\dap-an-bat-chu-gg.png">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30135" y="3402070"/>
            <a:ext cx="1507718"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491540"/>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4" name="Group 29"/>
          <p:cNvGrpSpPr>
            <a:grpSpLocks/>
          </p:cNvGrpSpPr>
          <p:nvPr/>
        </p:nvGrpSpPr>
        <p:grpSpPr bwMode="auto">
          <a:xfrm>
            <a:off x="6041366" y="6253382"/>
            <a:ext cx="5914289" cy="571500"/>
            <a:chOff x="2832" y="3792"/>
            <a:chExt cx="2610" cy="360"/>
          </a:xfrm>
        </p:grpSpPr>
        <p:pic>
          <p:nvPicPr>
            <p:cNvPr id="5" name="Picture 23" descr="NOTESTA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32" y="3792"/>
              <a:ext cx="45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NOTESTA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64" y="3792"/>
              <a:ext cx="45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5" descr="NOTESTA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96" y="3792"/>
              <a:ext cx="45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6" descr="NOTESTA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28" y="3792"/>
              <a:ext cx="45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7" descr="NOTESTA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92" y="3792"/>
              <a:ext cx="45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8" descr="NOTESTA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60" y="3792"/>
              <a:ext cx="45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1892942" y="1118312"/>
            <a:ext cx="3503594"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ĐÁP ÁN CÂU 3:</a:t>
            </a:r>
            <a:endParaRPr lang="en-US" dirty="0">
              <a:latin typeface="Times New Roman" panose="02020603050405020304" pitchFamily="18" charset="0"/>
              <a:cs typeface="Times New Roman" panose="02020603050405020304" pitchFamily="18" charset="0"/>
            </a:endParaRPr>
          </a:p>
        </p:txBody>
      </p:sp>
      <p:pic>
        <p:nvPicPr>
          <p:cNvPr id="15363" name="Picture 3" descr="C:\Users\Administrator\Desktop\hinh nen dep pp\TOG TRO CHOI\z2279679538170_cadbf405542f2395c0979b57c1e6acd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6694" y="2389113"/>
            <a:ext cx="1210756" cy="96678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442801" y="2389113"/>
            <a:ext cx="1223412" cy="707886"/>
          </a:xfrm>
          <a:prstGeom prst="rect">
            <a:avLst/>
          </a:prstGeom>
        </p:spPr>
        <p:txBody>
          <a:bodyPr wrap="none">
            <a:spAutoFit/>
          </a:bodyPr>
          <a:lstStyle/>
          <a:p>
            <a:r>
              <a:rPr lang="en-US" sz="4000" b="1" dirty="0">
                <a:solidFill>
                  <a:srgbClr val="000066"/>
                </a:solidFill>
                <a:latin typeface="Times New Roman" panose="02020603050405020304" pitchFamily="18" charset="0"/>
                <a:cs typeface="Times New Roman" panose="02020603050405020304" pitchFamily="18" charset="0"/>
              </a:rPr>
              <a:t>1801</a:t>
            </a:r>
          </a:p>
        </p:txBody>
      </p:sp>
    </p:spTree>
    <p:extLst>
      <p:ext uri="{BB962C8B-B14F-4D97-AF65-F5344CB8AC3E}">
        <p14:creationId xmlns:p14="http://schemas.microsoft.com/office/powerpoint/2010/main" val="2981309467"/>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86174" y="874787"/>
            <a:ext cx="4137783" cy="731944"/>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6600">
                  <a:solidFill>
                    <a:srgbClr val="FF0000"/>
                  </a:solidFill>
                  <a:prstDash val="solid"/>
                </a:ln>
                <a:solidFill>
                  <a:prstClr val="white"/>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LuyệN tập</a:t>
            </a:r>
            <a:r>
              <a:rPr kumimoji="0" lang="en-US" sz="2400" b="1" i="0" u="none" strike="noStrike" kern="1200" cap="none" spc="0" normalizeH="0" noProof="0">
                <a:ln w="6600">
                  <a:solidFill>
                    <a:srgbClr val="FF0000"/>
                  </a:solidFill>
                  <a:prstDash val="solid"/>
                </a:ln>
                <a:solidFill>
                  <a:prstClr val="white"/>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2400" b="1" i="0" u="none" strike="noStrike" kern="1200" cap="none" spc="0" normalizeH="0" baseline="0" noProof="0" dirty="0">
              <a:ln w="6600">
                <a:solidFill>
                  <a:srgbClr val="FF0000"/>
                </a:solidFill>
                <a:prstDash val="solid"/>
              </a:ln>
              <a:solidFill>
                <a:prstClr val="white"/>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0" y="119194"/>
            <a:ext cx="7837714" cy="587853"/>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8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ÔN </a:t>
            </a:r>
            <a:r>
              <a:rPr kumimoji="0" lang="en-US" sz="2800" b="1"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 CỤ TIẾT TẤU,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 CỤ GIA ĐIỆU</a:t>
            </a:r>
          </a:p>
        </p:txBody>
      </p:sp>
      <p:sp>
        <p:nvSpPr>
          <p:cNvPr id="5" name="Rectangle 4"/>
          <p:cNvSpPr/>
          <p:nvPr/>
        </p:nvSpPr>
        <p:spPr>
          <a:xfrm>
            <a:off x="5712716" y="1094326"/>
            <a:ext cx="3873176" cy="483017"/>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pt-BR" sz="2400" noProof="0">
                <a:solidFill>
                  <a:prstClr val="black"/>
                </a:solidFill>
                <a:latin typeface="Times New Roman" panose="02020603050405020304" pitchFamily="18" charset="0"/>
                <a:ea typeface="Calibri" panose="020F0502020204030204" pitchFamily="34" charset="0"/>
              </a:rPr>
              <a:t>Ôn gõ</a:t>
            </a:r>
            <a:r>
              <a:rPr kumimoji="0" lang="pt-BR" sz="240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rPr>
              <a:t> hình tiết tấu theo nhóm</a:t>
            </a:r>
            <a:endParaRPr kumimoji="0" lang="en-US" sz="240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45" y="5167952"/>
            <a:ext cx="2725203" cy="1690048"/>
          </a:xfrm>
          <a:prstGeom prst="rect">
            <a:avLst/>
          </a:prstGeom>
        </p:spPr>
      </p:pic>
      <p:pic>
        <p:nvPicPr>
          <p:cNvPr id="12" name="Picture 11" descr="C:\Users\Admin\Desktop\2024-06-18_115002.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57599" y="1967552"/>
            <a:ext cx="8373291" cy="3200400"/>
          </a:xfrm>
          <a:prstGeom prst="rect">
            <a:avLst/>
          </a:prstGeom>
          <a:noFill/>
          <a:ln>
            <a:noFill/>
          </a:ln>
        </p:spPr>
      </p:pic>
      <p:sp>
        <p:nvSpPr>
          <p:cNvPr id="13" name="TextBox 12"/>
          <p:cNvSpPr txBox="1"/>
          <p:nvPr/>
        </p:nvSpPr>
        <p:spPr>
          <a:xfrm>
            <a:off x="2355066" y="2433603"/>
            <a:ext cx="10804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Nhóm 1</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p:cNvSpPr txBox="1"/>
          <p:nvPr/>
        </p:nvSpPr>
        <p:spPr>
          <a:xfrm>
            <a:off x="2355066" y="4153545"/>
            <a:ext cx="10804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Nhóm 2</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nhac cu tt trog 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0816" y="2433603"/>
            <a:ext cx="609600" cy="609600"/>
          </a:xfrm>
          <a:prstGeom prst="rect">
            <a:avLst/>
          </a:prstGeom>
        </p:spPr>
      </p:pic>
      <p:pic>
        <p:nvPicPr>
          <p:cNvPr id="10" name="nhac cu tt tembori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382565" y="4084602"/>
            <a:ext cx="609600" cy="609600"/>
          </a:xfrm>
          <a:prstGeom prst="rect">
            <a:avLst/>
          </a:prstGeom>
        </p:spPr>
      </p:pic>
      <p:sp>
        <p:nvSpPr>
          <p:cNvPr id="3" name="Rectangle 2"/>
          <p:cNvSpPr/>
          <p:nvPr/>
        </p:nvSpPr>
        <p:spPr>
          <a:xfrm>
            <a:off x="9129799" y="189235"/>
            <a:ext cx="3138295" cy="461665"/>
          </a:xfrm>
          <a:prstGeom prst="rect">
            <a:avLst/>
          </a:prstGeom>
        </p:spPr>
        <p:txBody>
          <a:bodyPr wrap="none">
            <a:spAutoFit/>
          </a:bodyPr>
          <a:lstStyle/>
          <a:p>
            <a:r>
              <a:rPr lang="en-US" sz="24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NHẠC CỤ TIẾT TẤU</a:t>
            </a:r>
            <a:endParaRPr lang="en-US" sz="2400"/>
          </a:p>
        </p:txBody>
      </p:sp>
    </p:spTree>
    <p:extLst>
      <p:ext uri="{BB962C8B-B14F-4D97-AF65-F5344CB8AC3E}">
        <p14:creationId xmlns:p14="http://schemas.microsoft.com/office/powerpoint/2010/main" val="111281397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9" fill="hold"/>
                                        <p:tgtEl>
                                          <p:spTgt spid="9"/>
                                        </p:tgtEl>
                                      </p:cBhvr>
                                    </p:cmd>
                                  </p:child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083" fill="hold"/>
                                        <p:tgtEl>
                                          <p:spTgt spid="10"/>
                                        </p:tgtEl>
                                      </p:cBhvr>
                                    </p:cmd>
                                  </p:childTnLst>
                                </p:cTn>
                              </p:par>
                            </p:childTnLst>
                          </p:cTn>
                        </p:par>
                      </p:childTnLst>
                    </p:cTn>
                  </p:par>
                </p:childTnLst>
              </p:cTn>
              <p:nextCondLst>
                <p:cond evt="onClick" delay="0">
                  <p:tgtEl>
                    <p:spTgt spid="10"/>
                  </p:tgtEl>
                </p:cond>
              </p:nextCondLst>
            </p:seq>
            <p:audio>
              <p:cMediaNode vol="80000">
                <p:cTn id="12" fill="hold" display="0">
                  <p:stCondLst>
                    <p:cond delay="indefinite"/>
                  </p:stCondLst>
                  <p:endCondLst>
                    <p:cond evt="onStopAudio" delay="0">
                      <p:tgtEl>
                        <p:sldTgt/>
                      </p:tgtEl>
                    </p:cond>
                  </p:endCondLst>
                </p:cTn>
                <p:tgtEl>
                  <p:spTgt spid="9"/>
                </p:tgtEl>
              </p:cMediaNode>
            </p:audio>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2" name="TextBox 11"/>
          <p:cNvSpPr txBox="1"/>
          <p:nvPr/>
        </p:nvSpPr>
        <p:spPr>
          <a:xfrm>
            <a:off x="2601591" y="1929204"/>
            <a:ext cx="22008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Nhóm 1: Câu 1,2</a:t>
            </a:r>
          </a:p>
        </p:txBody>
      </p:sp>
      <p:sp>
        <p:nvSpPr>
          <p:cNvPr id="13" name="TextBox 12"/>
          <p:cNvSpPr txBox="1"/>
          <p:nvPr/>
        </p:nvSpPr>
        <p:spPr>
          <a:xfrm>
            <a:off x="2601591" y="2846853"/>
            <a:ext cx="22008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Nhóm 2: Câu 3,4</a:t>
            </a:r>
          </a:p>
        </p:txBody>
      </p:sp>
      <p:sp>
        <p:nvSpPr>
          <p:cNvPr id="8" name="Rectangle 7"/>
          <p:cNvSpPr/>
          <p:nvPr/>
        </p:nvSpPr>
        <p:spPr>
          <a:xfrm>
            <a:off x="83356" y="207335"/>
            <a:ext cx="4474302" cy="38536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pt-BR" noProof="0">
                <a:solidFill>
                  <a:prstClr val="black"/>
                </a:solidFill>
                <a:latin typeface="Times New Roman" panose="02020603050405020304" pitchFamily="18" charset="0"/>
                <a:ea typeface="Calibri" panose="020F0502020204030204" pitchFamily="34" charset="0"/>
              </a:rPr>
              <a:t>Ôn </a:t>
            </a:r>
            <a:r>
              <a:rPr kumimoji="0" lang="pt-BR" sz="180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rPr>
              <a:t>Gõ đệm cho bài hát Duyên dáng mùa xuân</a:t>
            </a:r>
            <a:endParaRPr kumimoji="0" lang="en-US" sz="180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endParaRPr>
          </a:p>
        </p:txBody>
      </p:sp>
      <p:pic>
        <p:nvPicPr>
          <p:cNvPr id="10" name="Picture 9" descr="C:\Users\Admin\Desktop\1.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1014" y="796834"/>
            <a:ext cx="7302136" cy="5469773"/>
          </a:xfrm>
          <a:prstGeom prst="rect">
            <a:avLst/>
          </a:prstGeom>
          <a:noFill/>
          <a:ln>
            <a:noFill/>
          </a:ln>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45" y="5167952"/>
            <a:ext cx="2725203" cy="1690048"/>
          </a:xfrm>
          <a:prstGeom prst="rect">
            <a:avLst/>
          </a:prstGeom>
        </p:spPr>
      </p:pic>
      <p:pic>
        <p:nvPicPr>
          <p:cNvPr id="7" name="Duyên dáng mùa xuân karaoke lớp 5.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12157" y="3500775"/>
            <a:ext cx="609600" cy="609600"/>
          </a:xfrm>
          <a:prstGeom prst="rect">
            <a:avLst/>
          </a:prstGeom>
        </p:spPr>
      </p:pic>
    </p:spTree>
    <p:extLst>
      <p:ext uri="{BB962C8B-B14F-4D97-AF65-F5344CB8AC3E}">
        <p14:creationId xmlns:p14="http://schemas.microsoft.com/office/powerpoint/2010/main" val="104224007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23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rot="21170908">
            <a:off x="4604940" y="2730965"/>
            <a:ext cx="3665977" cy="1384995"/>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TRÒ CHƠI BỨC TRANH BÍ ÂN: </a:t>
            </a:r>
            <a:r>
              <a:rPr lang="en-US" sz="2800" b="1" dirty="0" err="1">
                <a:solidFill>
                  <a:srgbClr val="FF0000"/>
                </a:solidFill>
                <a:latin typeface="Times New Roman" panose="02020603050405020304" pitchFamily="18" charset="0"/>
                <a:cs typeface="Times New Roman" panose="02020603050405020304" pitchFamily="18" charset="0"/>
              </a:rPr>
              <a:t>Hãy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hỏi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sau</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5" name="TextBox 4">
            <a:hlinkClick r:id="rId3" action="ppaction://hlinksldjump"/>
          </p:cNvPr>
          <p:cNvSpPr txBox="1"/>
          <p:nvPr/>
        </p:nvSpPr>
        <p:spPr>
          <a:xfrm>
            <a:off x="1120876" y="1472050"/>
            <a:ext cx="3716594" cy="830997"/>
          </a:xfrm>
          <a:prstGeom prst="rect">
            <a:avLst/>
          </a:prstGeom>
          <a:noFill/>
        </p:spPr>
        <p:txBody>
          <a:bodyPr wrap="square" rtlCol="0">
            <a:spAutoFit/>
          </a:bodyPr>
          <a:lstStyle/>
          <a:p>
            <a:r>
              <a:rPr lang="en-US" sz="4800" b="1">
                <a:solidFill>
                  <a:srgbClr val="FF0000"/>
                </a:solidFill>
                <a:latin typeface="Times New Roman" panose="02020603050405020304" pitchFamily="18" charset="0"/>
                <a:cs typeface="Times New Roman" panose="02020603050405020304" pitchFamily="18" charset="0"/>
              </a:rPr>
              <a:t>Bức tranh 1</a:t>
            </a:r>
          </a:p>
        </p:txBody>
      </p:sp>
      <p:sp>
        <p:nvSpPr>
          <p:cNvPr id="9" name="TextBox 8">
            <a:hlinkClick r:id="rId4" action="ppaction://hlinksldjump"/>
          </p:cNvPr>
          <p:cNvSpPr txBox="1"/>
          <p:nvPr/>
        </p:nvSpPr>
        <p:spPr>
          <a:xfrm>
            <a:off x="7580669" y="5034049"/>
            <a:ext cx="3628105" cy="830997"/>
          </a:xfrm>
          <a:prstGeom prst="rect">
            <a:avLst/>
          </a:prstGeom>
          <a:noFill/>
        </p:spPr>
        <p:txBody>
          <a:bodyPr wrap="square" rtlCol="0">
            <a:spAutoFit/>
          </a:bodyPr>
          <a:lstStyle/>
          <a:p>
            <a:r>
              <a:rPr lang="en-US" sz="4800" b="1">
                <a:solidFill>
                  <a:srgbClr val="FF0000"/>
                </a:solidFill>
                <a:latin typeface="Times New Roman" panose="02020603050405020304" pitchFamily="18" charset="0"/>
                <a:cs typeface="Times New Roman" panose="02020603050405020304" pitchFamily="18" charset="0"/>
              </a:rPr>
              <a:t>Bức tranh 4</a:t>
            </a:r>
          </a:p>
        </p:txBody>
      </p:sp>
      <p:sp>
        <p:nvSpPr>
          <p:cNvPr id="10" name="TextBox 9">
            <a:hlinkClick r:id="rId5" action="ppaction://hlinksldjump"/>
          </p:cNvPr>
          <p:cNvSpPr txBox="1"/>
          <p:nvPr/>
        </p:nvSpPr>
        <p:spPr>
          <a:xfrm>
            <a:off x="958643" y="4856822"/>
            <a:ext cx="3421627" cy="830997"/>
          </a:xfrm>
          <a:prstGeom prst="rect">
            <a:avLst/>
          </a:prstGeom>
          <a:noFill/>
        </p:spPr>
        <p:txBody>
          <a:bodyPr wrap="square" rtlCol="0">
            <a:spAutoFit/>
          </a:bodyPr>
          <a:lstStyle/>
          <a:p>
            <a:r>
              <a:rPr lang="en-US" sz="4800" b="1">
                <a:solidFill>
                  <a:srgbClr val="FF0000"/>
                </a:solidFill>
                <a:latin typeface="Times New Roman" panose="02020603050405020304" pitchFamily="18" charset="0"/>
                <a:cs typeface="Times New Roman" panose="02020603050405020304" pitchFamily="18" charset="0"/>
              </a:rPr>
              <a:t>Bức tranh 3</a:t>
            </a:r>
          </a:p>
        </p:txBody>
      </p:sp>
      <p:sp>
        <p:nvSpPr>
          <p:cNvPr id="11" name="TextBox 10">
            <a:hlinkClick r:id="rId6" action="ppaction://hlinksldjump"/>
          </p:cNvPr>
          <p:cNvSpPr txBox="1"/>
          <p:nvPr/>
        </p:nvSpPr>
        <p:spPr>
          <a:xfrm>
            <a:off x="7713407" y="1159106"/>
            <a:ext cx="3775586" cy="830997"/>
          </a:xfrm>
          <a:prstGeom prst="rect">
            <a:avLst/>
          </a:prstGeom>
          <a:noFill/>
        </p:spPr>
        <p:txBody>
          <a:bodyPr wrap="square" rtlCol="0">
            <a:spAutoFit/>
          </a:bodyPr>
          <a:lstStyle/>
          <a:p>
            <a:r>
              <a:rPr lang="en-US" sz="4800" b="1">
                <a:solidFill>
                  <a:srgbClr val="FF0000"/>
                </a:solidFill>
                <a:latin typeface="Times New Roman" panose="02020603050405020304" pitchFamily="18" charset="0"/>
                <a:cs typeface="Times New Roman" panose="02020603050405020304" pitchFamily="18" charset="0"/>
              </a:rPr>
              <a:t>Bức tranh 2</a:t>
            </a:r>
          </a:p>
        </p:txBody>
      </p:sp>
      <p:sp>
        <p:nvSpPr>
          <p:cNvPr id="2" name="TextBox 1"/>
          <p:cNvSpPr txBox="1"/>
          <p:nvPr/>
        </p:nvSpPr>
        <p:spPr>
          <a:xfrm>
            <a:off x="3672393" y="0"/>
            <a:ext cx="5612283" cy="523220"/>
          </a:xfrm>
          <a:prstGeom prst="rect">
            <a:avLst/>
          </a:prstGeom>
          <a:solidFill>
            <a:schemeClr val="accent2"/>
          </a:solidFill>
        </p:spPr>
        <p:txBody>
          <a:bodyPr wrap="square" rtlCol="0">
            <a:spAutoFit/>
          </a:bodyPr>
          <a:lstStyle/>
          <a:p>
            <a:r>
              <a:rPr lang="en-US" sz="2800" b="1" dirty="0">
                <a:solidFill>
                  <a:srgbClr val="000066"/>
                </a:solidFill>
                <a:latin typeface="Times New Roman" panose="02020603050405020304" pitchFamily="18" charset="0"/>
                <a:cs typeface="Times New Roman" pitchFamily="18" charset="0"/>
              </a:rPr>
              <a:t>1. HĐ KHỞI ĐỘNG/NHẬN DIỆN</a:t>
            </a:r>
          </a:p>
        </p:txBody>
      </p:sp>
    </p:spTree>
    <p:extLst>
      <p:ext uri="{BB962C8B-B14F-4D97-AF65-F5344CB8AC3E}">
        <p14:creationId xmlns:p14="http://schemas.microsoft.com/office/powerpoint/2010/main" val="3161489670"/>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5" name="Picture 4" descr="C:\Users\Admin\Desktop\1.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931" y="151033"/>
            <a:ext cx="11682549" cy="6406521"/>
          </a:xfrm>
          <a:prstGeom prst="rect">
            <a:avLst/>
          </a:prstGeom>
          <a:noFill/>
          <a:ln>
            <a:noFill/>
          </a:ln>
        </p:spPr>
      </p:pic>
      <p:sp>
        <p:nvSpPr>
          <p:cNvPr id="6" name="Rectangle 5"/>
          <p:cNvSpPr/>
          <p:nvPr/>
        </p:nvSpPr>
        <p:spPr>
          <a:xfrm>
            <a:off x="5205817" y="399227"/>
            <a:ext cx="2731838" cy="461665"/>
          </a:xfrm>
          <a:prstGeom prst="rect">
            <a:avLst/>
          </a:prstGeom>
        </p:spPr>
        <p:txBody>
          <a:bodyPr wrap="none">
            <a:spAutoFit/>
          </a:bodyPr>
          <a:lstStyle/>
          <a:p>
            <a:pPr lvl="1">
              <a:defRPr/>
            </a:pPr>
            <a:r>
              <a:rPr lang="en-US" sz="2400">
                <a:solidFill>
                  <a:prstClr val="black"/>
                </a:solidFill>
                <a:latin typeface="Times New Roman" panose="02020603050405020304" pitchFamily="18" charset="0"/>
                <a:ea typeface="Calibri" panose="020F0502020204030204" pitchFamily="34" charset="0"/>
              </a:rPr>
              <a:t>Ôn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rPr>
              <a:t>thổi nốt Đô 2</a:t>
            </a:r>
            <a:endParaRPr kumimoji="0" lang="en-US" sz="2400" b="0" i="0" u="none" strike="noStrike" kern="1200" cap="none" spc="0" normalizeH="0" baseline="0" noProof="0">
              <a:ln>
                <a:noFill/>
              </a:ln>
              <a:solidFill>
                <a:prstClr val="black"/>
              </a:solidFill>
              <a:effectLst/>
              <a:uLnTx/>
              <a:uFillTx/>
              <a:latin typeface="Calibri"/>
            </a:endParaRPr>
          </a:p>
        </p:txBody>
      </p:sp>
      <p:pic>
        <p:nvPicPr>
          <p:cNvPr id="7" name="not do 2 recod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83591" y="4095658"/>
            <a:ext cx="609600" cy="609600"/>
          </a:xfrm>
          <a:prstGeom prst="rect">
            <a:avLst/>
          </a:prstGeom>
        </p:spPr>
      </p:pic>
      <p:sp>
        <p:nvSpPr>
          <p:cNvPr id="8" name="Rectangle 7"/>
          <p:cNvSpPr/>
          <p:nvPr/>
        </p:nvSpPr>
        <p:spPr>
          <a:xfrm>
            <a:off x="561240" y="20341"/>
            <a:ext cx="198002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RECODER</a:t>
            </a:r>
            <a:endParaRPr kumimoji="0" lang="en-US" sz="2800" b="1"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51298651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866183" y="213751"/>
            <a:ext cx="217399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Times New Roman" panose="02020603050405020304" pitchFamily="18" charset="0"/>
                <a:ea typeface="Calibri" panose="020F0502020204030204" pitchFamily="34" charset="0"/>
              </a:rPr>
              <a:t>Ôn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rPr>
              <a:t>thổi mẫu âm</a:t>
            </a:r>
            <a:endParaRPr kumimoji="0" lang="en-US" sz="2400" b="0" i="0" u="none" strike="noStrike" kern="1200" cap="none" spc="0" normalizeH="0" baseline="0" noProof="0">
              <a:ln>
                <a:noFill/>
              </a:ln>
              <a:solidFill>
                <a:prstClr val="black"/>
              </a:solidFill>
              <a:effectLst/>
              <a:uLnTx/>
              <a:uFillTx/>
              <a:latin typeface="Calibri"/>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554" y="3682737"/>
            <a:ext cx="1489166" cy="3175263"/>
          </a:xfrm>
          <a:prstGeom prst="rect">
            <a:avLst/>
          </a:prstGeom>
        </p:spPr>
      </p:pic>
      <p:pic>
        <p:nvPicPr>
          <p:cNvPr id="7" name="Picture 6" descr="C:\Users\Admin\Desktop\ma.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554" y="1032101"/>
            <a:ext cx="11854274" cy="1711099"/>
          </a:xfrm>
          <a:prstGeom prst="rect">
            <a:avLst/>
          </a:prstGeom>
          <a:noFill/>
          <a:ln>
            <a:noFill/>
          </a:ln>
        </p:spPr>
      </p:pic>
      <p:pic>
        <p:nvPicPr>
          <p:cNvPr id="5" name="mau am recod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80954" y="3168196"/>
            <a:ext cx="609600" cy="609600"/>
          </a:xfrm>
          <a:prstGeom prst="rect">
            <a:avLst/>
          </a:prstGeom>
        </p:spPr>
      </p:pic>
    </p:spTree>
    <p:extLst>
      <p:ext uri="{BB962C8B-B14F-4D97-AF65-F5344CB8AC3E}">
        <p14:creationId xmlns:p14="http://schemas.microsoft.com/office/powerpoint/2010/main" val="135101504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81336"/>
            <a:ext cx="213391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Times New Roman" panose="02020603050405020304" pitchFamily="18" charset="0"/>
                <a:ea typeface="Calibri" panose="020F0502020204030204" pitchFamily="34" charset="0"/>
              </a:rPr>
              <a:t>Ôn </a:t>
            </a: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thổi bài luyện tập</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682737"/>
            <a:ext cx="1489166" cy="3175263"/>
          </a:xfrm>
          <a:prstGeom prst="rect">
            <a:avLst/>
          </a:prstGeom>
        </p:spPr>
      </p:pic>
      <p:pic>
        <p:nvPicPr>
          <p:cNvPr id="7" name="Picture 6" descr="C:\Users\Admin\Desktop\ma.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7623" y="840767"/>
            <a:ext cx="9828349" cy="3953301"/>
          </a:xfrm>
          <a:prstGeom prst="rect">
            <a:avLst/>
          </a:prstGeom>
          <a:noFill/>
          <a:ln>
            <a:noFill/>
          </a:ln>
        </p:spPr>
      </p:pic>
      <p:pic>
        <p:nvPicPr>
          <p:cNvPr id="5" name="recoder dan ga 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13186" y="5494718"/>
            <a:ext cx="609600" cy="609600"/>
          </a:xfrm>
          <a:prstGeom prst="rect">
            <a:avLst/>
          </a:prstGeom>
        </p:spPr>
      </p:pic>
    </p:spTree>
    <p:extLst>
      <p:ext uri="{BB962C8B-B14F-4D97-AF65-F5344CB8AC3E}">
        <p14:creationId xmlns:p14="http://schemas.microsoft.com/office/powerpoint/2010/main" val="188103323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2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837702" y="110814"/>
            <a:ext cx="583044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Times New Roman" panose="02020603050405020304" pitchFamily="18" charset="0"/>
                <a:ea typeface="Calibri" panose="020F0502020204030204" pitchFamily="34" charset="0"/>
              </a:rPr>
              <a:t>Ôn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rPr>
              <a:t>Luyện gam đi lên với kĩ thuật luồn ngón 1</a:t>
            </a:r>
            <a:endParaRPr kumimoji="0" lang="en-US" sz="2400" b="0" i="0" u="none" strike="noStrike" kern="1200" cap="none" spc="0" normalizeH="0" baseline="0" noProof="0">
              <a:ln>
                <a:noFill/>
              </a:ln>
              <a:solidFill>
                <a:prstClr val="black"/>
              </a:solidFill>
              <a:effectLst/>
              <a:uLnTx/>
              <a:uFillTx/>
              <a:latin typeface="Calibri"/>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286369"/>
            <a:ext cx="2699133" cy="3571632"/>
          </a:xfrm>
          <a:prstGeom prst="rect">
            <a:avLst/>
          </a:prstGeom>
        </p:spPr>
      </p:pic>
      <p:pic>
        <p:nvPicPr>
          <p:cNvPr id="6" name="Picture 5" descr="C:\Users\Admin\Desktop\gam.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3021" y="992777"/>
            <a:ext cx="11860122" cy="1918380"/>
          </a:xfrm>
          <a:prstGeom prst="rect">
            <a:avLst/>
          </a:prstGeom>
          <a:noFill/>
          <a:ln>
            <a:noFill/>
          </a:ln>
        </p:spPr>
      </p:pic>
      <p:sp>
        <p:nvSpPr>
          <p:cNvPr id="5" name="Rectangle 4"/>
          <p:cNvSpPr/>
          <p:nvPr/>
        </p:nvSpPr>
        <p:spPr>
          <a:xfrm>
            <a:off x="561240" y="20341"/>
            <a:ext cx="20281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KÈN</a:t>
            </a:r>
            <a:r>
              <a:rPr kumimoji="0" lang="en-US" sz="2800" b="1" i="0" u="none" strike="noStrike" kern="1200" cap="none" spc="0" normalizeH="0" noProof="0">
                <a:ln>
                  <a:noFill/>
                </a:ln>
                <a:solidFill>
                  <a:prstClr val="black"/>
                </a:solidFill>
                <a:effectLst/>
                <a:uLnTx/>
                <a:uFillTx/>
                <a:latin typeface="Times New Roman" panose="02020603050405020304" pitchFamily="18" charset="0"/>
                <a:ea typeface="Calibri" panose="020F0502020204030204" pitchFamily="34" charset="0"/>
                <a:cs typeface="+mn-cs"/>
              </a:rPr>
              <a:t> PHÍM</a:t>
            </a:r>
            <a:endParaRPr kumimoji="0" lang="en-US" sz="2800" b="1" i="0" u="none" strike="noStrike" kern="1200" cap="none" spc="0" normalizeH="0" baseline="0" noProof="0">
              <a:ln>
                <a:noFill/>
              </a:ln>
              <a:solidFill>
                <a:prstClr val="black"/>
              </a:solidFill>
              <a:effectLst/>
              <a:uLnTx/>
              <a:uFillTx/>
              <a:latin typeface="Calibri"/>
              <a:cs typeface="+mn-cs"/>
            </a:endParaRPr>
          </a:p>
        </p:txBody>
      </p:sp>
      <p:pic>
        <p:nvPicPr>
          <p:cNvPr id="8" name="luyen gam ken phim luon ngon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91111" y="3664585"/>
            <a:ext cx="609600" cy="609600"/>
          </a:xfrm>
          <a:prstGeom prst="rect">
            <a:avLst/>
          </a:prstGeom>
        </p:spPr>
      </p:pic>
    </p:spTree>
    <p:extLst>
      <p:ext uri="{BB962C8B-B14F-4D97-AF65-F5344CB8AC3E}">
        <p14:creationId xmlns:p14="http://schemas.microsoft.com/office/powerpoint/2010/main" val="169934816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8"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80884" y="29698"/>
            <a:ext cx="1755609" cy="41088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a:solidFill>
                  <a:prstClr val="black"/>
                </a:solidFill>
                <a:latin typeface="Times New Roman" panose="02020603050405020304" pitchFamily="18" charset="0"/>
                <a:ea typeface="Calibri" panose="020F0502020204030204" pitchFamily="34" charset="0"/>
              </a:rPr>
              <a:t>Ôn </a:t>
            </a: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Bài luyện tập</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4230611"/>
            <a:ext cx="1985555" cy="2627389"/>
          </a:xfrm>
          <a:prstGeom prst="rect">
            <a:avLst/>
          </a:prstGeom>
        </p:spPr>
      </p:pic>
      <p:pic>
        <p:nvPicPr>
          <p:cNvPr id="6" name="Picture 5" descr="C:\Users\Admin\Desktop\nole.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4178" y="682841"/>
            <a:ext cx="11735274" cy="3196828"/>
          </a:xfrm>
          <a:prstGeom prst="rect">
            <a:avLst/>
          </a:prstGeom>
          <a:noFill/>
          <a:ln>
            <a:noFill/>
          </a:ln>
        </p:spPr>
      </p:pic>
      <p:pic>
        <p:nvPicPr>
          <p:cNvPr id="5" name="ken phim noel dau ti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87146" y="4913907"/>
            <a:ext cx="609600" cy="609600"/>
          </a:xfrm>
          <a:prstGeom prst="rect">
            <a:avLst/>
          </a:prstGeom>
        </p:spPr>
      </p:pic>
    </p:spTree>
    <p:extLst>
      <p:ext uri="{BB962C8B-B14F-4D97-AF65-F5344CB8AC3E}">
        <p14:creationId xmlns:p14="http://schemas.microsoft.com/office/powerpoint/2010/main" val="283776790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1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5224163" y="0"/>
            <a:ext cx="6984380" cy="2653989"/>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rPr>
              <a:t>GIÁO DỤC, CỦNG CỐ DẶN DÒ</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9260" y="3043107"/>
            <a:ext cx="1806209" cy="377046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354" y="4093636"/>
            <a:ext cx="3196867" cy="276436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614651" cy="6813568"/>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4651" y="1484157"/>
            <a:ext cx="6500818" cy="1558950"/>
          </a:xfrm>
          <a:prstGeom prst="rect">
            <a:avLst/>
          </a:prstGeom>
        </p:spPr>
      </p:pic>
      <p:sp>
        <p:nvSpPr>
          <p:cNvPr id="9" name="TextBox 8"/>
          <p:cNvSpPr txBox="1"/>
          <p:nvPr/>
        </p:nvSpPr>
        <p:spPr>
          <a:xfrm>
            <a:off x="7303888" y="2660003"/>
            <a:ext cx="31223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Chú ý hỏi song câu hỏi mới nêu giáo dục</a:t>
            </a:r>
          </a:p>
        </p:txBody>
      </p:sp>
    </p:spTree>
    <p:extLst>
      <p:ext uri="{BB962C8B-B14F-4D97-AF65-F5344CB8AC3E}">
        <p14:creationId xmlns:p14="http://schemas.microsoft.com/office/powerpoint/2010/main" val="2176441589"/>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0" y="0"/>
            <a:ext cx="7160899" cy="451139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Chúc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935" y="2255699"/>
            <a:ext cx="2813570" cy="1406786"/>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8464" y="2588325"/>
            <a:ext cx="4751842" cy="3220219"/>
          </a:xfrm>
          <a:prstGeom prst="rect">
            <a:avLst/>
          </a:prstGeom>
        </p:spPr>
      </p:pic>
      <p:pic>
        <p:nvPicPr>
          <p:cNvPr id="2" name="Giai điệu Chuông gió leng ke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00170" y="684563"/>
            <a:ext cx="609600" cy="609600"/>
          </a:xfrm>
          <a:prstGeom prst="rect">
            <a:avLst/>
          </a:prstGeom>
        </p:spPr>
      </p:pic>
    </p:spTree>
    <p:extLst>
      <p:ext uri="{BB962C8B-B14F-4D97-AF65-F5344CB8AC3E}">
        <p14:creationId xmlns:p14="http://schemas.microsoft.com/office/powerpoint/2010/main" val="362884397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82148" y="638268"/>
            <a:ext cx="5147187" cy="954107"/>
          </a:xfrm>
          <a:prstGeom prst="rect">
            <a:avLst/>
          </a:prstGeom>
          <a:noFill/>
        </p:spPr>
        <p:txBody>
          <a:bodyPr wrap="square" rtlCol="0">
            <a:spAutoFit/>
          </a:bodyPr>
          <a:lstStyle/>
          <a:p>
            <a:r>
              <a:rPr lang="en-US" sz="2800" i="1" dirty="0">
                <a:solidFill>
                  <a:srgbClr val="FFFF00"/>
                </a:solidFill>
                <a:latin typeface="Times New Roman" panose="02020603050405020304" pitchFamily="18" charset="0"/>
                <a:cs typeface="Times New Roman" panose="02020603050405020304" pitchFamily="18" charset="0"/>
              </a:rPr>
              <a:t>CÂU 1: </a:t>
            </a:r>
            <a:r>
              <a:rPr lang="en-US" sz="2800" i="1" dirty="0" err="1">
                <a:solidFill>
                  <a:srgbClr val="FFFF00"/>
                </a:solidFill>
                <a:latin typeface="Times New Roman" panose="02020603050405020304" pitchFamily="18" charset="0"/>
                <a:cs typeface="Times New Roman" panose="02020603050405020304" pitchFamily="18" charset="0"/>
              </a:rPr>
              <a:t>Em</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xem</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bức</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tranh</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đây</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là</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nơi</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nào</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Em</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từng</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đến</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đây</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chưa</a:t>
            </a:r>
            <a:endParaRPr lang="en-US" sz="2800" i="1" dirty="0">
              <a:solidFill>
                <a:srgbClr val="FFFF00"/>
              </a:solidFill>
              <a:latin typeface="Times New Roman" panose="02020603050405020304" pitchFamily="18" charset="0"/>
              <a:cs typeface="Times New Roman" panose="02020603050405020304" pitchFamily="18" charset="0"/>
            </a:endParaRPr>
          </a:p>
        </p:txBody>
      </p:sp>
      <p:pic>
        <p:nvPicPr>
          <p:cNvPr id="6" name="Picture 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3187" y="1980367"/>
            <a:ext cx="1547446" cy="1336665"/>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1515" y="638268"/>
            <a:ext cx="4563021" cy="450869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52050338"/>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170903" y="0"/>
            <a:ext cx="3033350" cy="6858000"/>
          </a:xfrm>
          <a:prstGeom prst="rect">
            <a:avLst/>
          </a:prstGeom>
        </p:spPr>
      </p:pic>
      <p:pic>
        <p:nvPicPr>
          <p:cNvPr id="7" name="Picture 6"/>
          <p:cNvPicPr>
            <a:picLocks noChangeAspect="1"/>
          </p:cNvPicPr>
          <p:nvPr/>
        </p:nvPicPr>
        <p:blipFill>
          <a:blip r:embed="rId3"/>
          <a:stretch>
            <a:fillRect/>
          </a:stretch>
        </p:blipFill>
        <p:spPr>
          <a:xfrm>
            <a:off x="6204253" y="0"/>
            <a:ext cx="2836509" cy="6858000"/>
          </a:xfrm>
          <a:prstGeom prst="rect">
            <a:avLst/>
          </a:prstGeom>
        </p:spPr>
      </p:pic>
      <p:pic>
        <p:nvPicPr>
          <p:cNvPr id="8" name="Picture 7"/>
          <p:cNvPicPr>
            <a:picLocks noChangeAspect="1"/>
          </p:cNvPicPr>
          <p:nvPr/>
        </p:nvPicPr>
        <p:blipFill>
          <a:blip r:embed="rId3"/>
          <a:stretch>
            <a:fillRect/>
          </a:stretch>
        </p:blipFill>
        <p:spPr>
          <a:xfrm>
            <a:off x="9040762" y="0"/>
            <a:ext cx="3033350" cy="6858000"/>
          </a:xfrm>
          <a:prstGeom prst="rect">
            <a:avLst/>
          </a:prstGeom>
        </p:spPr>
      </p:pic>
      <p:sp>
        <p:nvSpPr>
          <p:cNvPr id="2" name="TextBox 1"/>
          <p:cNvSpPr txBox="1"/>
          <p:nvPr/>
        </p:nvSpPr>
        <p:spPr>
          <a:xfrm>
            <a:off x="334394" y="1190103"/>
            <a:ext cx="2630032" cy="954107"/>
          </a:xfrm>
          <a:prstGeom prst="rect">
            <a:avLst/>
          </a:prstGeom>
          <a:no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Đáp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án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câu</a:t>
            </a:r>
            <a:r>
              <a:rPr lang="en-US" sz="2800" dirty="0">
                <a:solidFill>
                  <a:schemeClr val="bg1"/>
                </a:solidFill>
                <a:latin typeface="Times New Roman" panose="02020603050405020304" pitchFamily="18" charset="0"/>
                <a:cs typeface="Times New Roman" panose="02020603050405020304" pitchFamily="18" charset="0"/>
              </a:rPr>
              <a:t> 1: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Thờ</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10" name="Picture 9">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3500" y="3064994"/>
            <a:ext cx="3390900" cy="1359308"/>
          </a:xfrm>
          <a:prstGeom prst="rect">
            <a:avLst/>
          </a:prstGeom>
        </p:spPr>
      </p:pic>
    </p:spTree>
    <p:extLst>
      <p:ext uri="{BB962C8B-B14F-4D97-AF65-F5344CB8AC3E}">
        <p14:creationId xmlns:p14="http://schemas.microsoft.com/office/powerpoint/2010/main" val="2223809127"/>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6" name="Picture 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3203" y="2627482"/>
            <a:ext cx="1203709" cy="1336665"/>
          </a:xfrm>
          <a:prstGeom prst="rect">
            <a:avLst/>
          </a:prstGeom>
        </p:spPr>
      </p:pic>
      <p:sp>
        <p:nvSpPr>
          <p:cNvPr id="5" name="TextBox 4"/>
          <p:cNvSpPr txBox="1"/>
          <p:nvPr/>
        </p:nvSpPr>
        <p:spPr>
          <a:xfrm>
            <a:off x="5725551" y="638268"/>
            <a:ext cx="5655477" cy="523220"/>
          </a:xfrm>
          <a:prstGeom prst="rect">
            <a:avLst/>
          </a:prstGeom>
          <a:noFill/>
        </p:spPr>
        <p:txBody>
          <a:bodyPr wrap="square" rtlCol="0">
            <a:spAutoFit/>
          </a:bodyPr>
          <a:lstStyle/>
          <a:p>
            <a:r>
              <a:rPr lang="en-US" sz="2800" i="1">
                <a:solidFill>
                  <a:srgbClr val="FFFF00"/>
                </a:solidFill>
                <a:latin typeface="Times New Roman" panose="02020603050405020304" pitchFamily="18" charset="0"/>
                <a:cs typeface="Times New Roman" panose="02020603050405020304" pitchFamily="18" charset="0"/>
              </a:rPr>
              <a:t>CÂU 2: </a:t>
            </a:r>
            <a:r>
              <a:rPr lang="en-US" sz="2800" i="1" dirty="0" err="1">
                <a:solidFill>
                  <a:srgbClr val="FFFF00"/>
                </a:solidFill>
                <a:latin typeface="Times New Roman" panose="02020603050405020304" pitchFamily="18" charset="0"/>
                <a:cs typeface="Times New Roman" panose="02020603050405020304" pitchFamily="18" charset="0"/>
              </a:rPr>
              <a:t>Em</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xem</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bức</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tranh</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đây</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là</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gì</a:t>
            </a:r>
            <a:r>
              <a:rPr lang="en-US" sz="2800" i="1" dirty="0">
                <a:solidFill>
                  <a:srgbClr val="FFFF00"/>
                </a:solidFill>
                <a:latin typeface="Times New Roman" panose="02020603050405020304" pitchFamily="18" charset="0"/>
                <a:cs typeface="Times New Roman" panose="02020603050405020304" pitchFamily="18" charset="0"/>
              </a:rPr>
              <a:t>?</a:t>
            </a:r>
          </a:p>
        </p:txBody>
      </p:sp>
      <p:pic>
        <p:nvPicPr>
          <p:cNvPr id="3075" name="Picture 3" descr="C:\Users\Administrator\Desktop\ban nha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940" y="638268"/>
            <a:ext cx="4798798" cy="473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120169"/>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204253" y="0"/>
            <a:ext cx="2836509" cy="6858000"/>
          </a:xfrm>
          <a:prstGeom prst="rect">
            <a:avLst/>
          </a:prstGeom>
        </p:spPr>
      </p:pic>
      <p:pic>
        <p:nvPicPr>
          <p:cNvPr id="8" name="Picture 7"/>
          <p:cNvPicPr>
            <a:picLocks noChangeAspect="1"/>
          </p:cNvPicPr>
          <p:nvPr/>
        </p:nvPicPr>
        <p:blipFill>
          <a:blip r:embed="rId3"/>
          <a:stretch>
            <a:fillRect/>
          </a:stretch>
        </p:blipFill>
        <p:spPr>
          <a:xfrm>
            <a:off x="9040762" y="0"/>
            <a:ext cx="3033350" cy="6858000"/>
          </a:xfrm>
          <a:prstGeom prst="rect">
            <a:avLst/>
          </a:prstGeom>
        </p:spPr>
      </p:pic>
      <p:sp>
        <p:nvSpPr>
          <p:cNvPr id="2" name="TextBox 1"/>
          <p:cNvSpPr txBox="1"/>
          <p:nvPr/>
        </p:nvSpPr>
        <p:spPr>
          <a:xfrm rot="20079314">
            <a:off x="-129991" y="1385566"/>
            <a:ext cx="6435701"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Đáp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án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câu</a:t>
            </a:r>
            <a:r>
              <a:rPr lang="en-US" sz="3200" dirty="0">
                <a:solidFill>
                  <a:schemeClr val="bg1"/>
                </a:solidFill>
                <a:latin typeface="Times New Roman" panose="02020603050405020304" pitchFamily="18" charset="0"/>
                <a:cs typeface="Times New Roman" panose="02020603050405020304" pitchFamily="18" charset="0"/>
              </a:rPr>
              <a:t> 2: </a:t>
            </a:r>
            <a:r>
              <a:rPr lang="en-US" sz="3200" dirty="0" err="1">
                <a:solidFill>
                  <a:schemeClr val="bg1"/>
                </a:solidFill>
                <a:latin typeface="Times New Roman" panose="02020603050405020304" pitchFamily="18" charset="0"/>
                <a:cs typeface="Times New Roman" panose="02020603050405020304" pitchFamily="18" charset="0"/>
              </a:rPr>
              <a:t>Bản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nước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ngoài</a:t>
            </a:r>
            <a:endParaRPr lang="en-US" sz="3200" dirty="0">
              <a:solidFill>
                <a:schemeClr val="bg1"/>
              </a:solidFill>
              <a:latin typeface="Times New Roman" panose="02020603050405020304" pitchFamily="18" charset="0"/>
              <a:cs typeface="Times New Roman" panose="02020603050405020304" pitchFamily="18" charset="0"/>
            </a:endParaRPr>
          </a:p>
        </p:txBody>
      </p:sp>
      <p:pic>
        <p:nvPicPr>
          <p:cNvPr id="5" name="Picture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2901" y="3094491"/>
            <a:ext cx="3390900" cy="1359308"/>
          </a:xfrm>
          <a:prstGeom prst="rect">
            <a:avLst/>
          </a:prstGeom>
        </p:spPr>
      </p:pic>
    </p:spTree>
    <p:extLst>
      <p:ext uri="{BB962C8B-B14F-4D97-AF65-F5344CB8AC3E}">
        <p14:creationId xmlns:p14="http://schemas.microsoft.com/office/powerpoint/2010/main" val="2163240522"/>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627077" y="854952"/>
            <a:ext cx="5725551" cy="954107"/>
          </a:xfrm>
          <a:prstGeom prst="rect">
            <a:avLst/>
          </a:prstGeom>
          <a:noFill/>
        </p:spPr>
        <p:txBody>
          <a:bodyPr wrap="square" rtlCol="0">
            <a:spAutoFit/>
          </a:bodyPr>
          <a:lstStyle/>
          <a:p>
            <a:r>
              <a:rPr lang="en-US" sz="2800" i="1" dirty="0">
                <a:solidFill>
                  <a:srgbClr val="FFFF00"/>
                </a:solidFill>
                <a:latin typeface="Times New Roman" panose="02020603050405020304" pitchFamily="18" charset="0"/>
                <a:cs typeface="Times New Roman" panose="02020603050405020304" pitchFamily="18" charset="0"/>
              </a:rPr>
              <a:t>CÂU 3 </a:t>
            </a:r>
            <a:r>
              <a:rPr lang="en-US" sz="2800" i="1" dirty="0" err="1">
                <a:solidFill>
                  <a:srgbClr val="FFFF00"/>
                </a:solidFill>
                <a:latin typeface="Times New Roman" panose="02020603050405020304" pitchFamily="18" charset="0"/>
                <a:cs typeface="Times New Roman" panose="02020603050405020304" pitchFamily="18" charset="0"/>
              </a:rPr>
              <a:t>Em</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hãy</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cho</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biết</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đây</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là</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đàn</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gì</a:t>
            </a:r>
            <a:r>
              <a:rPr lang="en-US" sz="2800" i="1" dirty="0">
                <a:solidFill>
                  <a:srgbClr val="FFFF00"/>
                </a:solidFill>
                <a:latin typeface="Times New Roman" panose="02020603050405020304" pitchFamily="18" charset="0"/>
                <a:cs typeface="Times New Roman" panose="02020603050405020304" pitchFamily="18" charset="0"/>
              </a:rPr>
              <a:t>: 1 </a:t>
            </a:r>
            <a:r>
              <a:rPr lang="en-US" sz="2800" i="1" dirty="0" err="1">
                <a:solidFill>
                  <a:srgbClr val="FFFF00"/>
                </a:solidFill>
                <a:latin typeface="Times New Roman" panose="02020603050405020304" pitchFamily="18" charset="0"/>
                <a:cs typeface="Times New Roman" panose="02020603050405020304" pitchFamily="18" charset="0"/>
              </a:rPr>
              <a:t>đàn</a:t>
            </a:r>
            <a:r>
              <a:rPr lang="en-US" sz="2800" i="1" dirty="0">
                <a:solidFill>
                  <a:srgbClr val="FFFF00"/>
                </a:solidFill>
                <a:latin typeface="Times New Roman" panose="02020603050405020304" pitchFamily="18" charset="0"/>
                <a:cs typeface="Times New Roman" panose="02020603050405020304" pitchFamily="18" charset="0"/>
              </a:rPr>
              <a:t> organ, </a:t>
            </a:r>
            <a:r>
              <a:rPr lang="en-US" sz="2800" i="1" dirty="0" err="1">
                <a:solidFill>
                  <a:srgbClr val="FFFF00"/>
                </a:solidFill>
                <a:latin typeface="Times New Roman" panose="02020603050405020304" pitchFamily="18" charset="0"/>
                <a:cs typeface="Times New Roman" panose="02020603050405020304" pitchFamily="18" charset="0"/>
              </a:rPr>
              <a:t>đàn</a:t>
            </a:r>
            <a:r>
              <a:rPr lang="en-US" sz="2800" i="1" dirty="0">
                <a:solidFill>
                  <a:srgbClr val="FFFF00"/>
                </a:solidFill>
                <a:latin typeface="Times New Roman" panose="02020603050405020304" pitchFamily="18" charset="0"/>
                <a:cs typeface="Times New Roman" panose="02020603050405020304" pitchFamily="18" charset="0"/>
              </a:rPr>
              <a:t> Piano, 3 </a:t>
            </a:r>
            <a:r>
              <a:rPr lang="en-US" sz="2800" i="1" dirty="0" err="1">
                <a:solidFill>
                  <a:srgbClr val="FFFF00"/>
                </a:solidFill>
                <a:latin typeface="Times New Roman" panose="02020603050405020304" pitchFamily="18" charset="0"/>
                <a:cs typeface="Times New Roman" panose="02020603050405020304" pitchFamily="18" charset="0"/>
              </a:rPr>
              <a:t>đàn</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guita</a:t>
            </a:r>
            <a:endParaRPr lang="en-US" sz="2800" i="1" dirty="0">
              <a:solidFill>
                <a:srgbClr val="FFFF00"/>
              </a:solidFill>
              <a:latin typeface="Times New Roman" panose="02020603050405020304" pitchFamily="18" charset="0"/>
              <a:cs typeface="Times New Roman" panose="02020603050405020304" pitchFamily="18" charset="0"/>
            </a:endParaRPr>
          </a:p>
        </p:txBody>
      </p:sp>
      <p:pic>
        <p:nvPicPr>
          <p:cNvPr id="6" name="Picture 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3144" y="2711887"/>
            <a:ext cx="1273429" cy="1336665"/>
          </a:xfrm>
          <a:prstGeom prst="rect">
            <a:avLst/>
          </a:prstGeom>
        </p:spPr>
      </p:pic>
      <p:pic>
        <p:nvPicPr>
          <p:cNvPr id="7170" name="Picture 2" descr="Giá đàn piano Yamaha ở việt nam và các nước trong khu vự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414" y="552497"/>
            <a:ext cx="4219477" cy="4881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845191"/>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9040762" y="0"/>
            <a:ext cx="3033350" cy="6858000"/>
          </a:xfrm>
          <a:prstGeom prst="rect">
            <a:avLst/>
          </a:prstGeom>
        </p:spPr>
      </p:pic>
      <p:sp>
        <p:nvSpPr>
          <p:cNvPr id="10" name="TextBox 9"/>
          <p:cNvSpPr txBox="1"/>
          <p:nvPr/>
        </p:nvSpPr>
        <p:spPr>
          <a:xfrm>
            <a:off x="154745" y="1542188"/>
            <a:ext cx="8651629" cy="523220"/>
          </a:xfrm>
          <a:prstGeom prst="rect">
            <a:avLst/>
          </a:prstGeom>
          <a:no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Câu</a:t>
            </a:r>
            <a:r>
              <a:rPr lang="en-US" sz="2800" dirty="0">
                <a:solidFill>
                  <a:schemeClr val="bg1"/>
                </a:solidFill>
                <a:latin typeface="Times New Roman" panose="02020603050405020304" pitchFamily="18" charset="0"/>
                <a:cs typeface="Times New Roman" panose="02020603050405020304" pitchFamily="18" charset="0"/>
              </a:rPr>
              <a:t> 3: </a:t>
            </a:r>
            <a:r>
              <a:rPr lang="en-US" sz="2800" dirty="0" err="1">
                <a:solidFill>
                  <a:schemeClr val="bg1"/>
                </a:solidFill>
                <a:latin typeface="Times New Roman" panose="02020603050405020304" pitchFamily="18" charset="0"/>
                <a:cs typeface="Times New Roman" panose="02020603050405020304" pitchFamily="18" charset="0"/>
              </a:rPr>
              <a:t>Đàn</a:t>
            </a:r>
            <a:r>
              <a:rPr lang="en-US" sz="2800" dirty="0">
                <a:solidFill>
                  <a:schemeClr val="bg1"/>
                </a:solidFill>
                <a:latin typeface="Times New Roman" panose="02020603050405020304" pitchFamily="18" charset="0"/>
                <a:cs typeface="Times New Roman" panose="02020603050405020304" pitchFamily="18" charset="0"/>
              </a:rPr>
              <a:t> Piano, </a:t>
            </a:r>
            <a:r>
              <a:rPr lang="en-US" sz="2800" dirty="0" err="1">
                <a:solidFill>
                  <a:schemeClr val="bg1"/>
                </a:solidFill>
                <a:latin typeface="Times New Roman" panose="02020603050405020304" pitchFamily="18" charset="0"/>
                <a:cs typeface="Times New Roman" panose="02020603050405020304" pitchFamily="18" charset="0"/>
              </a:rPr>
              <a:t>lớp</a:t>
            </a:r>
            <a:r>
              <a:rPr lang="en-US" sz="2800" dirty="0">
                <a:solidFill>
                  <a:schemeClr val="bg1"/>
                </a:solidFill>
                <a:latin typeface="Times New Roman" panose="02020603050405020304" pitchFamily="18" charset="0"/>
                <a:cs typeface="Times New Roman" panose="02020603050405020304" pitchFamily="18" charset="0"/>
              </a:rPr>
              <a:t> ta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bạn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đàn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nào</a:t>
            </a:r>
            <a:r>
              <a:rPr lang="en-US" sz="2800" dirty="0">
                <a:solidFill>
                  <a:schemeClr val="bg1"/>
                </a:solidFill>
                <a:latin typeface="Times New Roman" panose="02020603050405020304" pitchFamily="18" charset="0"/>
                <a:cs typeface="Times New Roman" panose="02020603050405020304" pitchFamily="18" charset="0"/>
              </a:rPr>
              <a:t> ?</a:t>
            </a:r>
          </a:p>
        </p:txBody>
      </p:sp>
      <p:pic>
        <p:nvPicPr>
          <p:cNvPr id="11" name="Picture 1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5075" y="0"/>
            <a:ext cx="3390900" cy="1359308"/>
          </a:xfrm>
          <a:prstGeom prst="rect">
            <a:avLst/>
          </a:prstGeom>
        </p:spPr>
      </p:pic>
    </p:spTree>
    <p:extLst>
      <p:ext uri="{BB962C8B-B14F-4D97-AF65-F5344CB8AC3E}">
        <p14:creationId xmlns:p14="http://schemas.microsoft.com/office/powerpoint/2010/main" val="4258907254"/>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3594</TotalTime>
  <Words>717</Words>
  <Application>Microsoft Office PowerPoint</Application>
  <PresentationFormat>Widescreen</PresentationFormat>
  <Paragraphs>86</Paragraphs>
  <Slides>36</Slides>
  <Notes>6</Notes>
  <HiddenSlides>0</HiddenSlides>
  <MMClips>12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36</vt:i4>
      </vt:variant>
    </vt:vector>
  </HeadingPairs>
  <TitlesOfParts>
    <vt:vector size="46" baseType="lpstr">
      <vt:lpstr>Times New Roman</vt:lpstr>
      <vt:lpstr>Calibri Light</vt:lpstr>
      <vt:lpstr>Tahoma</vt:lpstr>
      <vt:lpstr>Arial</vt:lpstr>
      <vt:lpstr>#9Slide05 Dancing Script</vt:lpstr>
      <vt:lpstr>Calibri</vt:lpstr>
      <vt:lpstr>Office Theme</vt:lpstr>
      <vt:lpstr>3_Office Theme</vt:lpstr>
      <vt:lpstr>2_Office Theme</vt:lpstr>
      <vt:lpstr>5_Office Theme</vt:lpstr>
      <vt:lpstr>Chào mừng quý thầy cô về dự tiết âm nhạc lớp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Nam Trịnh</cp:lastModifiedBy>
  <cp:revision>520</cp:revision>
  <dcterms:created xsi:type="dcterms:W3CDTF">2020-08-30T12:35:12Z</dcterms:created>
  <dcterms:modified xsi:type="dcterms:W3CDTF">2024-11-25T13:54:50Z</dcterms:modified>
</cp:coreProperties>
</file>