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2"/>
  </p:notesMasterIdLst>
  <p:sldIdLst>
    <p:sldId id="582" r:id="rId3"/>
    <p:sldId id="573" r:id="rId4"/>
    <p:sldId id="578" r:id="rId5"/>
    <p:sldId id="539" r:id="rId6"/>
    <p:sldId id="572" r:id="rId7"/>
    <p:sldId id="475" r:id="rId8"/>
    <p:sldId id="477" r:id="rId9"/>
    <p:sldId id="584" r:id="rId10"/>
    <p:sldId id="479" r:id="rId11"/>
    <p:sldId id="472" r:id="rId12"/>
    <p:sldId id="480" r:id="rId13"/>
    <p:sldId id="588" r:id="rId14"/>
    <p:sldId id="554" r:id="rId15"/>
    <p:sldId id="558" r:id="rId16"/>
    <p:sldId id="576" r:id="rId17"/>
    <p:sldId id="455" r:id="rId18"/>
    <p:sldId id="448" r:id="rId19"/>
    <p:sldId id="561" r:id="rId20"/>
    <p:sldId id="58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4">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00CC"/>
    <a:srgbClr val="003366"/>
    <a:srgbClr val="006600"/>
    <a:srgbClr val="0000FF"/>
    <a:srgbClr val="FFCCFF"/>
    <a:srgbClr val="FFFF99"/>
    <a:srgbClr val="CCFF99"/>
    <a:srgbClr val="99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66" autoAdjust="0"/>
    <p:restoredTop sz="79775" autoAdjust="0"/>
  </p:normalViewPr>
  <p:slideViewPr>
    <p:cSldViewPr snapToGrid="0">
      <p:cViewPr varScale="1">
        <p:scale>
          <a:sx n="66" d="100"/>
          <a:sy n="66" d="100"/>
        </p:scale>
        <p:origin x="821" y="43"/>
      </p:cViewPr>
      <p:guideLst>
        <p:guide orient="horz" pos="219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1</a:t>
            </a:fld>
            <a:endParaRPr lang="en-US"/>
          </a:p>
        </p:txBody>
      </p:sp>
    </p:spTree>
    <p:extLst>
      <p:ext uri="{BB962C8B-B14F-4D97-AF65-F5344CB8AC3E}">
        <p14:creationId xmlns:p14="http://schemas.microsoft.com/office/powerpoint/2010/main" val="2670095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10</a:t>
            </a:fld>
            <a:endParaRPr lang="en-US"/>
          </a:p>
        </p:txBody>
      </p:sp>
    </p:spTree>
    <p:extLst>
      <p:ext uri="{BB962C8B-B14F-4D97-AF65-F5344CB8AC3E}">
        <p14:creationId xmlns:p14="http://schemas.microsoft.com/office/powerpoint/2010/main" val="3457649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11</a:t>
            </a:fld>
            <a:endParaRPr lang="en-US"/>
          </a:p>
        </p:txBody>
      </p:sp>
    </p:spTree>
    <p:extLst>
      <p:ext uri="{BB962C8B-B14F-4D97-AF65-F5344CB8AC3E}">
        <p14:creationId xmlns:p14="http://schemas.microsoft.com/office/powerpoint/2010/main" val="839678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Times New Roman" panose="02020603050405020304" pitchFamily="18" charset="0"/>
              <a:buChar char="-"/>
            </a:pPr>
            <a:endParaRPr lang="en-US" sz="1800" dirty="0">
              <a:effectLst/>
              <a:latin typeface="Times New Roman" panose="02020603050405020304" pitchFamily="18" charset="0"/>
              <a:ea typeface="Calibri" panose="020F0502020204030204" pitchFamily="34" charset="0"/>
              <a:cs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12</a:t>
            </a:fld>
            <a:endParaRPr lang="en-US"/>
          </a:p>
        </p:txBody>
      </p:sp>
    </p:spTree>
    <p:extLst>
      <p:ext uri="{BB962C8B-B14F-4D97-AF65-F5344CB8AC3E}">
        <p14:creationId xmlns:p14="http://schemas.microsoft.com/office/powerpoint/2010/main" val="2795500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endParaRPr lang="en-US" sz="1800" dirty="0"/>
          </a:p>
          <a:p>
            <a:pPr marL="342900" marR="0" lvl="0" indent="-342900" algn="just">
              <a:spcBef>
                <a:spcPts val="0"/>
              </a:spcBef>
              <a:spcAft>
                <a:spcPts val="0"/>
              </a:spcAft>
              <a:buFont typeface="Times New Roman" panose="02020603050405020304" pitchFamily="18" charset="0"/>
              <a:buChar char="-"/>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21B2AA4F-B828-4D7C-AFD3-893933DAFCB4}" type="slidenum">
              <a:rPr lang="en-US" smtClean="0"/>
              <a:t>13</a:t>
            </a:fld>
            <a:endParaRPr lang="en-US"/>
          </a:p>
        </p:txBody>
      </p:sp>
    </p:spTree>
    <p:extLst>
      <p:ext uri="{BB962C8B-B14F-4D97-AF65-F5344CB8AC3E}">
        <p14:creationId xmlns:p14="http://schemas.microsoft.com/office/powerpoint/2010/main" val="555945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algn="just">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14</a:t>
            </a:fld>
            <a:endParaRPr lang="en-US"/>
          </a:p>
        </p:txBody>
      </p:sp>
    </p:spTree>
    <p:extLst>
      <p:ext uri="{BB962C8B-B14F-4D97-AF65-F5344CB8AC3E}">
        <p14:creationId xmlns:p14="http://schemas.microsoft.com/office/powerpoint/2010/main" val="3151971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Times New Roman" panose="02020603050405020304" pitchFamily="18" charset="0"/>
              <a:buChar cha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15</a:t>
            </a:fld>
            <a:endParaRPr lang="en-US"/>
          </a:p>
        </p:txBody>
      </p:sp>
    </p:spTree>
    <p:extLst>
      <p:ext uri="{BB962C8B-B14F-4D97-AF65-F5344CB8AC3E}">
        <p14:creationId xmlns:p14="http://schemas.microsoft.com/office/powerpoint/2010/main" val="1207378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16</a:t>
            </a:fld>
            <a:endParaRPr lang="en-US"/>
          </a:p>
        </p:txBody>
      </p:sp>
    </p:spTree>
    <p:extLst>
      <p:ext uri="{BB962C8B-B14F-4D97-AF65-F5344CB8AC3E}">
        <p14:creationId xmlns:p14="http://schemas.microsoft.com/office/powerpoint/2010/main" val="3620863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spcBef>
                <a:spcPts val="0"/>
              </a:spcBef>
              <a:spcAft>
                <a:spcPts val="0"/>
              </a:spcAft>
              <a:buFont typeface="Times New Roman" panose="02020603050405020304" pitchFamily="18" charset="0"/>
              <a:buChar cha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17</a:t>
            </a:fld>
            <a:endParaRPr lang="en-US"/>
          </a:p>
        </p:txBody>
      </p:sp>
    </p:spTree>
    <p:extLst>
      <p:ext uri="{BB962C8B-B14F-4D97-AF65-F5344CB8AC3E}">
        <p14:creationId xmlns:p14="http://schemas.microsoft.com/office/powerpoint/2010/main" val="255595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18</a:t>
            </a:fld>
            <a:endParaRPr lang="en-US"/>
          </a:p>
        </p:txBody>
      </p:sp>
    </p:spTree>
    <p:extLst>
      <p:ext uri="{BB962C8B-B14F-4D97-AF65-F5344CB8AC3E}">
        <p14:creationId xmlns:p14="http://schemas.microsoft.com/office/powerpoint/2010/main" val="3648902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19</a:t>
            </a:fld>
            <a:endParaRPr lang="en-US"/>
          </a:p>
        </p:txBody>
      </p:sp>
    </p:spTree>
    <p:extLst>
      <p:ext uri="{BB962C8B-B14F-4D97-AF65-F5344CB8AC3E}">
        <p14:creationId xmlns:p14="http://schemas.microsoft.com/office/powerpoint/2010/main" val="298437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2</a:t>
            </a:fld>
            <a:endParaRPr lang="en-US"/>
          </a:p>
        </p:txBody>
      </p:sp>
    </p:spTree>
    <p:extLst>
      <p:ext uri="{BB962C8B-B14F-4D97-AF65-F5344CB8AC3E}">
        <p14:creationId xmlns:p14="http://schemas.microsoft.com/office/powerpoint/2010/main" val="1877702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3</a:t>
            </a:fld>
            <a:endParaRPr lang="en-US"/>
          </a:p>
        </p:txBody>
      </p:sp>
    </p:spTree>
    <p:extLst>
      <p:ext uri="{BB962C8B-B14F-4D97-AF65-F5344CB8AC3E}">
        <p14:creationId xmlns:p14="http://schemas.microsoft.com/office/powerpoint/2010/main" val="1702301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4</a:t>
            </a:fld>
            <a:endParaRPr lang="en-US"/>
          </a:p>
        </p:txBody>
      </p:sp>
    </p:spTree>
    <p:extLst>
      <p:ext uri="{BB962C8B-B14F-4D97-AF65-F5344CB8AC3E}">
        <p14:creationId xmlns:p14="http://schemas.microsoft.com/office/powerpoint/2010/main" val="1157675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5</a:t>
            </a:fld>
            <a:endParaRPr lang="en-US"/>
          </a:p>
        </p:txBody>
      </p:sp>
    </p:spTree>
    <p:extLst>
      <p:ext uri="{BB962C8B-B14F-4D97-AF65-F5344CB8AC3E}">
        <p14:creationId xmlns:p14="http://schemas.microsoft.com/office/powerpoint/2010/main" val="599288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6</a:t>
            </a:fld>
            <a:endParaRPr lang="en-US"/>
          </a:p>
        </p:txBody>
      </p:sp>
    </p:spTree>
    <p:extLst>
      <p:ext uri="{BB962C8B-B14F-4D97-AF65-F5344CB8AC3E}">
        <p14:creationId xmlns:p14="http://schemas.microsoft.com/office/powerpoint/2010/main" val="372129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7</a:t>
            </a:fld>
            <a:endParaRPr lang="en-US"/>
          </a:p>
        </p:txBody>
      </p:sp>
    </p:spTree>
    <p:extLst>
      <p:ext uri="{BB962C8B-B14F-4D97-AF65-F5344CB8AC3E}">
        <p14:creationId xmlns:p14="http://schemas.microsoft.com/office/powerpoint/2010/main" val="3281400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8</a:t>
            </a:fld>
            <a:endParaRPr lang="en-US"/>
          </a:p>
        </p:txBody>
      </p:sp>
    </p:spTree>
    <p:extLst>
      <p:ext uri="{BB962C8B-B14F-4D97-AF65-F5344CB8AC3E}">
        <p14:creationId xmlns:p14="http://schemas.microsoft.com/office/powerpoint/2010/main" val="144502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9</a:t>
            </a:fld>
            <a:endParaRPr lang="en-US"/>
          </a:p>
        </p:txBody>
      </p:sp>
    </p:spTree>
    <p:extLst>
      <p:ext uri="{BB962C8B-B14F-4D97-AF65-F5344CB8AC3E}">
        <p14:creationId xmlns:p14="http://schemas.microsoft.com/office/powerpoint/2010/main" val="1226211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1D4DADF3-E453-4100-9DF7-2600FB8A5BB1}" type="datetimeFigureOut">
              <a:rPr lang="en-US" smtClean="0"/>
              <a:t>10/16/2023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F816A53-006F-4095-B40A-D1EDB38B48F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DBEC562-A440-4703-B241-D27D863C31C1}" type="datetimeFigureOut">
              <a:rPr lang="en-US" smtClean="0"/>
              <a:t>10/16/2023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9125F9-AE33-43E8-99B6-427A88335C8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035BECD-7F02-4158-8DDB-AC8DE1846E6B}" type="datetimeFigureOut">
              <a:rPr lang="en-US" smtClean="0"/>
              <a:t>10/16/2023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5F2492-2A4A-4514-8EE8-C4D97683389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1D4DADF3-E453-4100-9DF7-2600FB8A5BB1}" type="datetimeFigureOut">
              <a:rPr lang="en-US" smtClean="0"/>
              <a:t>10/16/2023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F816A53-006F-4095-B40A-D1EDB38B48FF}"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A53C9E1-4FF7-4B08-B0AE-4D4C2B4A2375}" type="datetimeFigureOut">
              <a:rPr lang="en-US" smtClean="0"/>
              <a:t>10/16/2023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2F3332-DE34-4D18-A10C-39A25A82CFE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8E82913-3D68-4673-80C3-ECC04C052E79}" type="datetimeFigureOut">
              <a:rPr lang="en-US" smtClean="0"/>
              <a:t>10/16/2023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EEB78D0-BA03-4C07-B133-8E229E8820E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47D6AF33-1E49-41E0-85B6-0481DE57EDCB}" type="datetimeFigureOut">
              <a:rPr lang="en-US" smtClean="0"/>
              <a:t>10/16/2023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329B1A8-1781-4750-ABA6-30E8AEA43902}"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72EEB019-2F88-4939-BDC5-6F30AA6FAF49}" type="datetimeFigureOut">
              <a:rPr lang="en-US" smtClean="0"/>
              <a:t>10/16/2023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CCB149B-67AD-45D1-8071-64D3EFBE03CA}"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DB880562-0C5F-4F19-9FF2-7918B2F7E835}" type="datetimeFigureOut">
              <a:rPr lang="en-US" smtClean="0"/>
              <a:t>10/16/2023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BF6D54A-7C57-4B44-9DA1-6648E4BE616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BDEEC22-E3FB-4E6F-8B20-7381200DB79E}" type="datetimeFigureOut">
              <a:rPr lang="en-US" smtClean="0"/>
              <a:t>10/16/2023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579ADEB-E718-4A8D-A993-4AC8E2348240}"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F932F76-F359-4555-92D0-78649555C411}" type="datetimeFigureOut">
              <a:rPr lang="en-US" smtClean="0"/>
              <a:t>10/16/2023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D5AF16F-BBD8-4AE5-91B9-30F8547E17F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A53C9E1-4FF7-4B08-B0AE-4D4C2B4A2375}" type="datetimeFigureOut">
              <a:rPr lang="en-US" smtClean="0"/>
              <a:t>10/16/2023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2F3332-DE34-4D18-A10C-39A25A82CFE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8B62356-44F6-4DDC-9302-D63448BE096C}" type="datetimeFigureOut">
              <a:rPr lang="en-US" smtClean="0"/>
              <a:t>10/16/2023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DB27CD2-A61B-4733-8195-3FBCF7EF6A54}"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DBEC562-A440-4703-B241-D27D863C31C1}" type="datetimeFigureOut">
              <a:rPr lang="en-US" smtClean="0"/>
              <a:t>10/16/2023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9125F9-AE33-43E8-99B6-427A88335C81}"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035BECD-7F02-4158-8DDB-AC8DE1846E6B}" type="datetimeFigureOut">
              <a:rPr lang="en-US" smtClean="0"/>
              <a:t>10/16/2023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5F2492-2A4A-4514-8EE8-C4D976833890}"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比较">
    <p:spTree>
      <p:nvGrpSpPr>
        <p:cNvPr id="1" name=""/>
        <p:cNvGrpSpPr/>
        <p:nvPr/>
      </p:nvGrpSpPr>
      <p:grpSpPr>
        <a:xfrm>
          <a:off x="0" y="0"/>
          <a:ext cx="0" cy="0"/>
          <a:chOff x="0" y="0"/>
          <a:chExt cx="0" cy="0"/>
        </a:xfrm>
      </p:grpSpPr>
      <p:pic>
        <p:nvPicPr>
          <p:cNvPr id="3074" name="Picture 2" descr="E:\绿优格设计专用\成品\电子小报\积累素材\背景.png"/>
          <p:cNvPicPr>
            <a:picLocks noChangeAspect="1" noChangeArrowheads="1"/>
          </p:cNvPicPr>
          <p:nvPr userDrawn="1"/>
        </p:nvPicPr>
        <p:blipFill>
          <a:blip r:embed="rId2"/>
          <a:srcRect t="2467"/>
          <a:stretch>
            <a:fillRect/>
          </a:stretch>
        </p:blipFill>
        <p:spPr bwMode="auto">
          <a:xfrm>
            <a:off x="0" y="0"/>
            <a:ext cx="12192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Click="0" advTm="3000">
        <p:fade/>
      </p:transition>
    </mc:Choice>
    <mc:Fallback xmlns="">
      <p:transition spd="slow" advClick="0" advTm="3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5858" cy="6858000"/>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252438" y="58056"/>
            <a:ext cx="12675764"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8E82913-3D68-4673-80C3-ECC04C052E79}" type="datetimeFigureOut">
              <a:rPr lang="en-US" smtClean="0"/>
              <a:t>10/16/2023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EEB78D0-BA03-4C07-B133-8E229E8820E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47D6AF33-1E49-41E0-85B6-0481DE57EDCB}" type="datetimeFigureOut">
              <a:rPr lang="en-US" smtClean="0"/>
              <a:t>10/16/2023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329B1A8-1781-4750-ABA6-30E8AEA439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72EEB019-2F88-4939-BDC5-6F30AA6FAF49}" type="datetimeFigureOut">
              <a:rPr lang="en-US" smtClean="0"/>
              <a:t>10/16/2023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CCB149B-67AD-45D1-8071-64D3EFBE03C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DB880562-0C5F-4F19-9FF2-7918B2F7E835}" type="datetimeFigureOut">
              <a:rPr lang="en-US" smtClean="0"/>
              <a:t>10/16/2023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BF6D54A-7C57-4B44-9DA1-6648E4BE61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BDEEC22-E3FB-4E6F-8B20-7381200DB79E}" type="datetimeFigureOut">
              <a:rPr lang="en-US" smtClean="0"/>
              <a:t>10/16/2023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579ADEB-E718-4A8D-A993-4AC8E234824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F932F76-F359-4555-92D0-78649555C411}" type="datetimeFigureOut">
              <a:rPr lang="en-US" smtClean="0"/>
              <a:t>10/16/2023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D5AF16F-BBD8-4AE5-91B9-30F8547E17F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8B62356-44F6-4DDC-9302-D63448BE096C}" type="datetimeFigureOut">
              <a:rPr lang="en-US" smtClean="0"/>
              <a:t>10/16/2023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DB27CD2-A61B-4733-8195-3FBCF7EF6A5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E940248-C910-463D-BB9A-ACE4AFD7B55E}" type="datetimeFigureOut">
              <a:rPr lang="en-US" smtClean="0"/>
              <a:t>10/16/2023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ADB9020-BD5C-4904-A729-1BB69F9B8A5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E940248-C910-463D-BB9A-ACE4AFD7B55E}" type="datetimeFigureOut">
              <a:rPr lang="en-US" smtClean="0"/>
              <a:t>10/16/2023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ADB9020-BD5C-4904-A729-1BB69F9B8A5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17.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9.png"/><Relationship Id="rId4" Type="http://schemas.openxmlformats.org/officeDocument/2006/relationships/image" Target="../media/image18.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1.xml"/><Relationship Id="rId5" Type="http://schemas.openxmlformats.org/officeDocument/2006/relationships/image" Target="../media/image21.GIF"/><Relationship Id="rId4" Type="http://schemas.openxmlformats.org/officeDocument/2006/relationships/image" Target="../media/image20.GI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2.xml"/><Relationship Id="rId6" Type="http://schemas.openxmlformats.org/officeDocument/2006/relationships/image" Target="../media/image18.GIF"/><Relationship Id="rId5" Type="http://schemas.openxmlformats.org/officeDocument/2006/relationships/image" Target="../media/image21.GIF"/><Relationship Id="rId4" Type="http://schemas.openxmlformats.org/officeDocument/2006/relationships/image" Target="../media/image20.GIF"/></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13.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1.GIF"/><Relationship Id="rId4" Type="http://schemas.openxmlformats.org/officeDocument/2006/relationships/image" Target="../media/image20.GIF"/></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2.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4.xml"/><Relationship Id="rId5" Type="http://schemas.openxmlformats.org/officeDocument/2006/relationships/image" Target="../media/image8.jpe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5.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4.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ền Cảnh Quan Thiên Nhiên Với Thiết Kế Ngộ Nghĩnh Phù Hợp Với Trẻ Em, Thiên  Nhiên, Lý Lịch, Buồn Cười Hình nền Vector để tải xuống miễn phí">
            <a:extLst>
              <a:ext uri="{FF2B5EF4-FFF2-40B4-BE49-F238E27FC236}">
                <a16:creationId xmlns:a16="http://schemas.microsoft.com/office/drawing/2014/main" id="{BBB54F4D-21AE-4A7C-AE9A-FA830DC075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7440DCA6-3179-4B27-8D8D-198FF659E8C6}"/>
              </a:ext>
            </a:extLst>
          </p:cNvPr>
          <p:cNvSpPr/>
          <p:nvPr/>
        </p:nvSpPr>
        <p:spPr>
          <a:xfrm>
            <a:off x="3695343" y="1400622"/>
            <a:ext cx="4371261" cy="707886"/>
          </a:xfrm>
          <a:prstGeom prst="rect">
            <a:avLst/>
          </a:prstGeom>
        </p:spPr>
        <p:txBody>
          <a:bodyPr wrap="none">
            <a:spAutoFit/>
          </a:bodyPr>
          <a:lstStyle/>
          <a:p>
            <a:pPr>
              <a:spcBef>
                <a:spcPct val="50000"/>
              </a:spcBef>
            </a:pPr>
            <a:r>
              <a:rPr lang="en-US" sz="40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TẬP ĐỌC – LỚP 5</a:t>
            </a:r>
            <a:endParaRPr lang="en-US" sz="4000" b="1" dirty="0">
              <a:solidFill>
                <a:srgbClr val="0000FF"/>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35D8C6AE-9108-4147-B8CC-FB19A339F2EB}"/>
              </a:ext>
            </a:extLst>
          </p:cNvPr>
          <p:cNvSpPr/>
          <p:nvPr/>
        </p:nvSpPr>
        <p:spPr>
          <a:xfrm>
            <a:off x="2008983" y="3509130"/>
            <a:ext cx="8174033" cy="1015663"/>
          </a:xfrm>
          <a:prstGeom prst="rect">
            <a:avLst/>
          </a:prstGeom>
        </p:spPr>
        <p:txBody>
          <a:bodyPr wrap="none">
            <a:spAutoFit/>
          </a:bodyPr>
          <a:lstStyle/>
          <a:p>
            <a:pPr>
              <a:spcBef>
                <a:spcPct val="50000"/>
              </a:spcBef>
            </a:pPr>
            <a:r>
              <a:rPr lang="en-US" sz="6000" b="1" dirty="0">
                <a:solidFill>
                  <a:srgbClr val="0066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KÌ DIỆU RỪNG XANH</a:t>
            </a:r>
            <a:endParaRPr lang="en-US" sz="6000" b="1" dirty="0">
              <a:solidFill>
                <a:srgbClr val="0066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E1FF2981-8427-46BC-8462-F7A32F566E1A}"/>
              </a:ext>
            </a:extLst>
          </p:cNvPr>
          <p:cNvSpPr/>
          <p:nvPr/>
        </p:nvSpPr>
        <p:spPr>
          <a:xfrm>
            <a:off x="1673636" y="2220567"/>
            <a:ext cx="2021707" cy="707886"/>
          </a:xfrm>
          <a:prstGeom prst="rect">
            <a:avLst/>
          </a:prstGeom>
        </p:spPr>
        <p:txBody>
          <a:bodyPr wrap="none">
            <a:spAutoFit/>
          </a:bodyPr>
          <a:lstStyle/>
          <a:p>
            <a:pPr>
              <a:spcBef>
                <a:spcPct val="50000"/>
              </a:spcBef>
            </a:pPr>
            <a:r>
              <a:rPr 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TUẦN 8</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359544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 1"/>
          <p:cNvPicPr>
            <a:picLocks noChangeAspect="1"/>
          </p:cNvPicPr>
          <p:nvPr/>
        </p:nvPicPr>
        <p:blipFill>
          <a:blip r:embed="rId3"/>
          <a:stretch>
            <a:fillRect/>
          </a:stretch>
        </p:blipFill>
        <p:spPr>
          <a:xfrm>
            <a:off x="0" y="0"/>
            <a:ext cx="12192000" cy="6858000"/>
          </a:xfrm>
          <a:prstGeom prst="rect">
            <a:avLst/>
          </a:prstGeom>
        </p:spPr>
      </p:pic>
      <p:sp>
        <p:nvSpPr>
          <p:cNvPr id="10243" name="Text Box 12"/>
          <p:cNvSpPr txBox="1"/>
          <p:nvPr/>
        </p:nvSpPr>
        <p:spPr>
          <a:xfrm>
            <a:off x="869950" y="6336030"/>
            <a:ext cx="11322050" cy="521970"/>
          </a:xfrm>
          <a:prstGeom prst="rect">
            <a:avLst/>
          </a:prstGeom>
          <a:noFill/>
          <a:ln w="9525">
            <a:noFill/>
          </a:ln>
        </p:spPr>
        <p:txBody>
          <a:bodyPr wrap="square">
            <a:spAutoFit/>
          </a:bodyPr>
          <a:lstStyle/>
          <a:p>
            <a:pPr eaLnBrk="1" hangingPunct="1"/>
            <a:r>
              <a:rPr sz="2800" b="1" dirty="0">
                <a:solidFill>
                  <a:srgbClr val="008000"/>
                </a:solidFill>
                <a:latin typeface="Times New Roman" panose="02020603050405020304" pitchFamily="18" charset="0"/>
              </a:rPr>
              <a:t> Khộp:</a:t>
            </a:r>
            <a:r>
              <a:rPr sz="2800" b="1" dirty="0">
                <a:solidFill>
                  <a:srgbClr val="0000FF"/>
                </a:solidFill>
                <a:latin typeface="Times New Roman" panose="02020603050405020304" pitchFamily="18" charset="0"/>
              </a:rPr>
              <a:t> Câythân gỗ thẳng họ dầu, lá to và rụng sớm vào đầu mùa khô.</a:t>
            </a:r>
            <a:endParaRPr sz="2800" dirty="0">
              <a:solidFill>
                <a:srgbClr val="0000FF"/>
              </a:solidFill>
              <a:latin typeface="Times New Roman" panose="02020603050405020304" pitchFamily="18" charset="0"/>
            </a:endParaRPr>
          </a:p>
        </p:txBody>
      </p:sp>
      <p:pic>
        <p:nvPicPr>
          <p:cNvPr id="90134" name="Picture 22" descr="FOREST0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0" y="0"/>
            <a:ext cx="12192635" cy="6242685"/>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circle(in)">
                                      <p:cBhvr>
                                        <p:cTn id="7" dur="2000"/>
                                        <p:tgtEl>
                                          <p:spTgt spid="10243"/>
                                        </p:tgtEl>
                                      </p:cBhvr>
                                    </p:animEffect>
                                  </p:childTnLst>
                                </p:cTn>
                              </p:par>
                              <p:par>
                                <p:cTn id="8" presetID="6" presetClass="entr" presetSubtype="16" fill="hold" nodeType="withEffect">
                                  <p:stCondLst>
                                    <p:cond delay="0"/>
                                  </p:stCondLst>
                                  <p:childTnLst>
                                    <p:set>
                                      <p:cBhvr>
                                        <p:cTn id="9" dur="1" fill="hold">
                                          <p:stCondLst>
                                            <p:cond delay="0"/>
                                          </p:stCondLst>
                                        </p:cTn>
                                        <p:tgtEl>
                                          <p:spTgt spid="90134"/>
                                        </p:tgtEl>
                                        <p:attrNameLst>
                                          <p:attrName>style.visibility</p:attrName>
                                        </p:attrNameLst>
                                      </p:cBhvr>
                                      <p:to>
                                        <p:strVal val="visible"/>
                                      </p:to>
                                    </p:set>
                                    <p:animEffect transition="in" filter="circle(in)">
                                      <p:cBhvr>
                                        <p:cTn id="10" dur="2000"/>
                                        <p:tgtEl>
                                          <p:spTgt spid="90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 1"/>
          <p:cNvPicPr>
            <a:picLocks noChangeAspect="1"/>
          </p:cNvPicPr>
          <p:nvPr/>
        </p:nvPicPr>
        <p:blipFill>
          <a:blip r:embed="rId4"/>
          <a:stretch>
            <a:fillRect/>
          </a:stretch>
        </p:blipFill>
        <p:spPr>
          <a:xfrm>
            <a:off x="0" y="0"/>
            <a:ext cx="12192000" cy="6858000"/>
          </a:xfrm>
          <a:prstGeom prst="rect">
            <a:avLst/>
          </a:prstGeom>
        </p:spPr>
      </p:pic>
      <p:pic>
        <p:nvPicPr>
          <p:cNvPr id="11266" name="Picture 24" descr="http://3.bp.blogspot.com/-w9mIlM7Wwdo/UimWvVBTJII/AAAAAAAAB1o/m9jgw7Rjrg8/s400/Capture.JPG"/>
          <p:cNvPicPr>
            <a:picLocks noChangeAspect="1"/>
          </p:cNvPicPr>
          <p:nvPr/>
        </p:nvPicPr>
        <p:blipFill>
          <a:blip r:embed="rId5"/>
          <a:stretch>
            <a:fillRect/>
          </a:stretch>
        </p:blipFill>
        <p:spPr>
          <a:xfrm>
            <a:off x="0" y="0"/>
            <a:ext cx="12061190" cy="5562600"/>
          </a:xfrm>
          <a:prstGeom prst="rect">
            <a:avLst/>
          </a:prstGeom>
          <a:noFill/>
          <a:ln w="57150" cap="flat" cmpd="sng">
            <a:solidFill>
              <a:srgbClr val="FF0000"/>
            </a:solidFill>
            <a:prstDash val="solid"/>
            <a:miter/>
            <a:headEnd type="none" w="med" len="med"/>
            <a:tailEnd type="none" w="med" len="med"/>
          </a:ln>
        </p:spPr>
      </p:pic>
      <p:sp>
        <p:nvSpPr>
          <p:cNvPr id="46092" name="Text Box 12"/>
          <p:cNvSpPr txBox="1">
            <a:spLocks noChangeArrowheads="1"/>
          </p:cNvSpPr>
          <p:nvPr/>
        </p:nvSpPr>
        <p:spPr bwMode="auto">
          <a:xfrm>
            <a:off x="2823904" y="5687080"/>
            <a:ext cx="2948246" cy="523220"/>
          </a:xfrm>
          <a:prstGeom prst="rect">
            <a:avLst/>
          </a:prstGeom>
          <a:solidFill>
            <a:schemeClr val="accent6">
              <a:lumMod val="20000"/>
              <a:lumOff val="80000"/>
            </a:schemeClr>
          </a:solidFill>
          <a:ln>
            <a:noFill/>
          </a:ln>
          <a:effectLst/>
        </p:spPr>
        <p:txBody>
          <a:bodyPr wrap="square">
            <a:spAutoFit/>
          </a:bodyPr>
          <a:lstStyle/>
          <a:p>
            <a:pPr marR="0" algn="just" defTabSz="914400" eaLnBrk="1" hangingPunct="1">
              <a:buClrTx/>
              <a:buSzTx/>
              <a:buFontTx/>
              <a:buNone/>
              <a:defRPr/>
            </a:pPr>
            <a:r>
              <a:rPr kumimoji="0" lang="en-US" sz="2800" kern="1200" cap="none" spc="0" normalizeH="0" baseline="0" noProof="0" dirty="0">
                <a:solidFill>
                  <a:srgbClr val="006600"/>
                </a:solidFill>
                <a:latin typeface="Times New Roman" panose="02020603050405020304" pitchFamily="18" charset="0"/>
                <a:ea typeface="+mn-ea"/>
                <a:cs typeface="+mn-cs"/>
              </a:rPr>
              <a:t>Con </a:t>
            </a:r>
            <a:r>
              <a:rPr kumimoji="0" lang="en-US" sz="2800" kern="1200" cap="none" spc="0" normalizeH="0" baseline="0" noProof="0" dirty="0" err="1">
                <a:solidFill>
                  <a:srgbClr val="006600"/>
                </a:solidFill>
                <a:latin typeface="Times New Roman" panose="02020603050405020304" pitchFamily="18" charset="0"/>
                <a:ea typeface="+mn-ea"/>
                <a:cs typeface="+mn-cs"/>
              </a:rPr>
              <a:t>mang</a:t>
            </a:r>
            <a:endParaRPr kumimoji="0" lang="en-US" sz="2800" kern="1200" cap="none" spc="0" normalizeH="0" baseline="0" noProof="0" dirty="0">
              <a:solidFill>
                <a:srgbClr val="006600"/>
              </a:solidFill>
              <a:latin typeface="Times New Roman" panose="02020603050405020304" pitchFamily="18" charset="0"/>
              <a:ea typeface="+mn-ea"/>
              <a:cs typeface="+mn-cs"/>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circle(in)">
                                      <p:cBhvr>
                                        <p:cTn id="7" dur="2000"/>
                                        <p:tgtEl>
                                          <p:spTgt spid="1126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6092"/>
                                        </p:tgtEl>
                                        <p:attrNameLst>
                                          <p:attrName>style.visibility</p:attrName>
                                        </p:attrNameLst>
                                      </p:cBhvr>
                                      <p:to>
                                        <p:strVal val="visible"/>
                                      </p:to>
                                    </p:set>
                                    <p:animEffect transition="in" filter="circle(in)">
                                      <p:cBhvr>
                                        <p:cTn id="10" dur="2000"/>
                                        <p:tgtEl>
                                          <p:spTgt spid="46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loud Callout 8193"/>
          <p:cNvSpPr>
            <a:spLocks noChangeArrowheads="1"/>
          </p:cNvSpPr>
          <p:nvPr/>
        </p:nvSpPr>
        <p:spPr bwMode="auto">
          <a:xfrm>
            <a:off x="134471" y="-1"/>
            <a:ext cx="11752729" cy="1788459"/>
          </a:xfrm>
          <a:prstGeom prst="cloudCallout">
            <a:avLst>
              <a:gd name="adj1" fmla="val -39778"/>
              <a:gd name="adj2" fmla="val 112500"/>
            </a:avLst>
          </a:prstGeom>
          <a:gradFill rotWithShape="1">
            <a:gsLst>
              <a:gs pos="0">
                <a:srgbClr val="CCFF33"/>
              </a:gs>
              <a:gs pos="50000">
                <a:schemeClr val="bg1"/>
              </a:gs>
              <a:gs pos="100000">
                <a:srgbClr val="CCFF33"/>
              </a:gs>
            </a:gsLst>
            <a:lin ang="5400000" scaled="1"/>
          </a:gradFill>
          <a:ln w="28575">
            <a:solidFill>
              <a:srgbClr val="009900"/>
            </a:solidFill>
            <a:round/>
          </a:ln>
        </p:spPr>
        <p:txBody>
          <a:bodyPr/>
          <a:lstStyle/>
          <a:p>
            <a:pPr algn="ctr">
              <a:defRPr/>
            </a:pPr>
            <a:r>
              <a:rPr lang="en-US" sz="2800" b="1" dirty="0">
                <a:latin typeface="Times New Roman" panose="02020603050405020304" pitchFamily="18" charset="0"/>
                <a:cs typeface="Times New Roman" panose="02020603050405020304" pitchFamily="18" charset="0"/>
              </a:rPr>
              <a:t>1/ Những cây nấm rừng đã khiến tác giả có những liên tưởng thú vị gì? Nhờ những liên tưởng ấy mà cảnh vật đẹp thêm như thế nào?</a:t>
            </a:r>
          </a:p>
          <a:p>
            <a:pPr algn="ctr">
              <a:defRPr/>
            </a:pPr>
            <a:endParaRPr lang="en-US" altLang="zh-CN" sz="3200" b="1" i="1" dirty="0">
              <a:solidFill>
                <a:schemeClr val="accent2"/>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8219" name="Picture 13" descr="1"/>
          <p:cNvPicPr>
            <a:picLocks noChangeAspect="1" noChangeArrowheads="1"/>
          </p:cNvPicPr>
          <p:nvPr/>
        </p:nvPicPr>
        <p:blipFill>
          <a:blip r:embed="rId4"/>
          <a:srcRect/>
          <a:stretch>
            <a:fillRect/>
          </a:stretch>
        </p:blipFill>
        <p:spPr bwMode="auto">
          <a:xfrm>
            <a:off x="167870" y="4836457"/>
            <a:ext cx="1046412" cy="196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918883" y="2095500"/>
            <a:ext cx="10663517" cy="3046988"/>
          </a:xfrm>
          <a:prstGeom prst="rect">
            <a:avLst/>
          </a:prstGeom>
        </p:spPr>
        <p:txBody>
          <a:bodyPr wrap="square">
            <a:spAutoFit/>
          </a:bodyPr>
          <a:lstStyle/>
          <a:p>
            <a:pPr algn="just"/>
            <a:r>
              <a:rPr lang="en-US" sz="3200" dirty="0">
                <a:solidFill>
                  <a:srgbClr val="C00000"/>
                </a:solidFill>
                <a:latin typeface="Times New Roman" panose="02020603050405020304" pitchFamily="18" charset="0"/>
                <a:cs typeface="Times New Roman" panose="02020603050405020304" pitchFamily="18" charset="0"/>
              </a:rPr>
              <a:t>  Loanh quanh trong rừng, chúng tôi đi vào một lối đầy nấm dại, một thành phố nấm lúp xúp dưới bóng cây thưa. Những chiếc nấm to bằng cái ấm tích, màu sặc sỡ rực lên. Mỗi chiếc nấm là một lâu đài kiến trúc tân kì. Tôi có cảm giác mình là một người khổng lồ đi lạc vào kinh đô của vương quốc những người tí hon. Đền đài, miếu mạo, cung điện của họ lúp xúp dưới chân.</a:t>
            </a:r>
          </a:p>
        </p:txBody>
      </p:sp>
      <p:cxnSp>
        <p:nvCxnSpPr>
          <p:cNvPr id="4" name="Straight Connector 3">
            <a:extLst>
              <a:ext uri="{FF2B5EF4-FFF2-40B4-BE49-F238E27FC236}">
                <a16:creationId xmlns:a16="http://schemas.microsoft.com/office/drawing/2014/main" id="{64652F75-1BB4-43A7-BCF6-B5E2761F2DC0}"/>
              </a:ext>
            </a:extLst>
          </p:cNvPr>
          <p:cNvCxnSpPr>
            <a:cxnSpLocks/>
          </p:cNvCxnSpPr>
          <p:nvPr/>
        </p:nvCxnSpPr>
        <p:spPr>
          <a:xfrm flipH="1">
            <a:off x="1719944" y="3041779"/>
            <a:ext cx="4643534"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8DFE29C-0357-4508-9360-0A13F8C6AC09}"/>
              </a:ext>
            </a:extLst>
          </p:cNvPr>
          <p:cNvCxnSpPr>
            <a:cxnSpLocks/>
          </p:cNvCxnSpPr>
          <p:nvPr/>
        </p:nvCxnSpPr>
        <p:spPr>
          <a:xfrm flipH="1">
            <a:off x="9815805" y="3041779"/>
            <a:ext cx="1129003"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15DA8DF-C201-4BBE-8891-747C4DB71C5D}"/>
              </a:ext>
            </a:extLst>
          </p:cNvPr>
          <p:cNvCxnSpPr>
            <a:cxnSpLocks/>
          </p:cNvCxnSpPr>
          <p:nvPr/>
        </p:nvCxnSpPr>
        <p:spPr>
          <a:xfrm flipH="1">
            <a:off x="1043475" y="3548743"/>
            <a:ext cx="4844141"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0672B13-4F11-4CF2-B43E-EB79BEA619F5}"/>
              </a:ext>
            </a:extLst>
          </p:cNvPr>
          <p:cNvCxnSpPr>
            <a:cxnSpLocks/>
          </p:cNvCxnSpPr>
          <p:nvPr/>
        </p:nvCxnSpPr>
        <p:spPr>
          <a:xfrm flipH="1">
            <a:off x="9411478" y="3548743"/>
            <a:ext cx="1617306" cy="6221"/>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4C5EFE8-1646-4D7B-B9B0-717E6A8D8A31}"/>
              </a:ext>
            </a:extLst>
          </p:cNvPr>
          <p:cNvCxnSpPr>
            <a:cxnSpLocks/>
          </p:cNvCxnSpPr>
          <p:nvPr/>
        </p:nvCxnSpPr>
        <p:spPr>
          <a:xfrm flipH="1">
            <a:off x="1023999" y="4040155"/>
            <a:ext cx="5600736"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E2961EF-D029-45B1-9EB7-253FF91121B8}"/>
              </a:ext>
            </a:extLst>
          </p:cNvPr>
          <p:cNvCxnSpPr>
            <a:cxnSpLocks/>
          </p:cNvCxnSpPr>
          <p:nvPr/>
        </p:nvCxnSpPr>
        <p:spPr>
          <a:xfrm flipH="1">
            <a:off x="6875448" y="4040155"/>
            <a:ext cx="4554552" cy="129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0F59DF3-8FED-4CF8-A66A-8AFF3D9C970F}"/>
              </a:ext>
            </a:extLst>
          </p:cNvPr>
          <p:cNvCxnSpPr>
            <a:cxnSpLocks/>
          </p:cNvCxnSpPr>
          <p:nvPr/>
        </p:nvCxnSpPr>
        <p:spPr>
          <a:xfrm flipH="1">
            <a:off x="918883" y="4974735"/>
            <a:ext cx="1066034"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52A54B7-DD7A-4F10-82B8-782BF7D9CB9B}"/>
              </a:ext>
            </a:extLst>
          </p:cNvPr>
          <p:cNvCxnSpPr>
            <a:cxnSpLocks/>
          </p:cNvCxnSpPr>
          <p:nvPr/>
        </p:nvCxnSpPr>
        <p:spPr>
          <a:xfrm flipH="1">
            <a:off x="1043475" y="4554705"/>
            <a:ext cx="10386525"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7D9F6AA-E7B9-4B11-B71D-948D1F961776}"/>
              </a:ext>
            </a:extLst>
          </p:cNvPr>
          <p:cNvCxnSpPr>
            <a:cxnSpLocks/>
          </p:cNvCxnSpPr>
          <p:nvPr/>
        </p:nvCxnSpPr>
        <p:spPr>
          <a:xfrm flipH="1">
            <a:off x="2126862" y="5031782"/>
            <a:ext cx="1352938"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5F4526B-A3A5-403E-8E46-5008F1608840}"/>
              </a:ext>
            </a:extLst>
          </p:cNvPr>
          <p:cNvCxnSpPr>
            <a:cxnSpLocks/>
          </p:cNvCxnSpPr>
          <p:nvPr/>
        </p:nvCxnSpPr>
        <p:spPr>
          <a:xfrm flipH="1">
            <a:off x="3632200" y="5031782"/>
            <a:ext cx="1608874"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205ADC8-4130-48A6-BDFE-CDF6F9679993}"/>
              </a:ext>
            </a:extLst>
          </p:cNvPr>
          <p:cNvCxnSpPr>
            <a:cxnSpLocks/>
          </p:cNvCxnSpPr>
          <p:nvPr/>
        </p:nvCxnSpPr>
        <p:spPr>
          <a:xfrm flipH="1">
            <a:off x="5657854" y="5031782"/>
            <a:ext cx="5772146"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7C204047-B94F-4EBE-BEF9-C6710DD9C80C}"/>
              </a:ext>
            </a:extLst>
          </p:cNvPr>
          <p:cNvPicPr>
            <a:picLocks noChangeAspect="1"/>
          </p:cNvPicPr>
          <p:nvPr/>
        </p:nvPicPr>
        <p:blipFill>
          <a:blip r:embed="rId5"/>
          <a:stretch>
            <a:fillRect/>
          </a:stretch>
        </p:blipFill>
        <p:spPr>
          <a:xfrm>
            <a:off x="4373880" y="5887616"/>
            <a:ext cx="2266947" cy="970384"/>
          </a:xfrm>
          <a:prstGeom prst="rect">
            <a:avLst/>
          </a:prstGeom>
        </p:spPr>
      </p:pic>
    </p:spTree>
    <p:custDataLst>
      <p:tags r:id="rId1"/>
    </p:custDataLst>
    <p:extLst>
      <p:ext uri="{BB962C8B-B14F-4D97-AF65-F5344CB8AC3E}">
        <p14:creationId xmlns:p14="http://schemas.microsoft.com/office/powerpoint/2010/main" val="32749524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8219"/>
                                        </p:tgtEl>
                                        <p:attrNameLst>
                                          <p:attrName>style.visibility</p:attrName>
                                        </p:attrNameLst>
                                      </p:cBhvr>
                                      <p:to>
                                        <p:strVal val="visible"/>
                                      </p:to>
                                    </p:set>
                                    <p:anim calcmode="lin" valueType="num">
                                      <p:cBhvr additive="base">
                                        <p:cTn id="7" dur="500"/>
                                        <p:tgtEl>
                                          <p:spTgt spid="8219"/>
                                        </p:tgtEl>
                                        <p:attrNameLst>
                                          <p:attrName>ppt_x</p:attrName>
                                        </p:attrNameLst>
                                      </p:cBhvr>
                                      <p:tavLst>
                                        <p:tav tm="0">
                                          <p:val>
                                            <p:strVal val="#ppt_x-#ppt_w*1.125000"/>
                                          </p:val>
                                        </p:tav>
                                        <p:tav tm="100000">
                                          <p:val>
                                            <p:strVal val="#ppt_x"/>
                                          </p:val>
                                        </p:tav>
                                      </p:tavLst>
                                    </p:anim>
                                    <p:animEffect transition="in" filter="wipe(right)">
                                      <p:cBhvr>
                                        <p:cTn id="8" dur="500"/>
                                        <p:tgtEl>
                                          <p:spTgt spid="8219"/>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8194">
                                            <p:bg/>
                                          </p:spTgt>
                                        </p:tgtEl>
                                        <p:attrNameLst>
                                          <p:attrName>style.visibility</p:attrName>
                                        </p:attrNameLst>
                                      </p:cBhvr>
                                      <p:to>
                                        <p:strVal val="visible"/>
                                      </p:to>
                                    </p:set>
                                    <p:anim calcmode="lin" valueType="num">
                                      <p:cBhvr additive="base">
                                        <p:cTn id="12" dur="500"/>
                                        <p:tgtEl>
                                          <p:spTgt spid="8194">
                                            <p:bg/>
                                          </p:spTgt>
                                        </p:tgtEl>
                                        <p:attrNameLst>
                                          <p:attrName>ppt_y</p:attrName>
                                        </p:attrNameLst>
                                      </p:cBhvr>
                                      <p:tavLst>
                                        <p:tav tm="0">
                                          <p:val>
                                            <p:strVal val="#ppt_y+#ppt_h*1.125000"/>
                                          </p:val>
                                        </p:tav>
                                        <p:tav tm="100000">
                                          <p:val>
                                            <p:strVal val="#ppt_y"/>
                                          </p:val>
                                        </p:tav>
                                      </p:tavLst>
                                    </p:anim>
                                    <p:animEffect transition="in" filter="wipe(up)">
                                      <p:cBhvr>
                                        <p:cTn id="13" dur="500"/>
                                        <p:tgtEl>
                                          <p:spTgt spid="8194">
                                            <p:bg/>
                                          </p:spTgt>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8194">
                                            <p:txEl>
                                              <p:pRg st="0" end="0"/>
                                            </p:txEl>
                                          </p:spTgt>
                                        </p:tgtEl>
                                        <p:attrNameLst>
                                          <p:attrName>style.visibility</p:attrName>
                                        </p:attrNameLst>
                                      </p:cBhvr>
                                      <p:to>
                                        <p:strVal val="visible"/>
                                      </p:to>
                                    </p:set>
                                    <p:anim calcmode="lin" valueType="num">
                                      <p:cBhvr additive="base">
                                        <p:cTn id="17" dur="500"/>
                                        <p:tgtEl>
                                          <p:spTgt spid="8194">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819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2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par>
                                <p:cTn id="37" presetID="22" presetClass="entr" presetSubtype="4"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circle(in)">
                                      <p:cBhvr>
                                        <p:cTn id="44" dur="2000"/>
                                        <p:tgtEl>
                                          <p:spTgt spid="29"/>
                                        </p:tgtEl>
                                      </p:cBhvr>
                                    </p:animEffect>
                                  </p:childTnLst>
                                </p:cTn>
                              </p:par>
                              <p:par>
                                <p:cTn id="45" presetID="6" presetClass="entr" presetSubtype="16"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circle(in)">
                                      <p:cBhvr>
                                        <p:cTn id="47" dur="2000"/>
                                        <p:tgtEl>
                                          <p:spTgt spid="37"/>
                                        </p:tgtEl>
                                      </p:cBhvr>
                                    </p:animEffect>
                                  </p:childTnLst>
                                </p:cTn>
                              </p:par>
                              <p:par>
                                <p:cTn id="48" presetID="6" presetClass="entr" presetSubtype="16"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circle(in)">
                                      <p:cBhvr>
                                        <p:cTn id="50" dur="20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00"/>
                                        <p:tgtEl>
                                          <p:spTgt spid="38"/>
                                        </p:tgtEl>
                                      </p:cBhvr>
                                    </p:animEffect>
                                  </p:childTnLst>
                                </p:cTn>
                              </p:par>
                              <p:par>
                                <p:cTn id="56" presetID="22" presetClass="entr" presetSubtype="4" fill="hold"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down)">
                                      <p:cBhvr>
                                        <p:cTn id="58" dur="500"/>
                                        <p:tgtEl>
                                          <p:spTgt spid="41"/>
                                        </p:tgtEl>
                                      </p:cBhvr>
                                    </p:animEffect>
                                  </p:childTnLst>
                                </p:cTn>
                              </p:par>
                              <p:par>
                                <p:cTn id="59" presetID="22" presetClass="entr" presetSubtype="4" fill="hold"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down)">
                                      <p:cBhvr>
                                        <p:cTn id="6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16" descr="natures1%20(8)"/>
          <p:cNvPicPr>
            <a:picLocks noChangeAspect="1" noChangeArrowheads="1"/>
          </p:cNvPicPr>
          <p:nvPr/>
        </p:nvPicPr>
        <p:blipFill>
          <a:blip r:embed="rId4"/>
          <a:srcRect/>
          <a:stretch>
            <a:fillRect/>
          </a:stretch>
        </p:blipFill>
        <p:spPr bwMode="auto">
          <a:xfrm>
            <a:off x="9203079" y="6124575"/>
            <a:ext cx="11176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468" name="Group 8205"/>
          <p:cNvGrpSpPr/>
          <p:nvPr/>
        </p:nvGrpSpPr>
        <p:grpSpPr bwMode="auto">
          <a:xfrm>
            <a:off x="0" y="0"/>
            <a:ext cx="12192000" cy="6858000"/>
            <a:chOff x="0" y="0"/>
            <a:chExt cx="5760" cy="4320"/>
          </a:xfrm>
        </p:grpSpPr>
        <p:grpSp>
          <p:nvGrpSpPr>
            <p:cNvPr id="62476" name="Group 8206"/>
            <p:cNvGrpSpPr/>
            <p:nvPr/>
          </p:nvGrpSpPr>
          <p:grpSpPr bwMode="auto">
            <a:xfrm>
              <a:off x="0" y="3120"/>
              <a:ext cx="1200" cy="1200"/>
              <a:chOff x="0" y="3120"/>
              <a:chExt cx="1200" cy="1200"/>
            </a:xfrm>
          </p:grpSpPr>
          <p:pic>
            <p:nvPicPr>
              <p:cNvPr id="62486" name="Picture 10" descr="0425_2j_s"/>
              <p:cNvPicPr>
                <a:picLocks noChangeAspect="1" noChangeArrowheads="1"/>
              </p:cNvPicPr>
              <p:nvPr/>
            </p:nvPicPr>
            <p:blipFill>
              <a:blip r:embed="rId5"/>
              <a:srcRect/>
              <a:stretch>
                <a:fillRect/>
              </a:stretch>
            </p:blipFill>
            <p:spPr bwMode="auto">
              <a:xfrm>
                <a:off x="0" y="3120"/>
                <a:ext cx="28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7" name="Picture 10" descr="0425_2j_s"/>
              <p:cNvPicPr>
                <a:picLocks noChangeAspect="1" noChangeArrowheads="1"/>
              </p:cNvPicPr>
              <p:nvPr/>
            </p:nvPicPr>
            <p:blipFill>
              <a:blip r:embed="rId5"/>
              <a:srcRect/>
              <a:stretch>
                <a:fillRect/>
              </a:stretch>
            </p:blipFill>
            <p:spPr bwMode="auto">
              <a:xfrm rot="5400000">
                <a:off x="456" y="3576"/>
                <a:ext cx="28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2477" name="Group 8209"/>
            <p:cNvGrpSpPr/>
            <p:nvPr/>
          </p:nvGrpSpPr>
          <p:grpSpPr bwMode="auto">
            <a:xfrm rot="10800000">
              <a:off x="4560" y="0"/>
              <a:ext cx="1200" cy="1200"/>
              <a:chOff x="0" y="3120"/>
              <a:chExt cx="1200" cy="1200"/>
            </a:xfrm>
          </p:grpSpPr>
          <p:pic>
            <p:nvPicPr>
              <p:cNvPr id="62484" name="Picture 10" descr="0425_2j_s"/>
              <p:cNvPicPr>
                <a:picLocks noChangeAspect="1" noChangeArrowheads="1"/>
              </p:cNvPicPr>
              <p:nvPr/>
            </p:nvPicPr>
            <p:blipFill>
              <a:blip r:embed="rId5"/>
              <a:srcRect/>
              <a:stretch>
                <a:fillRect/>
              </a:stretch>
            </p:blipFill>
            <p:spPr bwMode="auto">
              <a:xfrm>
                <a:off x="0" y="3120"/>
                <a:ext cx="28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5" name="Picture 10" descr="0425_2j_s"/>
              <p:cNvPicPr>
                <a:picLocks noChangeAspect="1" noChangeArrowheads="1"/>
              </p:cNvPicPr>
              <p:nvPr/>
            </p:nvPicPr>
            <p:blipFill>
              <a:blip r:embed="rId5"/>
              <a:srcRect/>
              <a:stretch>
                <a:fillRect/>
              </a:stretch>
            </p:blipFill>
            <p:spPr bwMode="auto">
              <a:xfrm rot="5400000">
                <a:off x="456" y="3576"/>
                <a:ext cx="28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2478" name="Group 8212"/>
            <p:cNvGrpSpPr/>
            <p:nvPr/>
          </p:nvGrpSpPr>
          <p:grpSpPr bwMode="auto">
            <a:xfrm rot="5400000">
              <a:off x="0" y="0"/>
              <a:ext cx="1200" cy="1200"/>
              <a:chOff x="0" y="3120"/>
              <a:chExt cx="1200" cy="1200"/>
            </a:xfrm>
          </p:grpSpPr>
          <p:pic>
            <p:nvPicPr>
              <p:cNvPr id="62482" name="Picture 10" descr="0425_2j_s"/>
              <p:cNvPicPr>
                <a:picLocks noChangeAspect="1" noChangeArrowheads="1"/>
              </p:cNvPicPr>
              <p:nvPr/>
            </p:nvPicPr>
            <p:blipFill>
              <a:blip r:embed="rId5"/>
              <a:srcRect/>
              <a:stretch>
                <a:fillRect/>
              </a:stretch>
            </p:blipFill>
            <p:spPr bwMode="auto">
              <a:xfrm>
                <a:off x="0" y="3120"/>
                <a:ext cx="28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3" name="Picture 10" descr="0425_2j_s"/>
              <p:cNvPicPr>
                <a:picLocks noChangeAspect="1" noChangeArrowheads="1"/>
              </p:cNvPicPr>
              <p:nvPr/>
            </p:nvPicPr>
            <p:blipFill>
              <a:blip r:embed="rId5"/>
              <a:srcRect/>
              <a:stretch>
                <a:fillRect/>
              </a:stretch>
            </p:blipFill>
            <p:spPr bwMode="auto">
              <a:xfrm rot="5400000">
                <a:off x="456" y="3576"/>
                <a:ext cx="28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2479" name="Group 8215"/>
            <p:cNvGrpSpPr/>
            <p:nvPr/>
          </p:nvGrpSpPr>
          <p:grpSpPr bwMode="auto">
            <a:xfrm rot="-5400000">
              <a:off x="4560" y="3120"/>
              <a:ext cx="1200" cy="1200"/>
              <a:chOff x="0" y="3120"/>
              <a:chExt cx="1200" cy="1200"/>
            </a:xfrm>
          </p:grpSpPr>
          <p:pic>
            <p:nvPicPr>
              <p:cNvPr id="62480" name="Picture 10" descr="0425_2j_s"/>
              <p:cNvPicPr>
                <a:picLocks noChangeAspect="1" noChangeArrowheads="1"/>
              </p:cNvPicPr>
              <p:nvPr/>
            </p:nvPicPr>
            <p:blipFill>
              <a:blip r:embed="rId5"/>
              <a:srcRect/>
              <a:stretch>
                <a:fillRect/>
              </a:stretch>
            </p:blipFill>
            <p:spPr bwMode="auto">
              <a:xfrm>
                <a:off x="0" y="3120"/>
                <a:ext cx="28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1" name="Picture 10" descr="0425_2j_s"/>
              <p:cNvPicPr>
                <a:picLocks noChangeAspect="1" noChangeArrowheads="1"/>
              </p:cNvPicPr>
              <p:nvPr/>
            </p:nvPicPr>
            <p:blipFill>
              <a:blip r:embed="rId5"/>
              <a:srcRect/>
              <a:stretch>
                <a:fillRect/>
              </a:stretch>
            </p:blipFill>
            <p:spPr bwMode="auto">
              <a:xfrm rot="5400000">
                <a:off x="456" y="3576"/>
                <a:ext cx="28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8" name="Rectangle 27"/>
          <p:cNvSpPr/>
          <p:nvPr/>
        </p:nvSpPr>
        <p:spPr>
          <a:xfrm>
            <a:off x="753721" y="1126241"/>
            <a:ext cx="10312400" cy="5293757"/>
          </a:xfrm>
          <a:prstGeom prst="rect">
            <a:avLst/>
          </a:prstGeom>
          <a:solidFill>
            <a:srgbClr val="CCFF99"/>
          </a:solidFill>
        </p:spPr>
        <p:txBody>
          <a:bodyPr wrap="square">
            <a:spAutoFit/>
          </a:bodyPr>
          <a:lstStyle/>
          <a:p>
            <a:pPr algn="just"/>
            <a:r>
              <a:rPr lang="en-US" sz="3000" dirty="0">
                <a:solidFill>
                  <a:srgbClr val="C00000"/>
                </a:solidFill>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Nắng trưa đã rọi xuống đỉnh đầu mà rừng sâu vẫn ẩm lạnh, ánh nắng lọt qua lá trong xanh. Chúng tôi đi đến đâu, rừng rào </a:t>
            </a:r>
            <a:r>
              <a:rPr lang="en-US" sz="2800" dirty="0" err="1">
                <a:solidFill>
                  <a:srgbClr val="0000FF"/>
                </a:solidFill>
                <a:latin typeface="Times New Roman" panose="02020603050405020304" pitchFamily="18" charset="0"/>
                <a:cs typeface="Times New Roman" panose="02020603050405020304" pitchFamily="18" charset="0"/>
              </a:rPr>
              <a:t>rào</a:t>
            </a:r>
            <a:r>
              <a:rPr lang="en-US" sz="2800" dirty="0">
                <a:solidFill>
                  <a:srgbClr val="0000FF"/>
                </a:solidFill>
                <a:latin typeface="Times New Roman" panose="02020603050405020304" pitchFamily="18" charset="0"/>
                <a:cs typeface="Times New Roman" panose="02020603050405020304" pitchFamily="18" charset="0"/>
              </a:rPr>
              <a:t> chuyển động đến đấy. Những con vượn bạc má ôm con gọn ghẽ chuyền nhanh như tia chớp. Những con chồn sóc với chùm lông đuôi to đẹp vút qua không kịp đưa mắt nhìn </a:t>
            </a:r>
            <a:r>
              <a:rPr lang="en-US" sz="2800" dirty="0" err="1">
                <a:solidFill>
                  <a:srgbClr val="0000FF"/>
                </a:solidFill>
                <a:latin typeface="Times New Roman" panose="02020603050405020304" pitchFamily="18" charset="0"/>
                <a:cs typeface="Times New Roman" panose="02020603050405020304" pitchFamily="18" charset="0"/>
              </a:rPr>
              <a:t>theo.</a:t>
            </a:r>
            <a:endParaRPr lang="en-US" sz="2800" dirty="0">
              <a:solidFill>
                <a:srgbClr val="0000FF"/>
              </a:solidFill>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Sau một hồi len lách mải miết, rẽ bụi rậm, chúng tôi nhìn thấy một bãi cây </a:t>
            </a:r>
            <a:r>
              <a:rPr lang="en-US" sz="2800" dirty="0" err="1">
                <a:latin typeface="Times New Roman" panose="02020603050405020304" pitchFamily="18" charset="0"/>
                <a:cs typeface="Times New Roman" panose="02020603050405020304" pitchFamily="18" charset="0"/>
              </a:rPr>
              <a:t>khộp</a:t>
            </a:r>
            <a:r>
              <a:rPr lang="en-US" sz="2800" dirty="0">
                <a:latin typeface="Times New Roman" panose="02020603050405020304" pitchFamily="18" charset="0"/>
                <a:cs typeface="Times New Roman" panose="02020603050405020304" pitchFamily="18" charset="0"/>
              </a:rPr>
              <a:t>. Rừng </a:t>
            </a:r>
            <a:r>
              <a:rPr lang="en-US" sz="2800" dirty="0" err="1">
                <a:latin typeface="Times New Roman" panose="02020603050405020304" pitchFamily="18" charset="0"/>
                <a:cs typeface="Times New Roman" panose="02020603050405020304" pitchFamily="18" charset="0"/>
              </a:rPr>
              <a:t>khộp</a:t>
            </a:r>
            <a:r>
              <a:rPr lang="en-US" sz="2800" dirty="0">
                <a:latin typeface="Times New Roman" panose="02020603050405020304" pitchFamily="18" charset="0"/>
                <a:cs typeface="Times New Roman" panose="02020603050405020304" pitchFamily="18" charset="0"/>
              </a:rPr>
              <a:t> hiện ra trước mắt chúng tôi, lá úa vàng như cảnh mùa thu. Tôi </a:t>
            </a:r>
            <a:r>
              <a:rPr lang="en-US" sz="2800" dirty="0" err="1">
                <a:latin typeface="Times New Roman" panose="02020603050405020304" pitchFamily="18" charset="0"/>
                <a:cs typeface="Times New Roman" panose="02020603050405020304" pitchFamily="18" charset="0"/>
              </a:rPr>
              <a:t>dụi</a:t>
            </a:r>
            <a:r>
              <a:rPr lang="en-US" sz="2800" dirty="0">
                <a:latin typeface="Times New Roman" panose="02020603050405020304" pitchFamily="18" charset="0"/>
                <a:cs typeface="Times New Roman" panose="02020603050405020304" pitchFamily="18" charset="0"/>
              </a:rPr>
              <a:t> mắt. Những sắc vàng động đậy. Mấy con mang vàng hệt như màu lá </a:t>
            </a:r>
            <a:r>
              <a:rPr lang="en-US" sz="2800" dirty="0" err="1">
                <a:latin typeface="Times New Roman" panose="02020603050405020304" pitchFamily="18" charset="0"/>
                <a:cs typeface="Times New Roman" panose="02020603050405020304" pitchFamily="18" charset="0"/>
              </a:rPr>
              <a:t>khộp</a:t>
            </a:r>
            <a:r>
              <a:rPr lang="en-US" sz="2800" dirty="0">
                <a:latin typeface="Times New Roman" panose="02020603050405020304" pitchFamily="18" charset="0"/>
                <a:cs typeface="Times New Roman" panose="02020603050405020304" pitchFamily="18" charset="0"/>
              </a:rPr>
              <a:t> đang ăn cỏ non. Những chiếc chân vàng giẫm lên thảm lá vàng và sắc nắng cũng rực vàng trên lưng nó. Chỉ có mấy vạt cỏ xanh biếc là rực lên giữa cái giang sơn vàng rợi.</a:t>
            </a:r>
          </a:p>
          <a:p>
            <a:pPr algn="just"/>
            <a:r>
              <a:rPr lang="en-US" sz="2800" dirty="0">
                <a:latin typeface="Times New Roman" panose="02020603050405020304" pitchFamily="18" charset="0"/>
                <a:cs typeface="Times New Roman" panose="02020603050405020304" pitchFamily="18" charset="0"/>
              </a:rPr>
              <a:t>    Tôi có cảm giác mình lạc vào một thế giới thần </a:t>
            </a:r>
            <a:r>
              <a:rPr lang="en-US" sz="2800" dirty="0" err="1">
                <a:latin typeface="Times New Roman" panose="02020603050405020304" pitchFamily="18" charset="0"/>
                <a:cs typeface="Times New Roman" panose="02020603050405020304" pitchFamily="18" charset="0"/>
              </a:rPr>
              <a:t>bí</a:t>
            </a:r>
            <a:r>
              <a:rPr lang="en-US" sz="2800" dirty="0">
                <a:latin typeface="Times New Roman" panose="02020603050405020304" pitchFamily="18" charset="0"/>
                <a:cs typeface="Times New Roman" panose="02020603050405020304" pitchFamily="18" charset="0"/>
              </a:rPr>
              <a:t>.  </a:t>
            </a:r>
          </a:p>
        </p:txBody>
      </p:sp>
      <p:sp>
        <p:nvSpPr>
          <p:cNvPr id="2" name="Rectangle 1"/>
          <p:cNvSpPr/>
          <p:nvPr/>
        </p:nvSpPr>
        <p:spPr>
          <a:xfrm>
            <a:off x="753721" y="134034"/>
            <a:ext cx="10689726" cy="954107"/>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2/ Những muông thú trong rừng được miêu tả như thế nào? </a:t>
            </a:r>
          </a:p>
          <a:p>
            <a:r>
              <a:rPr lang="en-US" sz="2800" b="1" dirty="0">
                <a:solidFill>
                  <a:srgbClr val="FF0000"/>
                </a:solidFill>
                <a:latin typeface="Times New Roman" panose="02020603050405020304" pitchFamily="18" charset="0"/>
                <a:cs typeface="Times New Roman" panose="02020603050405020304" pitchFamily="18" charset="0"/>
              </a:rPr>
              <a:t>     Sự có mặt của chúng mang lại vẻ đẹp gì cho cảnh rừng?</a:t>
            </a:r>
          </a:p>
        </p:txBody>
      </p:sp>
      <p:cxnSp>
        <p:nvCxnSpPr>
          <p:cNvPr id="4" name="Straight Connector 3">
            <a:extLst>
              <a:ext uri="{FF2B5EF4-FFF2-40B4-BE49-F238E27FC236}">
                <a16:creationId xmlns:a16="http://schemas.microsoft.com/office/drawing/2014/main" id="{59387656-BB7F-435F-8711-47A891CA9F82}"/>
              </a:ext>
            </a:extLst>
          </p:cNvPr>
          <p:cNvCxnSpPr>
            <a:cxnSpLocks/>
          </p:cNvCxnSpPr>
          <p:nvPr/>
        </p:nvCxnSpPr>
        <p:spPr>
          <a:xfrm>
            <a:off x="3026228" y="2445204"/>
            <a:ext cx="77941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E40B4C1-D130-450D-8D3B-B46AC3CAE70F}"/>
              </a:ext>
            </a:extLst>
          </p:cNvPr>
          <p:cNvCxnSpPr>
            <a:cxnSpLocks/>
          </p:cNvCxnSpPr>
          <p:nvPr/>
        </p:nvCxnSpPr>
        <p:spPr>
          <a:xfrm>
            <a:off x="892629" y="2880634"/>
            <a:ext cx="275408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D48B441-EEC7-424E-88AF-E6FD58908B0D}"/>
              </a:ext>
            </a:extLst>
          </p:cNvPr>
          <p:cNvCxnSpPr>
            <a:cxnSpLocks/>
          </p:cNvCxnSpPr>
          <p:nvPr/>
        </p:nvCxnSpPr>
        <p:spPr>
          <a:xfrm>
            <a:off x="3940628" y="2880634"/>
            <a:ext cx="68797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BFFDB0-574A-4C9B-946A-AC4FBA0C19C8}"/>
              </a:ext>
            </a:extLst>
          </p:cNvPr>
          <p:cNvCxnSpPr>
            <a:cxnSpLocks/>
          </p:cNvCxnSpPr>
          <p:nvPr/>
        </p:nvCxnSpPr>
        <p:spPr>
          <a:xfrm>
            <a:off x="892629" y="3283404"/>
            <a:ext cx="392875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22C7B82-8C44-4285-9FF5-FCECCC84D03B}"/>
              </a:ext>
            </a:extLst>
          </p:cNvPr>
          <p:cNvCxnSpPr>
            <a:cxnSpLocks/>
          </p:cNvCxnSpPr>
          <p:nvPr/>
        </p:nvCxnSpPr>
        <p:spPr>
          <a:xfrm>
            <a:off x="8715828" y="4589690"/>
            <a:ext cx="21045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0345FCC-D609-4545-987C-FA0B0EE6BA11}"/>
              </a:ext>
            </a:extLst>
          </p:cNvPr>
          <p:cNvCxnSpPr>
            <a:cxnSpLocks/>
          </p:cNvCxnSpPr>
          <p:nvPr/>
        </p:nvCxnSpPr>
        <p:spPr>
          <a:xfrm>
            <a:off x="892629" y="4992461"/>
            <a:ext cx="6019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E3EC4C9-CF5E-4786-8CFD-BDDD6232F6B8}"/>
              </a:ext>
            </a:extLst>
          </p:cNvPr>
          <p:cNvCxnSpPr>
            <a:cxnSpLocks/>
          </p:cNvCxnSpPr>
          <p:nvPr/>
        </p:nvCxnSpPr>
        <p:spPr>
          <a:xfrm flipV="1">
            <a:off x="7104461" y="4992461"/>
            <a:ext cx="3345825" cy="113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B979EAA-BCAE-470C-A0D9-FCA60089F760}"/>
              </a:ext>
            </a:extLst>
          </p:cNvPr>
          <p:cNvCxnSpPr>
            <a:cxnSpLocks/>
          </p:cNvCxnSpPr>
          <p:nvPr/>
        </p:nvCxnSpPr>
        <p:spPr>
          <a:xfrm>
            <a:off x="892629" y="5432405"/>
            <a:ext cx="887185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par>
                                <p:cTn id="22" presetID="22" presetClass="entr" presetSubtype="4"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arn(inVertical)">
                                      <p:cBhvr>
                                        <p:cTn id="29" dur="500"/>
                                        <p:tgtEl>
                                          <p:spTgt spid="25"/>
                                        </p:tgtEl>
                                      </p:cBhvr>
                                    </p:animEffect>
                                  </p:childTnLst>
                                </p:cTn>
                              </p:par>
                              <p:par>
                                <p:cTn id="30" presetID="16" presetClass="entr" presetSubtype="21"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arn(inVertical)">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randombar(horizontal)">
                                      <p:cBhvr>
                                        <p:cTn id="37" dur="500"/>
                                        <p:tgtEl>
                                          <p:spTgt spid="30"/>
                                        </p:tgtEl>
                                      </p:cBhvr>
                                    </p:animEffect>
                                  </p:childTnLst>
                                </p:cTn>
                              </p:par>
                              <p:par>
                                <p:cTn id="38" presetID="14" presetClass="entr" presetSubtype="1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randombar(horizontal)">
                                      <p:cBhvr>
                                        <p:cTn id="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16" descr="natures1%20(8)"/>
          <p:cNvPicPr>
            <a:picLocks noChangeAspect="1" noChangeArrowheads="1"/>
          </p:cNvPicPr>
          <p:nvPr/>
        </p:nvPicPr>
        <p:blipFill>
          <a:blip r:embed="rId4"/>
          <a:srcRect/>
          <a:stretch>
            <a:fillRect/>
          </a:stretch>
        </p:blipFill>
        <p:spPr bwMode="auto">
          <a:xfrm>
            <a:off x="9144000" y="6124576"/>
            <a:ext cx="11176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468" name="Group 8205"/>
          <p:cNvGrpSpPr/>
          <p:nvPr/>
        </p:nvGrpSpPr>
        <p:grpSpPr bwMode="auto">
          <a:xfrm>
            <a:off x="0" y="0"/>
            <a:ext cx="12192000" cy="6858000"/>
            <a:chOff x="0" y="0"/>
            <a:chExt cx="5760" cy="4320"/>
          </a:xfrm>
        </p:grpSpPr>
        <p:grpSp>
          <p:nvGrpSpPr>
            <p:cNvPr id="62476" name="Group 8206"/>
            <p:cNvGrpSpPr/>
            <p:nvPr/>
          </p:nvGrpSpPr>
          <p:grpSpPr bwMode="auto">
            <a:xfrm>
              <a:off x="0" y="3120"/>
              <a:ext cx="1200" cy="1200"/>
              <a:chOff x="0" y="3120"/>
              <a:chExt cx="1200" cy="1200"/>
            </a:xfrm>
          </p:grpSpPr>
          <p:pic>
            <p:nvPicPr>
              <p:cNvPr id="62486" name="Picture 10" descr="0425_2j_s"/>
              <p:cNvPicPr>
                <a:picLocks noChangeAspect="1" noChangeArrowheads="1"/>
              </p:cNvPicPr>
              <p:nvPr/>
            </p:nvPicPr>
            <p:blipFill>
              <a:blip r:embed="rId5"/>
              <a:srcRect/>
              <a:stretch>
                <a:fillRect/>
              </a:stretch>
            </p:blipFill>
            <p:spPr bwMode="auto">
              <a:xfrm>
                <a:off x="0" y="3120"/>
                <a:ext cx="28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7" name="Picture 10" descr="0425_2j_s"/>
              <p:cNvPicPr>
                <a:picLocks noChangeAspect="1" noChangeArrowheads="1"/>
              </p:cNvPicPr>
              <p:nvPr/>
            </p:nvPicPr>
            <p:blipFill>
              <a:blip r:embed="rId5"/>
              <a:srcRect/>
              <a:stretch>
                <a:fillRect/>
              </a:stretch>
            </p:blipFill>
            <p:spPr bwMode="auto">
              <a:xfrm rot="5400000">
                <a:off x="456" y="3576"/>
                <a:ext cx="28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2477" name="Group 8209"/>
            <p:cNvGrpSpPr/>
            <p:nvPr/>
          </p:nvGrpSpPr>
          <p:grpSpPr bwMode="auto">
            <a:xfrm rot="10800000">
              <a:off x="4560" y="0"/>
              <a:ext cx="1200" cy="1200"/>
              <a:chOff x="0" y="3120"/>
              <a:chExt cx="1200" cy="1200"/>
            </a:xfrm>
          </p:grpSpPr>
          <p:pic>
            <p:nvPicPr>
              <p:cNvPr id="62484" name="Picture 10" descr="0425_2j_s"/>
              <p:cNvPicPr>
                <a:picLocks noChangeAspect="1" noChangeArrowheads="1"/>
              </p:cNvPicPr>
              <p:nvPr/>
            </p:nvPicPr>
            <p:blipFill>
              <a:blip r:embed="rId5"/>
              <a:srcRect/>
              <a:stretch>
                <a:fillRect/>
              </a:stretch>
            </p:blipFill>
            <p:spPr bwMode="auto">
              <a:xfrm>
                <a:off x="0" y="3120"/>
                <a:ext cx="28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5" name="Picture 10" descr="0425_2j_s"/>
              <p:cNvPicPr>
                <a:picLocks noChangeAspect="1" noChangeArrowheads="1"/>
              </p:cNvPicPr>
              <p:nvPr/>
            </p:nvPicPr>
            <p:blipFill>
              <a:blip r:embed="rId5"/>
              <a:srcRect/>
              <a:stretch>
                <a:fillRect/>
              </a:stretch>
            </p:blipFill>
            <p:spPr bwMode="auto">
              <a:xfrm rot="5400000">
                <a:off x="456" y="3576"/>
                <a:ext cx="28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2478" name="Group 8212"/>
            <p:cNvGrpSpPr/>
            <p:nvPr/>
          </p:nvGrpSpPr>
          <p:grpSpPr bwMode="auto">
            <a:xfrm rot="5400000">
              <a:off x="0" y="0"/>
              <a:ext cx="1200" cy="1200"/>
              <a:chOff x="0" y="3120"/>
              <a:chExt cx="1200" cy="1200"/>
            </a:xfrm>
          </p:grpSpPr>
          <p:pic>
            <p:nvPicPr>
              <p:cNvPr id="62482" name="Picture 10" descr="0425_2j_s"/>
              <p:cNvPicPr>
                <a:picLocks noChangeAspect="1" noChangeArrowheads="1"/>
              </p:cNvPicPr>
              <p:nvPr/>
            </p:nvPicPr>
            <p:blipFill>
              <a:blip r:embed="rId5"/>
              <a:srcRect/>
              <a:stretch>
                <a:fillRect/>
              </a:stretch>
            </p:blipFill>
            <p:spPr bwMode="auto">
              <a:xfrm>
                <a:off x="0" y="3120"/>
                <a:ext cx="28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3" name="Picture 10" descr="0425_2j_s"/>
              <p:cNvPicPr>
                <a:picLocks noChangeAspect="1" noChangeArrowheads="1"/>
              </p:cNvPicPr>
              <p:nvPr/>
            </p:nvPicPr>
            <p:blipFill>
              <a:blip r:embed="rId5"/>
              <a:srcRect/>
              <a:stretch>
                <a:fillRect/>
              </a:stretch>
            </p:blipFill>
            <p:spPr bwMode="auto">
              <a:xfrm rot="5400000">
                <a:off x="456" y="3576"/>
                <a:ext cx="28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2479" name="Group 8215"/>
            <p:cNvGrpSpPr/>
            <p:nvPr/>
          </p:nvGrpSpPr>
          <p:grpSpPr bwMode="auto">
            <a:xfrm rot="-5400000">
              <a:off x="4560" y="3120"/>
              <a:ext cx="1200" cy="1200"/>
              <a:chOff x="0" y="3120"/>
              <a:chExt cx="1200" cy="1200"/>
            </a:xfrm>
          </p:grpSpPr>
          <p:pic>
            <p:nvPicPr>
              <p:cNvPr id="62480" name="Picture 10" descr="0425_2j_s"/>
              <p:cNvPicPr>
                <a:picLocks noChangeAspect="1" noChangeArrowheads="1"/>
              </p:cNvPicPr>
              <p:nvPr/>
            </p:nvPicPr>
            <p:blipFill>
              <a:blip r:embed="rId5"/>
              <a:srcRect/>
              <a:stretch>
                <a:fillRect/>
              </a:stretch>
            </p:blipFill>
            <p:spPr bwMode="auto">
              <a:xfrm>
                <a:off x="0" y="3120"/>
                <a:ext cx="28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1" name="Picture 10" descr="0425_2j_s"/>
              <p:cNvPicPr>
                <a:picLocks noChangeAspect="1" noChangeArrowheads="1"/>
              </p:cNvPicPr>
              <p:nvPr/>
            </p:nvPicPr>
            <p:blipFill>
              <a:blip r:embed="rId5"/>
              <a:srcRect/>
              <a:stretch>
                <a:fillRect/>
              </a:stretch>
            </p:blipFill>
            <p:spPr bwMode="auto">
              <a:xfrm rot="5400000">
                <a:off x="456" y="3576"/>
                <a:ext cx="28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8219" name="Picture 13" descr="1"/>
          <p:cNvPicPr>
            <a:picLocks noChangeAspect="1" noChangeArrowheads="1"/>
          </p:cNvPicPr>
          <p:nvPr/>
        </p:nvPicPr>
        <p:blipFill>
          <a:blip r:embed="rId6"/>
          <a:srcRect/>
          <a:stretch>
            <a:fillRect/>
          </a:stretch>
        </p:blipFill>
        <p:spPr bwMode="auto">
          <a:xfrm>
            <a:off x="-22413" y="4760259"/>
            <a:ext cx="1046412" cy="196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793377" y="1323734"/>
            <a:ext cx="10663517" cy="4031873"/>
          </a:xfrm>
          <a:prstGeom prst="rect">
            <a:avLst/>
          </a:prstGeom>
          <a:solidFill>
            <a:srgbClr val="FFFF99"/>
          </a:solidFill>
        </p:spPr>
        <p:txBody>
          <a:bodyPr wrap="square">
            <a:spAutoFit/>
          </a:bodyPr>
          <a:lstStyle/>
          <a:p>
            <a:pPr algn="just"/>
            <a:r>
              <a:rPr lang="en-US" sz="3200" dirty="0">
                <a:solidFill>
                  <a:srgbClr val="C00000"/>
                </a:solidFill>
              </a:rPr>
              <a:t>  </a:t>
            </a:r>
            <a:r>
              <a:rPr lang="en-US" sz="3200" dirty="0"/>
              <a:t> </a:t>
            </a:r>
            <a:r>
              <a:rPr lang="en-US" sz="3200" dirty="0">
                <a:latin typeface="Times New Roman" panose="02020603050405020304" pitchFamily="18" charset="0"/>
                <a:cs typeface="Times New Roman" panose="02020603050405020304" pitchFamily="18" charset="0"/>
              </a:rPr>
              <a:t>Sau một hồi len lách mải miết, rẽ bụi rậm, chúng tôi nhìn thấy một bãi cây </a:t>
            </a:r>
            <a:r>
              <a:rPr lang="en-US" sz="3200" dirty="0" err="1">
                <a:latin typeface="Times New Roman" panose="02020603050405020304" pitchFamily="18" charset="0"/>
                <a:cs typeface="Times New Roman" panose="02020603050405020304" pitchFamily="18" charset="0"/>
              </a:rPr>
              <a:t>khộp</a:t>
            </a:r>
            <a:r>
              <a:rPr lang="en-US" sz="3200" dirty="0">
                <a:latin typeface="Times New Roman" panose="02020603050405020304" pitchFamily="18" charset="0"/>
                <a:cs typeface="Times New Roman" panose="02020603050405020304" pitchFamily="18" charset="0"/>
              </a:rPr>
              <a:t>. Rừng </a:t>
            </a:r>
            <a:r>
              <a:rPr lang="en-US" sz="3200" dirty="0" err="1">
                <a:latin typeface="Times New Roman" panose="02020603050405020304" pitchFamily="18" charset="0"/>
                <a:cs typeface="Times New Roman" panose="02020603050405020304" pitchFamily="18" charset="0"/>
              </a:rPr>
              <a:t>khộp</a:t>
            </a:r>
            <a:r>
              <a:rPr lang="en-US" sz="3200" dirty="0">
                <a:latin typeface="Times New Roman" panose="02020603050405020304" pitchFamily="18" charset="0"/>
                <a:cs typeface="Times New Roman" panose="02020603050405020304" pitchFamily="18" charset="0"/>
              </a:rPr>
              <a:t> hiện ra trước mắt chúng tôi, lá úa vàng như cảnh mùa thu. Tôi </a:t>
            </a:r>
            <a:r>
              <a:rPr lang="en-US" sz="3200" dirty="0" err="1">
                <a:latin typeface="Times New Roman" panose="02020603050405020304" pitchFamily="18" charset="0"/>
                <a:cs typeface="Times New Roman" panose="02020603050405020304" pitchFamily="18" charset="0"/>
              </a:rPr>
              <a:t>dụi</a:t>
            </a:r>
            <a:r>
              <a:rPr lang="en-US" sz="3200" dirty="0">
                <a:latin typeface="Times New Roman" panose="02020603050405020304" pitchFamily="18" charset="0"/>
                <a:cs typeface="Times New Roman" panose="02020603050405020304" pitchFamily="18" charset="0"/>
              </a:rPr>
              <a:t> mắt. Những sắc vàng động đậy. Mấy con mang vàng hệt như màu lá </a:t>
            </a:r>
            <a:r>
              <a:rPr lang="en-US" sz="3200" dirty="0" err="1">
                <a:latin typeface="Times New Roman" panose="02020603050405020304" pitchFamily="18" charset="0"/>
                <a:cs typeface="Times New Roman" panose="02020603050405020304" pitchFamily="18" charset="0"/>
              </a:rPr>
              <a:t>khộp</a:t>
            </a:r>
            <a:r>
              <a:rPr lang="en-US" sz="3200" dirty="0">
                <a:latin typeface="Times New Roman" panose="02020603050405020304" pitchFamily="18" charset="0"/>
                <a:cs typeface="Times New Roman" panose="02020603050405020304" pitchFamily="18" charset="0"/>
              </a:rPr>
              <a:t> đang ăn cỏ non. Những chiếc chân vàng giẫm lên thảm lá vàng và sắc nắng cũng rực vàng trên lưng nó. Chỉ có mấy vạt cỏ xanh biếc là rực lên giữa cái giang sơn vàng rợi.</a:t>
            </a:r>
          </a:p>
          <a:p>
            <a:pPr algn="just"/>
            <a:r>
              <a:rPr lang="en-US" sz="3200" dirty="0">
                <a:latin typeface="Times New Roman" panose="02020603050405020304" pitchFamily="18" charset="0"/>
                <a:cs typeface="Times New Roman" panose="02020603050405020304" pitchFamily="18" charset="0"/>
              </a:rPr>
              <a:t>    Tôi có cảm giác mình lạc vào một thế giới thần bí.</a:t>
            </a:r>
            <a:endParaRPr lang="en-US" sz="3200" dirty="0">
              <a:solidFill>
                <a:srgbClr val="C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156447" y="487687"/>
            <a:ext cx="10300447" cy="584775"/>
          </a:xfrm>
          <a:prstGeom prst="rect">
            <a:avLst/>
          </a:prstGeom>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3/ Vì sao rừng </a:t>
            </a:r>
            <a:r>
              <a:rPr lang="en-US" sz="3200" b="1" dirty="0" err="1">
                <a:solidFill>
                  <a:srgbClr val="FF0000"/>
                </a:solidFill>
                <a:latin typeface="Times New Roman" panose="02020603050405020304" pitchFamily="18" charset="0"/>
                <a:cs typeface="Times New Roman" panose="02020603050405020304" pitchFamily="18" charset="0"/>
              </a:rPr>
              <a:t>khộp</a:t>
            </a:r>
            <a:r>
              <a:rPr lang="en-US" sz="3200" b="1" dirty="0">
                <a:solidFill>
                  <a:srgbClr val="FF0000"/>
                </a:solidFill>
                <a:latin typeface="Times New Roman" panose="02020603050405020304" pitchFamily="18" charset="0"/>
                <a:cs typeface="Times New Roman" panose="02020603050405020304" pitchFamily="18" charset="0"/>
              </a:rPr>
              <a:t> được gọi là "giang sơn vàng rợi"?</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8219"/>
                                        </p:tgtEl>
                                        <p:attrNameLst>
                                          <p:attrName>style.visibility</p:attrName>
                                        </p:attrNameLst>
                                      </p:cBhvr>
                                      <p:to>
                                        <p:strVal val="visible"/>
                                      </p:to>
                                    </p:set>
                                    <p:anim calcmode="lin" valueType="num">
                                      <p:cBhvr additive="base">
                                        <p:cTn id="7" dur="500"/>
                                        <p:tgtEl>
                                          <p:spTgt spid="8219"/>
                                        </p:tgtEl>
                                        <p:attrNameLst>
                                          <p:attrName>ppt_x</p:attrName>
                                        </p:attrNameLst>
                                      </p:cBhvr>
                                      <p:tavLst>
                                        <p:tav tm="0">
                                          <p:val>
                                            <p:strVal val="#ppt_x-#ppt_w*1.125000"/>
                                          </p:val>
                                        </p:tav>
                                        <p:tav tm="100000">
                                          <p:val>
                                            <p:strVal val="#ppt_x"/>
                                          </p:val>
                                        </p:tav>
                                      </p:tavLst>
                                    </p:anim>
                                    <p:animEffect transition="in" filter="wipe(right)">
                                      <p:cBhvr>
                                        <p:cTn id="8" dur="500"/>
                                        <p:tgtEl>
                                          <p:spTgt spid="8219"/>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hung"/>
          <p:cNvPicPr>
            <a:picLocks noChangeAspect="1"/>
          </p:cNvPicPr>
          <p:nvPr/>
        </p:nvPicPr>
        <p:blipFill>
          <a:blip r:embed="rId3"/>
          <a:stretch>
            <a:fillRect/>
          </a:stretch>
        </p:blipFill>
        <p:spPr>
          <a:xfrm>
            <a:off x="-79585" y="-124834"/>
            <a:ext cx="12191365" cy="6842125"/>
          </a:xfrm>
          <a:prstGeom prst="rect">
            <a:avLst/>
          </a:prstGeom>
        </p:spPr>
      </p:pic>
      <p:sp>
        <p:nvSpPr>
          <p:cNvPr id="5" name="TextBox 4"/>
          <p:cNvSpPr txBox="1"/>
          <p:nvPr/>
        </p:nvSpPr>
        <p:spPr>
          <a:xfrm>
            <a:off x="1544171" y="1211049"/>
            <a:ext cx="9103658" cy="3970318"/>
          </a:xfrm>
          <a:prstGeom prst="rect">
            <a:avLst/>
          </a:prstGeom>
          <a:noFill/>
        </p:spPr>
        <p:txBody>
          <a:bodyPr wrap="square" rtlCol="0">
            <a:spAutoFit/>
          </a:bodyPr>
          <a:lstStyle/>
          <a:p>
            <a:pPr lvl="0"/>
            <a:r>
              <a:rPr lang="en-US" sz="3600" b="1" dirty="0" err="1">
                <a:solidFill>
                  <a:srgbClr val="0000FF"/>
                </a:solidFill>
                <a:latin typeface="Times New Roman" panose="02020603050405020304" pitchFamily="18" charset="0"/>
                <a:cs typeface="Times New Roman" panose="02020603050405020304" pitchFamily="18" charset="0"/>
              </a:rPr>
              <a:t>Rừng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khộp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được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gọi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giang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rợi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vì</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có</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sự</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hòa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quyện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của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rất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nhiều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sắc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trong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một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không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gian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rộng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lớn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Lá</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úa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như</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cảnh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mùa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Những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sắc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động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đậy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mấy</a:t>
            </a:r>
            <a:r>
              <a:rPr lang="en-US" sz="3600" b="1" dirty="0">
                <a:solidFill>
                  <a:srgbClr val="0000FF"/>
                </a:solidFill>
                <a:latin typeface="Times New Roman" panose="02020603050405020304" pitchFamily="18" charset="0"/>
                <a:cs typeface="Times New Roman" panose="02020603050405020304" pitchFamily="18" charset="0"/>
              </a:rPr>
              <a:t> con </a:t>
            </a:r>
            <a:r>
              <a:rPr lang="en-US" sz="3600" b="1" dirty="0" err="1">
                <a:solidFill>
                  <a:srgbClr val="0000FF"/>
                </a:solidFill>
                <a:latin typeface="Times New Roman" panose="02020603050405020304" pitchFamily="18" charset="0"/>
                <a:cs typeface="Times New Roman" panose="02020603050405020304" pitchFamily="18" charset="0"/>
              </a:rPr>
              <a:t>mang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chân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giẫm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thảm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lá</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sắc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nắng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cũng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rực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lưng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nó</a:t>
            </a:r>
            <a:r>
              <a:rPr lang="en-US" sz="3600" b="1" dirty="0">
                <a:solidFill>
                  <a:srgbClr val="0000FF"/>
                </a:solidFill>
                <a:latin typeface="Times New Roman" panose="02020603050405020304" pitchFamily="18" charset="0"/>
                <a:cs typeface="Times New Roman" panose="02020603050405020304" pitchFamily="18" charset="0"/>
              </a:rPr>
              <a:t>…</a:t>
            </a:r>
            <a:endParaRPr lang="en-US" sz="36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041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138B18-C116-4487-B7A9-1A909862A580}"/>
              </a:ext>
            </a:extLst>
          </p:cNvPr>
          <p:cNvPicPr>
            <a:picLocks noChangeAspect="1"/>
          </p:cNvPicPr>
          <p:nvPr/>
        </p:nvPicPr>
        <p:blipFill>
          <a:blip r:embed="rId4"/>
          <a:stretch>
            <a:fillRect/>
          </a:stretch>
        </p:blipFill>
        <p:spPr>
          <a:xfrm>
            <a:off x="0" y="350355"/>
            <a:ext cx="12192000" cy="6157290"/>
          </a:xfrm>
          <a:prstGeom prst="rect">
            <a:avLst/>
          </a:prstGeom>
        </p:spPr>
      </p:pic>
      <p:sp>
        <p:nvSpPr>
          <p:cNvPr id="5" name="Title 1">
            <a:extLst>
              <a:ext uri="{FF2B5EF4-FFF2-40B4-BE49-F238E27FC236}">
                <a16:creationId xmlns:a16="http://schemas.microsoft.com/office/drawing/2014/main" id="{2FB3627A-DB17-4181-ACB5-BEDBFB314E45}"/>
              </a:ext>
            </a:extLst>
          </p:cNvPr>
          <p:cNvSpPr>
            <a:spLocks noGrp="1"/>
          </p:cNvSpPr>
          <p:nvPr>
            <p:ph type="title"/>
          </p:nvPr>
        </p:nvSpPr>
        <p:spPr>
          <a:xfrm>
            <a:off x="3180184" y="2883159"/>
            <a:ext cx="6542314" cy="1317464"/>
          </a:xfrm>
        </p:spPr>
        <p:txBody>
          <a:bodyPr>
            <a:noAutofit/>
          </a:bodyPr>
          <a:lstStyle/>
          <a:p>
            <a:b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b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360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845860602"/>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69981A-DBEE-40CC-9D18-1A42C319C9E7}"/>
              </a:ext>
            </a:extLst>
          </p:cNvPr>
          <p:cNvPicPr>
            <a:picLocks noChangeAspect="1"/>
          </p:cNvPicPr>
          <p:nvPr/>
        </p:nvPicPr>
        <p:blipFill>
          <a:blip r:embed="rId4"/>
          <a:stretch>
            <a:fillRect/>
          </a:stretch>
        </p:blipFill>
        <p:spPr>
          <a:xfrm>
            <a:off x="83975" y="56147"/>
            <a:ext cx="12192000" cy="6801853"/>
          </a:xfrm>
          <a:prstGeom prst="rect">
            <a:avLst/>
          </a:prstGeom>
        </p:spPr>
      </p:pic>
      <p:sp>
        <p:nvSpPr>
          <p:cNvPr id="6" name="Title 1">
            <a:extLst>
              <a:ext uri="{FF2B5EF4-FFF2-40B4-BE49-F238E27FC236}">
                <a16:creationId xmlns:a16="http://schemas.microsoft.com/office/drawing/2014/main" id="{FB62B4AB-5E47-4658-8635-0EBB47D69D9C}"/>
              </a:ext>
            </a:extLst>
          </p:cNvPr>
          <p:cNvSpPr>
            <a:spLocks noGrp="1"/>
          </p:cNvSpPr>
          <p:nvPr>
            <p:ph type="title"/>
          </p:nvPr>
        </p:nvSpPr>
        <p:spPr>
          <a:xfrm>
            <a:off x="5776793" y="2016363"/>
            <a:ext cx="3147243" cy="1317464"/>
          </a:xfrm>
        </p:spPr>
        <p:txBody>
          <a:bodyPr>
            <a:noAutofit/>
          </a:bodyPr>
          <a:lstStyle/>
          <a:p>
            <a:br>
              <a:rPr lang="en-US" sz="3600" b="1" dirty="0">
                <a:solidFill>
                  <a:srgbClr val="FF0000"/>
                </a:solidFill>
                <a:effectLst/>
                <a:latin typeface="Times New Roman" panose="02020603050405020304" pitchFamily="18" charset="0"/>
                <a:ea typeface="Times New Roman" panose="02020603050405020304" pitchFamily="18" charset="0"/>
              </a:rPr>
            </a:br>
            <a:r>
              <a:rPr lang="en-US" sz="3600" b="1" dirty="0" err="1">
                <a:solidFill>
                  <a:srgbClr val="FF0000"/>
                </a:solidFill>
                <a:effectLst/>
                <a:latin typeface="Times New Roman" panose="02020603050405020304" pitchFamily="18" charset="0"/>
                <a:ea typeface="Times New Roman" panose="02020603050405020304" pitchFamily="18" charset="0"/>
              </a:rPr>
              <a:t>Nội</a:t>
            </a:r>
            <a:r>
              <a:rPr lang="en-US" sz="3600" b="1" dirty="0">
                <a:solidFill>
                  <a:srgbClr val="FF0000"/>
                </a:solidFill>
                <a:effectLst/>
                <a:latin typeface="Times New Roman" panose="02020603050405020304" pitchFamily="18" charset="0"/>
                <a:ea typeface="Times New Roman" panose="02020603050405020304" pitchFamily="18" charset="0"/>
              </a:rPr>
              <a:t> dung</a:t>
            </a:r>
            <a:br>
              <a:rPr lang="en-US" sz="3600" dirty="0">
                <a:solidFill>
                  <a:srgbClr val="FF0000"/>
                </a:solidFill>
                <a:effectLst/>
                <a:latin typeface="Times New Roman" panose="02020603050405020304" pitchFamily="18" charset="0"/>
                <a:ea typeface="Times New Roman" panose="02020603050405020304" pitchFamily="18" charset="0"/>
              </a:rPr>
            </a:br>
            <a:endParaRPr lang="en-US" sz="3600" dirty="0">
              <a:solidFill>
                <a:srgbClr val="FF0000"/>
              </a:solidFill>
            </a:endParaRPr>
          </a:p>
        </p:txBody>
      </p:sp>
      <p:sp>
        <p:nvSpPr>
          <p:cNvPr id="7" name="Title 1">
            <a:extLst>
              <a:ext uri="{FF2B5EF4-FFF2-40B4-BE49-F238E27FC236}">
                <a16:creationId xmlns:a16="http://schemas.microsoft.com/office/drawing/2014/main" id="{874BC731-E072-494B-9B8B-C608611B7429}"/>
              </a:ext>
            </a:extLst>
          </p:cNvPr>
          <p:cNvSpPr txBox="1">
            <a:spLocks/>
          </p:cNvSpPr>
          <p:nvPr/>
        </p:nvSpPr>
        <p:spPr>
          <a:xfrm>
            <a:off x="1447800" y="2742194"/>
            <a:ext cx="6542314" cy="13174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3600" b="1" dirty="0">
                <a:solidFill>
                  <a:srgbClr val="FF0000"/>
                </a:solidFill>
                <a:latin typeface="Times New Roman" panose="02020603050405020304" pitchFamily="18" charset="0"/>
                <a:ea typeface="Times New Roman" panose="02020603050405020304" pitchFamily="18" charset="0"/>
              </a:rPr>
            </a:br>
            <a:br>
              <a:rPr lang="en-US" sz="3600" dirty="0">
                <a:solidFill>
                  <a:srgbClr val="FF0000"/>
                </a:solidFill>
                <a:latin typeface="Times New Roman" panose="02020603050405020304" pitchFamily="18" charset="0"/>
                <a:ea typeface="Times New Roman" panose="02020603050405020304" pitchFamily="18" charset="0"/>
              </a:rPr>
            </a:br>
            <a:endParaRPr lang="en-US" sz="3600" dirty="0">
              <a:solidFill>
                <a:srgbClr val="FF0000"/>
              </a:solidFill>
            </a:endParaRPr>
          </a:p>
        </p:txBody>
      </p:sp>
      <p:sp>
        <p:nvSpPr>
          <p:cNvPr id="9" name="Title 1">
            <a:extLst>
              <a:ext uri="{FF2B5EF4-FFF2-40B4-BE49-F238E27FC236}">
                <a16:creationId xmlns:a16="http://schemas.microsoft.com/office/drawing/2014/main" id="{A299894C-2D58-4DF4-BF32-5D8A7D375DAB}"/>
              </a:ext>
            </a:extLst>
          </p:cNvPr>
          <p:cNvSpPr txBox="1">
            <a:spLocks/>
          </p:cNvSpPr>
          <p:nvPr/>
        </p:nvSpPr>
        <p:spPr>
          <a:xfrm>
            <a:off x="1814860" y="2876393"/>
            <a:ext cx="9323787" cy="1721624"/>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chemeClr val="accent1"/>
              </a:solidFill>
              <a:latin typeface="Times New Roman" panose="02020603050405020304" pitchFamily="18" charset="0"/>
              <a:ea typeface="Times New Roman" panose="02020603050405020304" pitchFamily="18" charset="0"/>
            </a:endParaRPr>
          </a:p>
          <a:p>
            <a:r>
              <a:rPr lang="en-US" sz="3600" b="1" dirty="0">
                <a:solidFill>
                  <a:schemeClr val="accent1"/>
                </a:solidFill>
                <a:latin typeface="Times New Roman" panose="02020603050405020304" pitchFamily="18" charset="0"/>
                <a:ea typeface="Times New Roman" panose="02020603050405020304" pitchFamily="18" charset="0"/>
              </a:rPr>
              <a:t>           </a:t>
            </a:r>
            <a:r>
              <a:rPr lang="en-US" sz="3600" b="1" dirty="0" err="1">
                <a:solidFill>
                  <a:schemeClr val="accent1"/>
                </a:solidFill>
                <a:latin typeface="Times New Roman" panose="02020603050405020304" pitchFamily="18" charset="0"/>
                <a:ea typeface="Times New Roman" panose="02020603050405020304" pitchFamily="18" charset="0"/>
              </a:rPr>
              <a:t>Bài</a:t>
            </a:r>
            <a:r>
              <a:rPr lang="en-US" sz="3600" b="1" dirty="0">
                <a:solidFill>
                  <a:schemeClr val="accent1"/>
                </a:solidFill>
                <a:latin typeface="Times New Roman" panose="02020603050405020304" pitchFamily="18" charset="0"/>
                <a:ea typeface="Times New Roman" panose="02020603050405020304" pitchFamily="18" charset="0"/>
              </a:rPr>
              <a:t> </a:t>
            </a:r>
            <a:r>
              <a:rPr lang="en-US" sz="3600" b="1" dirty="0" err="1">
                <a:solidFill>
                  <a:schemeClr val="accent1"/>
                </a:solidFill>
                <a:latin typeface="Times New Roman" panose="02020603050405020304" pitchFamily="18" charset="0"/>
                <a:ea typeface="Times New Roman" panose="02020603050405020304" pitchFamily="18" charset="0"/>
              </a:rPr>
              <a:t>văn</a:t>
            </a:r>
            <a:r>
              <a:rPr lang="en-US" sz="3600" b="1" dirty="0">
                <a:solidFill>
                  <a:schemeClr val="accent1"/>
                </a:solidFill>
                <a:latin typeface="Times New Roman" panose="02020603050405020304" pitchFamily="18" charset="0"/>
                <a:ea typeface="Times New Roman" panose="02020603050405020304" pitchFamily="18" charset="0"/>
              </a:rPr>
              <a:t> </a:t>
            </a:r>
            <a:r>
              <a:rPr lang="en-US" sz="3600" b="1" dirty="0" err="1">
                <a:solidFill>
                  <a:schemeClr val="accent1"/>
                </a:solidFill>
                <a:latin typeface="Times New Roman" panose="02020603050405020304" pitchFamily="18" charset="0"/>
                <a:ea typeface="Times New Roman" panose="02020603050405020304" pitchFamily="18" charset="0"/>
              </a:rPr>
              <a:t>tả</a:t>
            </a:r>
            <a:r>
              <a:rPr lang="en-US" sz="3600" b="1" dirty="0">
                <a:solidFill>
                  <a:schemeClr val="accent1"/>
                </a:solidFill>
                <a:latin typeface="Times New Roman" panose="02020603050405020304" pitchFamily="18" charset="0"/>
                <a:ea typeface="Times New Roman" panose="02020603050405020304" pitchFamily="18" charset="0"/>
              </a:rPr>
              <a:t> </a:t>
            </a:r>
            <a:r>
              <a:rPr lang="en-US" sz="3600" b="1" dirty="0" err="1">
                <a:solidFill>
                  <a:schemeClr val="accent1"/>
                </a:solidFill>
                <a:latin typeface="Times New Roman" panose="02020603050405020304" pitchFamily="18" charset="0"/>
                <a:ea typeface="Times New Roman" panose="02020603050405020304" pitchFamily="18" charset="0"/>
              </a:rPr>
              <a:t>vẻ</a:t>
            </a:r>
            <a:r>
              <a:rPr lang="en-US" sz="3600" b="1" dirty="0">
                <a:solidFill>
                  <a:schemeClr val="accent1"/>
                </a:solidFill>
                <a:latin typeface="Times New Roman" panose="02020603050405020304" pitchFamily="18" charset="0"/>
                <a:ea typeface="Times New Roman" panose="02020603050405020304" pitchFamily="18" charset="0"/>
              </a:rPr>
              <a:t> </a:t>
            </a:r>
            <a:r>
              <a:rPr lang="en-US" sz="3600" b="1" dirty="0" err="1">
                <a:solidFill>
                  <a:schemeClr val="accent1"/>
                </a:solidFill>
                <a:latin typeface="Times New Roman" panose="02020603050405020304" pitchFamily="18" charset="0"/>
                <a:ea typeface="Times New Roman" panose="02020603050405020304" pitchFamily="18" charset="0"/>
              </a:rPr>
              <a:t>đẹp</a:t>
            </a:r>
            <a:r>
              <a:rPr lang="en-US" sz="3600" b="1" dirty="0">
                <a:solidFill>
                  <a:schemeClr val="accent1"/>
                </a:solidFill>
                <a:latin typeface="Times New Roman" panose="02020603050405020304" pitchFamily="18" charset="0"/>
                <a:ea typeface="Times New Roman" panose="02020603050405020304" pitchFamily="18" charset="0"/>
              </a:rPr>
              <a:t> </a:t>
            </a:r>
            <a:r>
              <a:rPr lang="en-US" sz="3600" b="1" dirty="0" err="1">
                <a:solidFill>
                  <a:schemeClr val="accent1"/>
                </a:solidFill>
                <a:latin typeface="Times New Roman" panose="02020603050405020304" pitchFamily="18" charset="0"/>
                <a:ea typeface="Times New Roman" panose="02020603050405020304" pitchFamily="18" charset="0"/>
              </a:rPr>
              <a:t>kì</a:t>
            </a:r>
            <a:r>
              <a:rPr lang="en-US" sz="3600" b="1" dirty="0">
                <a:solidFill>
                  <a:schemeClr val="accent1"/>
                </a:solidFill>
                <a:latin typeface="Times New Roman" panose="02020603050405020304" pitchFamily="18" charset="0"/>
                <a:ea typeface="Times New Roman" panose="02020603050405020304" pitchFamily="18" charset="0"/>
              </a:rPr>
              <a:t> </a:t>
            </a:r>
            <a:r>
              <a:rPr lang="en-US" sz="3600" b="1" dirty="0" err="1">
                <a:solidFill>
                  <a:schemeClr val="accent1"/>
                </a:solidFill>
                <a:latin typeface="Times New Roman" panose="02020603050405020304" pitchFamily="18" charset="0"/>
                <a:ea typeface="Times New Roman" panose="02020603050405020304" pitchFamily="18" charset="0"/>
              </a:rPr>
              <a:t>thú</a:t>
            </a:r>
            <a:r>
              <a:rPr lang="en-US" sz="3600" b="1" dirty="0">
                <a:solidFill>
                  <a:schemeClr val="accent1"/>
                </a:solidFill>
                <a:latin typeface="Times New Roman" panose="02020603050405020304" pitchFamily="18" charset="0"/>
                <a:ea typeface="Times New Roman" panose="02020603050405020304" pitchFamily="18" charset="0"/>
              </a:rPr>
              <a:t> </a:t>
            </a:r>
            <a:r>
              <a:rPr lang="en-US" sz="3600" b="1" dirty="0" err="1">
                <a:solidFill>
                  <a:schemeClr val="accent1"/>
                </a:solidFill>
                <a:latin typeface="Times New Roman" panose="02020603050405020304" pitchFamily="18" charset="0"/>
                <a:ea typeface="Times New Roman" panose="02020603050405020304" pitchFamily="18" charset="0"/>
              </a:rPr>
              <a:t>của</a:t>
            </a:r>
            <a:r>
              <a:rPr lang="en-US" sz="3600" b="1" dirty="0">
                <a:solidFill>
                  <a:schemeClr val="accent1"/>
                </a:solidFill>
                <a:latin typeface="Times New Roman" panose="02020603050405020304" pitchFamily="18" charset="0"/>
                <a:ea typeface="Times New Roman" panose="02020603050405020304" pitchFamily="18" charset="0"/>
              </a:rPr>
              <a:t> </a:t>
            </a:r>
            <a:r>
              <a:rPr lang="en-US" sz="3600" b="1" dirty="0" err="1">
                <a:solidFill>
                  <a:schemeClr val="accent1"/>
                </a:solidFill>
                <a:latin typeface="Times New Roman" panose="02020603050405020304" pitchFamily="18" charset="0"/>
                <a:ea typeface="Times New Roman" panose="02020603050405020304" pitchFamily="18" charset="0"/>
              </a:rPr>
              <a:t>rừng</a:t>
            </a:r>
            <a:r>
              <a:rPr lang="en-US" sz="3600" b="1" dirty="0">
                <a:solidFill>
                  <a:schemeClr val="accent1"/>
                </a:solidFill>
                <a:latin typeface="Times New Roman" panose="02020603050405020304" pitchFamily="18" charset="0"/>
                <a:ea typeface="Times New Roman" panose="02020603050405020304" pitchFamily="18" charset="0"/>
              </a:rPr>
              <a:t>; </a:t>
            </a:r>
            <a:r>
              <a:rPr lang="en-US" sz="3600" b="1" dirty="0" err="1">
                <a:solidFill>
                  <a:schemeClr val="accent1"/>
                </a:solidFill>
                <a:latin typeface="Times New Roman" panose="02020603050405020304" pitchFamily="18" charset="0"/>
                <a:ea typeface="Times New Roman" panose="02020603050405020304" pitchFamily="18" charset="0"/>
              </a:rPr>
              <a:t>tình</a:t>
            </a:r>
            <a:r>
              <a:rPr lang="en-US" sz="3600" b="1" dirty="0">
                <a:solidFill>
                  <a:schemeClr val="accent1"/>
                </a:solidFill>
                <a:latin typeface="Times New Roman" panose="02020603050405020304" pitchFamily="18" charset="0"/>
                <a:ea typeface="Times New Roman" panose="02020603050405020304" pitchFamily="18" charset="0"/>
              </a:rPr>
              <a:t> </a:t>
            </a:r>
            <a:r>
              <a:rPr lang="en-US" sz="3600" b="1" dirty="0" err="1">
                <a:solidFill>
                  <a:schemeClr val="accent1"/>
                </a:solidFill>
                <a:latin typeface="Times New Roman" panose="02020603050405020304" pitchFamily="18" charset="0"/>
                <a:ea typeface="Times New Roman" panose="02020603050405020304" pitchFamily="18" charset="0"/>
              </a:rPr>
              <a:t>cảm</a:t>
            </a:r>
            <a:r>
              <a:rPr lang="en-US" sz="3600" b="1" dirty="0">
                <a:solidFill>
                  <a:schemeClr val="accent1"/>
                </a:solidFill>
                <a:latin typeface="Times New Roman" panose="02020603050405020304" pitchFamily="18" charset="0"/>
                <a:ea typeface="Times New Roman" panose="02020603050405020304" pitchFamily="18" charset="0"/>
              </a:rPr>
              <a:t> </a:t>
            </a:r>
            <a:r>
              <a:rPr lang="en-US" sz="3600" b="1" dirty="0" err="1">
                <a:solidFill>
                  <a:schemeClr val="accent1"/>
                </a:solidFill>
                <a:latin typeface="Times New Roman" panose="02020603050405020304" pitchFamily="18" charset="0"/>
                <a:ea typeface="Times New Roman" panose="02020603050405020304" pitchFamily="18" charset="0"/>
              </a:rPr>
              <a:t>yêu</a:t>
            </a:r>
            <a:r>
              <a:rPr lang="en-US" sz="3600" b="1" dirty="0">
                <a:solidFill>
                  <a:schemeClr val="accent1"/>
                </a:solidFill>
                <a:latin typeface="Times New Roman" panose="02020603050405020304" pitchFamily="18" charset="0"/>
                <a:ea typeface="Times New Roman" panose="02020603050405020304" pitchFamily="18" charset="0"/>
              </a:rPr>
              <a:t> </a:t>
            </a:r>
            <a:r>
              <a:rPr lang="en-US" sz="3600" b="1" dirty="0" err="1">
                <a:solidFill>
                  <a:schemeClr val="accent1"/>
                </a:solidFill>
                <a:latin typeface="Times New Roman" panose="02020603050405020304" pitchFamily="18" charset="0"/>
                <a:ea typeface="Times New Roman" panose="02020603050405020304" pitchFamily="18" charset="0"/>
              </a:rPr>
              <a:t>mến</a:t>
            </a:r>
            <a:r>
              <a:rPr lang="en-US" sz="3600" b="1" dirty="0">
                <a:solidFill>
                  <a:schemeClr val="accent1"/>
                </a:solidFill>
                <a:latin typeface="Times New Roman" panose="02020603050405020304" pitchFamily="18" charset="0"/>
                <a:ea typeface="Times New Roman" panose="02020603050405020304" pitchFamily="18" charset="0"/>
              </a:rPr>
              <a:t>, </a:t>
            </a:r>
            <a:r>
              <a:rPr lang="en-US" sz="3600" b="1" dirty="0" err="1">
                <a:solidFill>
                  <a:schemeClr val="accent1"/>
                </a:solidFill>
                <a:latin typeface="Times New Roman" panose="02020603050405020304" pitchFamily="18" charset="0"/>
                <a:ea typeface="Times New Roman" panose="02020603050405020304" pitchFamily="18" charset="0"/>
              </a:rPr>
              <a:t>ngưỡng</a:t>
            </a:r>
            <a:r>
              <a:rPr lang="en-US" sz="3600" b="1" dirty="0">
                <a:solidFill>
                  <a:schemeClr val="accent1"/>
                </a:solidFill>
                <a:latin typeface="Times New Roman" panose="02020603050405020304" pitchFamily="18" charset="0"/>
                <a:ea typeface="Times New Roman" panose="02020603050405020304" pitchFamily="18" charset="0"/>
              </a:rPr>
              <a:t> </a:t>
            </a:r>
            <a:r>
              <a:rPr lang="en-US" sz="3600" b="1" dirty="0" err="1">
                <a:solidFill>
                  <a:schemeClr val="accent1"/>
                </a:solidFill>
                <a:latin typeface="Times New Roman" panose="02020603050405020304" pitchFamily="18" charset="0"/>
                <a:ea typeface="Times New Roman" panose="02020603050405020304" pitchFamily="18" charset="0"/>
              </a:rPr>
              <a:t>mộ</a:t>
            </a:r>
            <a:r>
              <a:rPr lang="en-US" sz="3600" b="1" dirty="0">
                <a:solidFill>
                  <a:schemeClr val="accent1"/>
                </a:solidFill>
                <a:latin typeface="Times New Roman" panose="02020603050405020304" pitchFamily="18" charset="0"/>
                <a:ea typeface="Times New Roman" panose="02020603050405020304" pitchFamily="18" charset="0"/>
              </a:rPr>
              <a:t> </a:t>
            </a:r>
            <a:r>
              <a:rPr lang="en-US" sz="3600" b="1" dirty="0" err="1">
                <a:solidFill>
                  <a:schemeClr val="accent1"/>
                </a:solidFill>
                <a:latin typeface="Times New Roman" panose="02020603050405020304" pitchFamily="18" charset="0"/>
                <a:ea typeface="Times New Roman" panose="02020603050405020304" pitchFamily="18" charset="0"/>
              </a:rPr>
              <a:t>của</a:t>
            </a:r>
            <a:r>
              <a:rPr lang="en-US" sz="3600" b="1" dirty="0">
                <a:solidFill>
                  <a:schemeClr val="accent1"/>
                </a:solidFill>
                <a:latin typeface="Times New Roman" panose="02020603050405020304" pitchFamily="18" charset="0"/>
                <a:ea typeface="Times New Roman" panose="02020603050405020304" pitchFamily="18" charset="0"/>
              </a:rPr>
              <a:t> </a:t>
            </a:r>
            <a:r>
              <a:rPr lang="en-US" sz="3600" b="1" dirty="0" err="1">
                <a:solidFill>
                  <a:schemeClr val="accent1"/>
                </a:solidFill>
                <a:latin typeface="Times New Roman" panose="02020603050405020304" pitchFamily="18" charset="0"/>
                <a:ea typeface="Times New Roman" panose="02020603050405020304" pitchFamily="18" charset="0"/>
              </a:rPr>
              <a:t>tác</a:t>
            </a:r>
            <a:r>
              <a:rPr lang="en-US" sz="3600" b="1" dirty="0">
                <a:solidFill>
                  <a:schemeClr val="accent1"/>
                </a:solidFill>
                <a:latin typeface="Times New Roman" panose="02020603050405020304" pitchFamily="18" charset="0"/>
                <a:ea typeface="Times New Roman" panose="02020603050405020304" pitchFamily="18" charset="0"/>
              </a:rPr>
              <a:t> </a:t>
            </a:r>
            <a:r>
              <a:rPr lang="en-US" sz="3600" b="1" dirty="0" err="1">
                <a:solidFill>
                  <a:schemeClr val="accent1"/>
                </a:solidFill>
                <a:latin typeface="Times New Roman" panose="02020603050405020304" pitchFamily="18" charset="0"/>
                <a:ea typeface="Times New Roman" panose="02020603050405020304" pitchFamily="18" charset="0"/>
              </a:rPr>
              <a:t>giả</a:t>
            </a:r>
            <a:r>
              <a:rPr lang="en-US" sz="3600" b="1" dirty="0">
                <a:solidFill>
                  <a:schemeClr val="accent1"/>
                </a:solidFill>
                <a:latin typeface="Times New Roman" panose="02020603050405020304" pitchFamily="18" charset="0"/>
                <a:ea typeface="Times New Roman" panose="02020603050405020304" pitchFamily="18" charset="0"/>
              </a:rPr>
              <a:t> </a:t>
            </a:r>
            <a:r>
              <a:rPr lang="en-US" sz="3600" b="1" dirty="0" err="1">
                <a:solidFill>
                  <a:schemeClr val="accent1"/>
                </a:solidFill>
                <a:latin typeface="Times New Roman" panose="02020603050405020304" pitchFamily="18" charset="0"/>
                <a:ea typeface="Times New Roman" panose="02020603050405020304" pitchFamily="18" charset="0"/>
              </a:rPr>
              <a:t>đối</a:t>
            </a:r>
            <a:r>
              <a:rPr lang="en-US" sz="3600" b="1" dirty="0">
                <a:solidFill>
                  <a:schemeClr val="accent1"/>
                </a:solidFill>
                <a:latin typeface="Times New Roman" panose="02020603050405020304" pitchFamily="18" charset="0"/>
                <a:ea typeface="Times New Roman" panose="02020603050405020304" pitchFamily="18" charset="0"/>
              </a:rPr>
              <a:t> </a:t>
            </a:r>
            <a:r>
              <a:rPr lang="en-US" sz="3600" b="1" dirty="0" err="1">
                <a:solidFill>
                  <a:schemeClr val="accent1"/>
                </a:solidFill>
                <a:latin typeface="Times New Roman" panose="02020603050405020304" pitchFamily="18" charset="0"/>
                <a:ea typeface="Times New Roman" panose="02020603050405020304" pitchFamily="18" charset="0"/>
              </a:rPr>
              <a:t>với</a:t>
            </a:r>
            <a:r>
              <a:rPr lang="en-US" sz="3600" b="1" dirty="0">
                <a:solidFill>
                  <a:schemeClr val="accent1"/>
                </a:solidFill>
                <a:latin typeface="Times New Roman" panose="02020603050405020304" pitchFamily="18" charset="0"/>
                <a:ea typeface="Times New Roman" panose="02020603050405020304" pitchFamily="18" charset="0"/>
              </a:rPr>
              <a:t> </a:t>
            </a:r>
            <a:r>
              <a:rPr lang="en-US" sz="3600" b="1" dirty="0" err="1">
                <a:solidFill>
                  <a:schemeClr val="accent1"/>
                </a:solidFill>
                <a:latin typeface="Times New Roman" panose="02020603050405020304" pitchFamily="18" charset="0"/>
                <a:ea typeface="Times New Roman" panose="02020603050405020304" pitchFamily="18" charset="0"/>
              </a:rPr>
              <a:t>vẻ</a:t>
            </a:r>
            <a:r>
              <a:rPr lang="en-US" sz="3600" b="1" dirty="0">
                <a:solidFill>
                  <a:schemeClr val="accent1"/>
                </a:solidFill>
                <a:latin typeface="Times New Roman" panose="02020603050405020304" pitchFamily="18" charset="0"/>
                <a:ea typeface="Times New Roman" panose="02020603050405020304" pitchFamily="18" charset="0"/>
              </a:rPr>
              <a:t> </a:t>
            </a:r>
            <a:r>
              <a:rPr lang="en-US" sz="3600" b="1" dirty="0" err="1">
                <a:solidFill>
                  <a:schemeClr val="accent1"/>
                </a:solidFill>
                <a:latin typeface="Times New Roman" panose="02020603050405020304" pitchFamily="18" charset="0"/>
                <a:ea typeface="Times New Roman" panose="02020603050405020304" pitchFamily="18" charset="0"/>
              </a:rPr>
              <a:t>đẹp</a:t>
            </a:r>
            <a:r>
              <a:rPr lang="en-US" sz="3600" b="1" dirty="0">
                <a:solidFill>
                  <a:schemeClr val="accent1"/>
                </a:solidFill>
                <a:latin typeface="Times New Roman" panose="02020603050405020304" pitchFamily="18" charset="0"/>
                <a:ea typeface="Times New Roman" panose="02020603050405020304" pitchFamily="18" charset="0"/>
              </a:rPr>
              <a:t> </a:t>
            </a:r>
            <a:r>
              <a:rPr lang="en-US" sz="3600" b="1" dirty="0" err="1">
                <a:solidFill>
                  <a:schemeClr val="accent1"/>
                </a:solidFill>
                <a:latin typeface="Times New Roman" panose="02020603050405020304" pitchFamily="18" charset="0"/>
                <a:ea typeface="Times New Roman" panose="02020603050405020304" pitchFamily="18" charset="0"/>
              </a:rPr>
              <a:t>của</a:t>
            </a:r>
            <a:r>
              <a:rPr lang="en-US" sz="3600" b="1" dirty="0">
                <a:solidFill>
                  <a:schemeClr val="accent1"/>
                </a:solidFill>
                <a:latin typeface="Times New Roman" panose="02020603050405020304" pitchFamily="18" charset="0"/>
                <a:ea typeface="Times New Roman" panose="02020603050405020304" pitchFamily="18" charset="0"/>
              </a:rPr>
              <a:t> </a:t>
            </a:r>
            <a:r>
              <a:rPr lang="en-US" sz="3600" b="1" dirty="0" err="1">
                <a:solidFill>
                  <a:schemeClr val="accent1"/>
                </a:solidFill>
                <a:latin typeface="Times New Roman" panose="02020603050405020304" pitchFamily="18" charset="0"/>
                <a:ea typeface="Times New Roman" panose="02020603050405020304" pitchFamily="18" charset="0"/>
              </a:rPr>
              <a:t>rừng</a:t>
            </a:r>
            <a:r>
              <a:rPr lang="en-US" sz="3600" b="1" dirty="0">
                <a:solidFill>
                  <a:schemeClr val="accent1"/>
                </a:solidFill>
                <a:latin typeface="Times New Roman" panose="02020603050405020304" pitchFamily="18" charset="0"/>
                <a:ea typeface="Times New Roman" panose="02020603050405020304" pitchFamily="18" charset="0"/>
              </a:rPr>
              <a:t>.</a:t>
            </a:r>
            <a:br>
              <a:rPr lang="en-US" sz="3600" dirty="0">
                <a:solidFill>
                  <a:srgbClr val="FF0000"/>
                </a:solidFill>
                <a:latin typeface="Times New Roman" panose="02020603050405020304" pitchFamily="18" charset="0"/>
                <a:ea typeface="Times New Roman" panose="02020603050405020304" pitchFamily="18" charset="0"/>
              </a:rPr>
            </a:br>
            <a:endParaRPr lang="en-US" sz="3600" dirty="0">
              <a:solidFill>
                <a:srgbClr val="FF0000"/>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16" descr="natures1%20(8)"/>
          <p:cNvPicPr>
            <a:picLocks noChangeAspect="1" noChangeArrowheads="1"/>
          </p:cNvPicPr>
          <p:nvPr/>
        </p:nvPicPr>
        <p:blipFill>
          <a:blip r:embed="rId4"/>
          <a:srcRect/>
          <a:stretch>
            <a:fillRect/>
          </a:stretch>
        </p:blipFill>
        <p:spPr bwMode="auto">
          <a:xfrm>
            <a:off x="9144000" y="6124576"/>
            <a:ext cx="11176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468" name="Group 8205"/>
          <p:cNvGrpSpPr/>
          <p:nvPr/>
        </p:nvGrpSpPr>
        <p:grpSpPr bwMode="auto">
          <a:xfrm>
            <a:off x="0" y="0"/>
            <a:ext cx="12192000" cy="6858000"/>
            <a:chOff x="0" y="0"/>
            <a:chExt cx="5760" cy="4320"/>
          </a:xfrm>
        </p:grpSpPr>
        <p:grpSp>
          <p:nvGrpSpPr>
            <p:cNvPr id="62476" name="Group 8206"/>
            <p:cNvGrpSpPr/>
            <p:nvPr/>
          </p:nvGrpSpPr>
          <p:grpSpPr bwMode="auto">
            <a:xfrm>
              <a:off x="0" y="3120"/>
              <a:ext cx="1200" cy="1200"/>
              <a:chOff x="0" y="3120"/>
              <a:chExt cx="1200" cy="1200"/>
            </a:xfrm>
          </p:grpSpPr>
          <p:pic>
            <p:nvPicPr>
              <p:cNvPr id="62486" name="Picture 10" descr="0425_2j_s"/>
              <p:cNvPicPr>
                <a:picLocks noChangeAspect="1" noChangeArrowheads="1"/>
              </p:cNvPicPr>
              <p:nvPr/>
            </p:nvPicPr>
            <p:blipFill>
              <a:blip r:embed="rId5"/>
              <a:srcRect/>
              <a:stretch>
                <a:fillRect/>
              </a:stretch>
            </p:blipFill>
            <p:spPr bwMode="auto">
              <a:xfrm>
                <a:off x="0" y="3120"/>
                <a:ext cx="28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7" name="Picture 10" descr="0425_2j_s"/>
              <p:cNvPicPr>
                <a:picLocks noChangeAspect="1" noChangeArrowheads="1"/>
              </p:cNvPicPr>
              <p:nvPr/>
            </p:nvPicPr>
            <p:blipFill>
              <a:blip r:embed="rId5"/>
              <a:srcRect/>
              <a:stretch>
                <a:fillRect/>
              </a:stretch>
            </p:blipFill>
            <p:spPr bwMode="auto">
              <a:xfrm rot="5400000">
                <a:off x="456" y="3576"/>
                <a:ext cx="28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2477" name="Group 8209"/>
            <p:cNvGrpSpPr/>
            <p:nvPr/>
          </p:nvGrpSpPr>
          <p:grpSpPr bwMode="auto">
            <a:xfrm rot="10800000">
              <a:off x="4560" y="0"/>
              <a:ext cx="1200" cy="1200"/>
              <a:chOff x="0" y="3120"/>
              <a:chExt cx="1200" cy="1200"/>
            </a:xfrm>
          </p:grpSpPr>
          <p:pic>
            <p:nvPicPr>
              <p:cNvPr id="62484" name="Picture 10" descr="0425_2j_s"/>
              <p:cNvPicPr>
                <a:picLocks noChangeAspect="1" noChangeArrowheads="1"/>
              </p:cNvPicPr>
              <p:nvPr/>
            </p:nvPicPr>
            <p:blipFill>
              <a:blip r:embed="rId5"/>
              <a:srcRect/>
              <a:stretch>
                <a:fillRect/>
              </a:stretch>
            </p:blipFill>
            <p:spPr bwMode="auto">
              <a:xfrm>
                <a:off x="0" y="3120"/>
                <a:ext cx="28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5" name="Picture 10" descr="0425_2j_s"/>
              <p:cNvPicPr>
                <a:picLocks noChangeAspect="1" noChangeArrowheads="1"/>
              </p:cNvPicPr>
              <p:nvPr/>
            </p:nvPicPr>
            <p:blipFill>
              <a:blip r:embed="rId5"/>
              <a:srcRect/>
              <a:stretch>
                <a:fillRect/>
              </a:stretch>
            </p:blipFill>
            <p:spPr bwMode="auto">
              <a:xfrm rot="5400000">
                <a:off x="456" y="3576"/>
                <a:ext cx="28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2478" name="Group 8212"/>
            <p:cNvGrpSpPr/>
            <p:nvPr/>
          </p:nvGrpSpPr>
          <p:grpSpPr bwMode="auto">
            <a:xfrm rot="5400000">
              <a:off x="0" y="0"/>
              <a:ext cx="1200" cy="1200"/>
              <a:chOff x="0" y="3120"/>
              <a:chExt cx="1200" cy="1200"/>
            </a:xfrm>
          </p:grpSpPr>
          <p:pic>
            <p:nvPicPr>
              <p:cNvPr id="62482" name="Picture 10" descr="0425_2j_s"/>
              <p:cNvPicPr>
                <a:picLocks noChangeAspect="1" noChangeArrowheads="1"/>
              </p:cNvPicPr>
              <p:nvPr/>
            </p:nvPicPr>
            <p:blipFill>
              <a:blip r:embed="rId5"/>
              <a:srcRect/>
              <a:stretch>
                <a:fillRect/>
              </a:stretch>
            </p:blipFill>
            <p:spPr bwMode="auto">
              <a:xfrm>
                <a:off x="0" y="3120"/>
                <a:ext cx="28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3" name="Picture 10" descr="0425_2j_s"/>
              <p:cNvPicPr>
                <a:picLocks noChangeAspect="1" noChangeArrowheads="1"/>
              </p:cNvPicPr>
              <p:nvPr/>
            </p:nvPicPr>
            <p:blipFill>
              <a:blip r:embed="rId5"/>
              <a:srcRect/>
              <a:stretch>
                <a:fillRect/>
              </a:stretch>
            </p:blipFill>
            <p:spPr bwMode="auto">
              <a:xfrm rot="5400000">
                <a:off x="456" y="3576"/>
                <a:ext cx="28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2479" name="Group 8215"/>
            <p:cNvGrpSpPr/>
            <p:nvPr/>
          </p:nvGrpSpPr>
          <p:grpSpPr bwMode="auto">
            <a:xfrm rot="-5400000">
              <a:off x="4560" y="3120"/>
              <a:ext cx="1200" cy="1200"/>
              <a:chOff x="0" y="3120"/>
              <a:chExt cx="1200" cy="1200"/>
            </a:xfrm>
          </p:grpSpPr>
          <p:pic>
            <p:nvPicPr>
              <p:cNvPr id="62480" name="Picture 10" descr="0425_2j_s"/>
              <p:cNvPicPr>
                <a:picLocks noChangeAspect="1" noChangeArrowheads="1"/>
              </p:cNvPicPr>
              <p:nvPr/>
            </p:nvPicPr>
            <p:blipFill>
              <a:blip r:embed="rId5"/>
              <a:srcRect/>
              <a:stretch>
                <a:fillRect/>
              </a:stretch>
            </p:blipFill>
            <p:spPr bwMode="auto">
              <a:xfrm>
                <a:off x="0" y="3120"/>
                <a:ext cx="28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1" name="Picture 10" descr="0425_2j_s"/>
              <p:cNvPicPr>
                <a:picLocks noChangeAspect="1" noChangeArrowheads="1"/>
              </p:cNvPicPr>
              <p:nvPr/>
            </p:nvPicPr>
            <p:blipFill>
              <a:blip r:embed="rId5"/>
              <a:srcRect/>
              <a:stretch>
                <a:fillRect/>
              </a:stretch>
            </p:blipFill>
            <p:spPr bwMode="auto">
              <a:xfrm rot="5400000">
                <a:off x="456" y="3576"/>
                <a:ext cx="28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Rectangle 1"/>
          <p:cNvSpPr/>
          <p:nvPr/>
        </p:nvSpPr>
        <p:spPr>
          <a:xfrm>
            <a:off x="690282" y="3363803"/>
            <a:ext cx="11284984" cy="1384995"/>
          </a:xfrm>
          <a:prstGeom prst="rect">
            <a:avLst/>
          </a:prstGeom>
        </p:spPr>
        <p:txBody>
          <a:bodyPr wrap="square">
            <a:spAutoFit/>
          </a:bodyPr>
          <a:lstStyle/>
          <a:p>
            <a:r>
              <a:rPr lang="en-US" sz="2800" b="1" dirty="0">
                <a:solidFill>
                  <a:srgbClr val="660066"/>
                </a:solidFill>
                <a:latin typeface="Times New Roman" panose="02020603050405020304" pitchFamily="18" charset="0"/>
                <a:cs typeface="Times New Roman" panose="02020603050405020304" pitchFamily="18" charset="0"/>
              </a:rPr>
              <a:t>+ </a:t>
            </a:r>
            <a:r>
              <a:rPr lang="en-US" sz="2800" b="1" u="sng" dirty="0">
                <a:solidFill>
                  <a:srgbClr val="660066"/>
                </a:solidFill>
                <a:latin typeface="Times New Roman" panose="02020603050405020304" pitchFamily="18" charset="0"/>
                <a:cs typeface="Times New Roman" panose="02020603050405020304" pitchFamily="18" charset="0"/>
              </a:rPr>
              <a:t>Đoạn 2</a:t>
            </a:r>
            <a:r>
              <a:rPr lang="en-US" sz="2800" b="1" dirty="0">
                <a:solidFill>
                  <a:srgbClr val="660066"/>
                </a:solidFill>
                <a:latin typeface="Times New Roman" panose="02020603050405020304" pitchFamily="18" charset="0"/>
                <a:cs typeface="Times New Roman" panose="02020603050405020304" pitchFamily="18" charset="0"/>
              </a:rPr>
              <a:t>: Đọc </a:t>
            </a:r>
            <a:r>
              <a:rPr lang="en-US" sz="2800" b="1" dirty="0" err="1">
                <a:solidFill>
                  <a:srgbClr val="660066"/>
                </a:solidFill>
                <a:latin typeface="Times New Roman" panose="02020603050405020304" pitchFamily="18" charset="0"/>
                <a:cs typeface="Times New Roman" panose="02020603050405020304" pitchFamily="18" charset="0"/>
              </a:rPr>
              <a:t>nhanh</a:t>
            </a:r>
            <a:r>
              <a:rPr lang="en-US" sz="2800" b="1" dirty="0">
                <a:solidFill>
                  <a:srgbClr val="660066"/>
                </a:solidFill>
                <a:latin typeface="Times New Roman" panose="02020603050405020304" pitchFamily="18" charset="0"/>
                <a:cs typeface="Times New Roman" panose="02020603050405020304" pitchFamily="18" charset="0"/>
              </a:rPr>
              <a:t> </a:t>
            </a:r>
            <a:r>
              <a:rPr lang="en-US" sz="2800" b="1" dirty="0" err="1">
                <a:solidFill>
                  <a:srgbClr val="660066"/>
                </a:solidFill>
                <a:latin typeface="Times New Roman" panose="02020603050405020304" pitchFamily="18" charset="0"/>
                <a:cs typeface="Times New Roman" panose="02020603050405020304" pitchFamily="18" charset="0"/>
              </a:rPr>
              <a:t>hơn</a:t>
            </a:r>
            <a:r>
              <a:rPr lang="en-US" sz="2800" b="1" dirty="0">
                <a:solidFill>
                  <a:srgbClr val="660066"/>
                </a:solidFill>
                <a:latin typeface="Times New Roman" panose="02020603050405020304" pitchFamily="18" charset="0"/>
                <a:cs typeface="Times New Roman" panose="02020603050405020304" pitchFamily="18" charset="0"/>
              </a:rPr>
              <a:t> ở những câu miêu tả hình ảnh thoắt ẩn, </a:t>
            </a:r>
            <a:r>
              <a:rPr lang="en-US" sz="2800" b="1" dirty="0" err="1">
                <a:solidFill>
                  <a:srgbClr val="660066"/>
                </a:solidFill>
                <a:latin typeface="Times New Roman" panose="02020603050405020304" pitchFamily="18" charset="0"/>
                <a:cs typeface="Times New Roman" panose="02020603050405020304" pitchFamily="18" charset="0"/>
              </a:rPr>
              <a:t>thoắt</a:t>
            </a:r>
            <a:r>
              <a:rPr lang="en-US" sz="2800" b="1" dirty="0">
                <a:solidFill>
                  <a:srgbClr val="660066"/>
                </a:solidFill>
                <a:latin typeface="Times New Roman" panose="02020603050405020304" pitchFamily="18" charset="0"/>
                <a:cs typeface="Times New Roman" panose="02020603050405020304" pitchFamily="18" charset="0"/>
              </a:rPr>
              <a:t> </a:t>
            </a:r>
            <a:r>
              <a:rPr lang="en-US" sz="2800" b="1" dirty="0" err="1">
                <a:solidFill>
                  <a:srgbClr val="660066"/>
                </a:solidFill>
                <a:latin typeface="Times New Roman" panose="02020603050405020304" pitchFamily="18" charset="0"/>
                <a:cs typeface="Times New Roman" panose="02020603050405020304" pitchFamily="18" charset="0"/>
              </a:rPr>
              <a:t>hiện</a:t>
            </a:r>
            <a:r>
              <a:rPr lang="en-US" sz="2800" b="1" dirty="0">
                <a:solidFill>
                  <a:srgbClr val="660066"/>
                </a:solidFill>
                <a:latin typeface="Times New Roman" panose="02020603050405020304" pitchFamily="18" charset="0"/>
                <a:cs typeface="Times New Roman" panose="02020603050405020304" pitchFamily="18" charset="0"/>
              </a:rPr>
              <a:t> </a:t>
            </a:r>
            <a:r>
              <a:rPr lang="en-US" sz="2800" b="1" dirty="0" err="1">
                <a:solidFill>
                  <a:srgbClr val="660066"/>
                </a:solidFill>
                <a:latin typeface="Times New Roman" panose="02020603050405020304" pitchFamily="18" charset="0"/>
                <a:cs typeface="Times New Roman" panose="02020603050405020304" pitchFamily="18" charset="0"/>
              </a:rPr>
              <a:t>của</a:t>
            </a:r>
            <a:r>
              <a:rPr lang="en-US" sz="2800" b="1" dirty="0">
                <a:solidFill>
                  <a:srgbClr val="660066"/>
                </a:solidFill>
                <a:latin typeface="Times New Roman" panose="02020603050405020304" pitchFamily="18" charset="0"/>
                <a:cs typeface="Times New Roman" panose="02020603050405020304" pitchFamily="18" charset="0"/>
              </a:rPr>
              <a:t> muông thú.</a:t>
            </a:r>
            <a:br>
              <a:rPr lang="en-US" sz="2800" b="1" dirty="0">
                <a:solidFill>
                  <a:srgbClr val="660066"/>
                </a:solidFill>
                <a:latin typeface="Times New Roman" panose="02020603050405020304" pitchFamily="18" charset="0"/>
                <a:cs typeface="Times New Roman" panose="02020603050405020304" pitchFamily="18" charset="0"/>
              </a:rPr>
            </a:br>
            <a:endParaRPr lang="en-US" sz="2800" b="1" dirty="0">
              <a:solidFill>
                <a:srgbClr val="660066"/>
              </a:solidFill>
              <a:latin typeface="Times New Roman" panose="02020603050405020304" pitchFamily="18" charset="0"/>
              <a:cs typeface="Times New Roman" panose="02020603050405020304" pitchFamily="18" charset="0"/>
            </a:endParaRPr>
          </a:p>
        </p:txBody>
      </p:sp>
      <p:sp>
        <p:nvSpPr>
          <p:cNvPr id="3" name="Rectangle 2"/>
          <p:cNvSpPr/>
          <p:nvPr/>
        </p:nvSpPr>
        <p:spPr>
          <a:xfrm>
            <a:off x="793376" y="792940"/>
            <a:ext cx="11295530" cy="954107"/>
          </a:xfrm>
          <a:prstGeom prst="rect">
            <a:avLst/>
          </a:prstGeom>
        </p:spPr>
        <p:txBody>
          <a:bodyPr wrap="square">
            <a:spAutoFit/>
          </a:bodyPr>
          <a:lstStyle/>
          <a:p>
            <a:r>
              <a:rPr lang="en-US" altLang="zh-CN" sz="2800" b="1"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a:solidFill>
                  <a:srgbClr val="C00000"/>
                </a:solidFill>
                <a:latin typeface="Times New Roman" panose="02020603050405020304" pitchFamily="18" charset="0"/>
                <a:cs typeface="Times New Roman" panose="02020603050405020304" pitchFamily="18" charset="0"/>
              </a:rPr>
              <a:t>Cần đ</a:t>
            </a:r>
            <a:r>
              <a:rPr lang="en-US" sz="2800" b="1" dirty="0">
                <a:solidFill>
                  <a:srgbClr val="C00000"/>
                </a:solidFill>
                <a:latin typeface="Times New Roman" panose="02020603050405020304" pitchFamily="18" charset="0"/>
                <a:cs typeface="Times New Roman" panose="02020603050405020304" pitchFamily="18" charset="0"/>
              </a:rPr>
              <a:t>ọc trôi chảy, diễn cảm bài văn với </a:t>
            </a:r>
            <a:r>
              <a:rPr lang="en-US" sz="2800" b="1" dirty="0" err="1">
                <a:solidFill>
                  <a:srgbClr val="C00000"/>
                </a:solidFill>
                <a:latin typeface="Times New Roman" panose="02020603050405020304" pitchFamily="18" charset="0"/>
                <a:cs typeface="Times New Roman" panose="02020603050405020304" pitchFamily="18" charset="0"/>
              </a:rPr>
              <a:t>giọng</a:t>
            </a:r>
            <a:r>
              <a:rPr lang="en-US" sz="2800" b="1" dirty="0">
                <a:solidFill>
                  <a:srgbClr val="C00000"/>
                </a:solidFill>
                <a:latin typeface="Times New Roman" panose="02020603050405020304" pitchFamily="18" charset="0"/>
                <a:cs typeface="Times New Roman" panose="02020603050405020304" pitchFamily="18" charset="0"/>
              </a:rPr>
              <a:t>  nhẹ nhàng, cảm xúc ngưỡng </a:t>
            </a:r>
            <a:r>
              <a:rPr lang="en-US" sz="2800" b="1" dirty="0" err="1">
                <a:solidFill>
                  <a:srgbClr val="C00000"/>
                </a:solidFill>
                <a:latin typeface="Times New Roman" panose="02020603050405020304" pitchFamily="18" charset="0"/>
                <a:cs typeface="Times New Roman" panose="02020603050405020304" pitchFamily="18" charset="0"/>
              </a:rPr>
              <a:t>mộ</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trước</a:t>
            </a:r>
            <a:r>
              <a:rPr lang="en-US" sz="2800" b="1" dirty="0">
                <a:solidFill>
                  <a:srgbClr val="C00000"/>
                </a:solidFill>
                <a:latin typeface="Times New Roman" panose="02020603050405020304" pitchFamily="18" charset="0"/>
                <a:cs typeface="Times New Roman" panose="02020603050405020304" pitchFamily="18" charset="0"/>
              </a:rPr>
              <a:t> vẻ đẹp của rừng</a:t>
            </a:r>
            <a:r>
              <a:rPr lang="en-US" sz="2800" dirty="0">
                <a:solidFill>
                  <a:srgbClr val="C00000"/>
                </a:solidFill>
                <a:latin typeface="Times New Roman" panose="02020603050405020304" pitchFamily="18" charset="0"/>
                <a:cs typeface="Times New Roman" panose="02020603050405020304" pitchFamily="18" charset="0"/>
              </a:rPr>
              <a:t>.</a:t>
            </a:r>
          </a:p>
        </p:txBody>
      </p:sp>
      <p:sp>
        <p:nvSpPr>
          <p:cNvPr id="4" name="Rectangle 3"/>
          <p:cNvSpPr/>
          <p:nvPr/>
        </p:nvSpPr>
        <p:spPr>
          <a:xfrm>
            <a:off x="793376" y="1896212"/>
            <a:ext cx="11295530" cy="954107"/>
          </a:xfrm>
          <a:prstGeom prst="rect">
            <a:avLst/>
          </a:prstGeom>
        </p:spPr>
        <p:txBody>
          <a:bodyPr wrap="square">
            <a:spAutoFit/>
          </a:bodyPr>
          <a:lstStyle/>
          <a:p>
            <a:pPr>
              <a:spcBef>
                <a:spcPct val="50000"/>
              </a:spcBef>
              <a:defRPr/>
            </a:pPr>
            <a:r>
              <a:rPr lang="en-US" sz="2800" b="1" dirty="0">
                <a:solidFill>
                  <a:srgbClr val="C00000"/>
                </a:solidFill>
                <a:latin typeface="Times New Roman" panose="02020603050405020304" pitchFamily="18" charset="0"/>
                <a:cs typeface="Times New Roman" panose="02020603050405020304" pitchFamily="18" charset="0"/>
              </a:rPr>
              <a:t>- Khi đọc chú ý nội dung từng đoạn với giọng điệu, sắc thái khác nhau.</a:t>
            </a:r>
            <a:br>
              <a:rPr lang="en-US" sz="2800" b="1" dirty="0">
                <a:solidFill>
                  <a:srgbClr val="C00000"/>
                </a:solidFill>
                <a:latin typeface="Times New Roman" panose="02020603050405020304" pitchFamily="18" charset="0"/>
                <a:cs typeface="Times New Roman" panose="02020603050405020304" pitchFamily="18" charset="0"/>
              </a:rPr>
            </a:br>
            <a:endParaRPr lang="en-US" altLang="zh-CN" sz="2800" b="1" dirty="0">
              <a:solidFill>
                <a:srgbClr val="C00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Rectangle 4"/>
          <p:cNvSpPr/>
          <p:nvPr/>
        </p:nvSpPr>
        <p:spPr>
          <a:xfrm>
            <a:off x="690282" y="2382137"/>
            <a:ext cx="11093009" cy="954107"/>
          </a:xfrm>
          <a:prstGeom prst="rect">
            <a:avLst/>
          </a:prstGeom>
        </p:spPr>
        <p:txBody>
          <a:bodyPr wrap="square">
            <a:spAutoFit/>
          </a:bodyPr>
          <a:lstStyle/>
          <a:p>
            <a:pPr algn="just"/>
            <a:r>
              <a:rPr lang="en-US" sz="2800" b="1" dirty="0">
                <a:solidFill>
                  <a:srgbClr val="0000CC"/>
                </a:solidFill>
                <a:latin typeface="Times New Roman" panose="02020603050405020304" pitchFamily="18" charset="0"/>
                <a:cs typeface="Times New Roman" panose="02020603050405020304" pitchFamily="18" charset="0"/>
              </a:rPr>
              <a:t>+ </a:t>
            </a:r>
            <a:r>
              <a:rPr lang="en-US" sz="2800" b="1" u="sng" dirty="0">
                <a:solidFill>
                  <a:srgbClr val="0000CC"/>
                </a:solidFill>
                <a:latin typeface="Times New Roman" panose="02020603050405020304" pitchFamily="18" charset="0"/>
                <a:cs typeface="Times New Roman" panose="02020603050405020304" pitchFamily="18" charset="0"/>
              </a:rPr>
              <a:t>Đoạn 1</a:t>
            </a:r>
            <a:r>
              <a:rPr lang="en-US" sz="2800" b="1" dirty="0">
                <a:solidFill>
                  <a:srgbClr val="0000CC"/>
                </a:solidFill>
                <a:latin typeface="Times New Roman" panose="02020603050405020304" pitchFamily="18" charset="0"/>
                <a:cs typeface="Times New Roman" panose="02020603050405020304" pitchFamily="18" charset="0"/>
              </a:rPr>
              <a:t>: Cảnh vật được miêu tả qua một loạt liên tưởng - cần giọng đọc khoan thai thể hiện </a:t>
            </a:r>
            <a:r>
              <a:rPr lang="en-US" sz="2800" b="1" dirty="0" err="1">
                <a:solidFill>
                  <a:srgbClr val="0000CC"/>
                </a:solidFill>
                <a:latin typeface="Times New Roman" panose="02020603050405020304" pitchFamily="18" charset="0"/>
                <a:cs typeface="Times New Roman" panose="02020603050405020304" pitchFamily="18" charset="0"/>
              </a:rPr>
              <a:t>thái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độ</a:t>
            </a:r>
            <a:r>
              <a:rPr lang="en-US" sz="2800" b="1" dirty="0">
                <a:solidFill>
                  <a:srgbClr val="0000CC"/>
                </a:solidFill>
                <a:latin typeface="Times New Roman" panose="02020603050405020304" pitchFamily="18" charset="0"/>
                <a:cs typeface="Times New Roman" panose="02020603050405020304" pitchFamily="18" charset="0"/>
              </a:rPr>
              <a:t> ngỡ ngàng, </a:t>
            </a:r>
            <a:r>
              <a:rPr lang="en-US" sz="2800" b="1" dirty="0" err="1">
                <a:solidFill>
                  <a:srgbClr val="0000CC"/>
                </a:solidFill>
                <a:latin typeface="Times New Roman" panose="02020603050405020304" pitchFamily="18" charset="0"/>
                <a:cs typeface="Times New Roman" panose="02020603050405020304" pitchFamily="18" charset="0"/>
              </a:rPr>
              <a:t>ngưỡng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mộ</a:t>
            </a:r>
            <a:r>
              <a:rPr lang="en-US" sz="2800" b="1" dirty="0">
                <a:solidFill>
                  <a:srgbClr val="0000CC"/>
                </a:solidFill>
                <a:latin typeface="Times New Roman" panose="02020603050405020304" pitchFamily="18" charset="0"/>
                <a:cs typeface="Times New Roman" panose="02020603050405020304" pitchFamily="18" charset="0"/>
              </a:rPr>
              <a:t>.</a:t>
            </a:r>
          </a:p>
        </p:txBody>
      </p:sp>
      <p:sp>
        <p:nvSpPr>
          <p:cNvPr id="6" name="Rectangle 5"/>
          <p:cNvSpPr/>
          <p:nvPr/>
        </p:nvSpPr>
        <p:spPr>
          <a:xfrm>
            <a:off x="690282" y="4332523"/>
            <a:ext cx="11093009" cy="954107"/>
          </a:xfrm>
          <a:prstGeom prst="rect">
            <a:avLst/>
          </a:prstGeom>
        </p:spPr>
        <p:txBody>
          <a:bodyPr wrap="square">
            <a:spAutoFit/>
          </a:bodyPr>
          <a:lstStyle/>
          <a:p>
            <a:pPr algn="just"/>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u="sng" dirty="0" err="1">
                <a:solidFill>
                  <a:schemeClr val="accent6">
                    <a:lumMod val="75000"/>
                  </a:schemeClr>
                </a:solidFill>
                <a:latin typeface="Times New Roman" panose="02020603050405020304" pitchFamily="18" charset="0"/>
                <a:cs typeface="Times New Roman" panose="02020603050405020304" pitchFamily="18" charset="0"/>
              </a:rPr>
              <a:t>Đoạn</a:t>
            </a:r>
            <a:r>
              <a:rPr lang="en-US" sz="2800" b="1" u="sng" dirty="0">
                <a:solidFill>
                  <a:schemeClr val="accent6">
                    <a:lumMod val="75000"/>
                  </a:schemeClr>
                </a:solidFill>
                <a:latin typeface="Times New Roman" panose="02020603050405020304" pitchFamily="18" charset="0"/>
                <a:cs typeface="Times New Roman" panose="02020603050405020304" pitchFamily="18" charset="0"/>
              </a:rPr>
              <a:t> 3</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Đọc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thong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thả</a:t>
            </a:r>
            <a:r>
              <a:rPr lang="en-US" sz="2800" b="1" dirty="0">
                <a:solidFill>
                  <a:schemeClr val="accent6">
                    <a:lumMod val="75000"/>
                  </a:schemeClr>
                </a:solidFill>
                <a:latin typeface="Times New Roman" panose="02020603050405020304" pitchFamily="18" charset="0"/>
                <a:cs typeface="Times New Roman" panose="02020603050405020304" pitchFamily="18" charset="0"/>
              </a:rPr>
              <a:t> ở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câu</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cuối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miêu</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tả</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vẻ</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đẹp</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mơ</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mộng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cánh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rừng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trong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sắc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vàng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mênh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mông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a:t>
            </a:r>
          </a:p>
        </p:txBody>
      </p:sp>
      <p:sp>
        <p:nvSpPr>
          <p:cNvPr id="22" name="TextBox 21">
            <a:extLst>
              <a:ext uri="{FF2B5EF4-FFF2-40B4-BE49-F238E27FC236}">
                <a16:creationId xmlns:a16="http://schemas.microsoft.com/office/drawing/2014/main" id="{F03547EE-7830-4FB6-A91C-C1EF6F03D5AD}"/>
              </a:ext>
            </a:extLst>
          </p:cNvPr>
          <p:cNvSpPr txBox="1"/>
          <p:nvPr/>
        </p:nvSpPr>
        <p:spPr>
          <a:xfrm>
            <a:off x="741829" y="5386441"/>
            <a:ext cx="10789024" cy="553998"/>
          </a:xfrm>
          <a:prstGeom prst="rect">
            <a:avLst/>
          </a:prstGeom>
          <a:noFill/>
        </p:spPr>
        <p:txBody>
          <a:bodyPr wrap="square">
            <a:spAutoFit/>
          </a:bodyPr>
          <a:lstStyle/>
          <a:p>
            <a:pPr algn="just"/>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Bên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cạnh</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đó</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các</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em</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cần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nhấn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giọng</a:t>
            </a:r>
            <a:r>
              <a:rPr lang="en-US" sz="3000" b="1" dirty="0">
                <a:solidFill>
                  <a:srgbClr val="FF0000"/>
                </a:solidFill>
                <a:latin typeface="Times New Roman" panose="02020603050405020304" pitchFamily="18" charset="0"/>
                <a:cs typeface="Times New Roman" panose="02020603050405020304" pitchFamily="18" charset="0"/>
              </a:rPr>
              <a:t> ở </a:t>
            </a:r>
            <a:r>
              <a:rPr lang="en-US" sz="3000" b="1" dirty="0" err="1">
                <a:solidFill>
                  <a:srgbClr val="FF0000"/>
                </a:solidFill>
                <a:latin typeface="Times New Roman" panose="02020603050405020304" pitchFamily="18" charset="0"/>
                <a:cs typeface="Times New Roman" panose="02020603050405020304" pitchFamily="18" charset="0"/>
              </a:rPr>
              <a:t>những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từ</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ngữ</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biểu</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cảm</a:t>
            </a:r>
            <a:r>
              <a:rPr lang="en-US" sz="3000" b="1" dirty="0">
                <a:solidFill>
                  <a:srgbClr val="FF0000"/>
                </a:solidFill>
                <a:latin typeface="Times New Roman" panose="02020603050405020304" pitchFamily="18" charset="0"/>
                <a:cs typeface="Times New Roman" panose="02020603050405020304" pitchFamily="18" charset="0"/>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01451FC6-35FA-482C-B1F7-45B6E691B93E}"/>
              </a:ext>
            </a:extLst>
          </p:cNvPr>
          <p:cNvSpPr txBox="1">
            <a:spLocks noChangeArrowheads="1"/>
          </p:cNvSpPr>
          <p:nvPr/>
        </p:nvSpPr>
        <p:spPr bwMode="auto">
          <a:xfrm>
            <a:off x="2899955" y="1220381"/>
            <a:ext cx="6949440" cy="1754326"/>
          </a:xfrm>
          <a:prstGeom prst="rect">
            <a:avLst/>
          </a:prstGeom>
          <a:noFill/>
          <a:ln w="28575">
            <a:noFill/>
            <a:miter lim="800000"/>
            <a:headEnd/>
            <a:tailEnd/>
          </a:ln>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600" u="sng" dirty="0" err="1">
                <a:solidFill>
                  <a:srgbClr val="FF0000"/>
                </a:solidFill>
                <a:latin typeface="Times New Roman" panose="02020603050405020304" pitchFamily="18" charset="0"/>
                <a:cs typeface="Times New Roman" panose="02020603050405020304" pitchFamily="18" charset="0"/>
              </a:rPr>
              <a:t>Dặn</a:t>
            </a:r>
            <a:r>
              <a:rPr lang="en-US" altLang="en-US" sz="3600" u="sng" dirty="0">
                <a:solidFill>
                  <a:srgbClr val="FF0000"/>
                </a:solidFill>
                <a:latin typeface="Times New Roman" panose="02020603050405020304" pitchFamily="18" charset="0"/>
                <a:cs typeface="Times New Roman" panose="02020603050405020304" pitchFamily="18" charset="0"/>
              </a:rPr>
              <a:t> </a:t>
            </a:r>
            <a:r>
              <a:rPr lang="en-US" altLang="en-US" sz="3600" u="sng" dirty="0" err="1">
                <a:solidFill>
                  <a:srgbClr val="FF0000"/>
                </a:solidFill>
                <a:latin typeface="Times New Roman" panose="02020603050405020304" pitchFamily="18" charset="0"/>
                <a:cs typeface="Times New Roman" panose="02020603050405020304" pitchFamily="18" charset="0"/>
              </a:rPr>
              <a:t>dò</a:t>
            </a:r>
            <a:endParaRPr lang="en-US" altLang="en-US" sz="3600" u="sng" dirty="0">
              <a:solidFill>
                <a:srgbClr val="FF0000"/>
              </a:solidFill>
              <a:latin typeface="Times New Roman" panose="02020603050405020304" pitchFamily="18" charset="0"/>
              <a:cs typeface="Times New Roman" panose="02020603050405020304" pitchFamily="18" charset="0"/>
            </a:endParaRPr>
          </a:p>
          <a:p>
            <a:pPr eaLnBrk="1" hangingPunct="1"/>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Luyện</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đọc</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bài</a:t>
            </a:r>
            <a:r>
              <a:rPr lang="en-US" altLang="en-US" sz="3600" dirty="0">
                <a:solidFill>
                  <a:srgbClr val="FF0000"/>
                </a:solidFill>
                <a:latin typeface="Times New Roman" panose="02020603050405020304" pitchFamily="18" charset="0"/>
                <a:cs typeface="Times New Roman" panose="02020603050405020304" pitchFamily="18" charset="0"/>
              </a:rPr>
              <a:t>.</a:t>
            </a:r>
          </a:p>
          <a:p>
            <a:pPr eaLnBrk="1" hangingPunct="1"/>
            <a:r>
              <a:rPr lang="en-US" altLang="en-US" sz="3600" dirty="0">
                <a:solidFill>
                  <a:srgbClr val="FF0000"/>
                </a:solidFill>
                <a:latin typeface="Times New Roman" panose="02020603050405020304" pitchFamily="18" charset="0"/>
                <a:cs typeface="Times New Roman" panose="02020603050405020304" pitchFamily="18" charset="0"/>
              </a:rPr>
              <a:t>- CBB: “</a:t>
            </a:r>
            <a:r>
              <a:rPr lang="en-US" altLang="en-US" sz="3600" dirty="0" err="1">
                <a:solidFill>
                  <a:srgbClr val="FF0000"/>
                </a:solidFill>
                <a:latin typeface="Times New Roman" panose="02020603050405020304" pitchFamily="18" charset="0"/>
                <a:cs typeface="Times New Roman" panose="02020603050405020304" pitchFamily="18" charset="0"/>
              </a:rPr>
              <a:t>Trước</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cổng</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trời</a:t>
            </a:r>
            <a:r>
              <a:rPr lang="en-US" altLang="en-US" sz="3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975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4000" fill="hold"/>
                                        <p:tgtEl>
                                          <p:spTgt spid="4"/>
                                        </p:tgtEl>
                                        <p:attrNameLst>
                                          <p:attrName>ppt_w</p:attrName>
                                        </p:attrNameLst>
                                      </p:cBhvr>
                                      <p:tavLst>
                                        <p:tav tm="0">
                                          <p:val>
                                            <p:fltVal val="0"/>
                                          </p:val>
                                        </p:tav>
                                        <p:tav tm="100000">
                                          <p:val>
                                            <p:strVal val="#ppt_w"/>
                                          </p:val>
                                        </p:tav>
                                      </p:tavLst>
                                    </p:anim>
                                    <p:anim calcmode="lin" valueType="num">
                                      <p:cBhvr>
                                        <p:cTn id="8" dur="4000" fill="hold"/>
                                        <p:tgtEl>
                                          <p:spTgt spid="4"/>
                                        </p:tgtEl>
                                        <p:attrNameLst>
                                          <p:attrName>ppt_h</p:attrName>
                                        </p:attrNameLst>
                                      </p:cBhvr>
                                      <p:tavLst>
                                        <p:tav tm="0">
                                          <p:val>
                                            <p:fltVal val="0"/>
                                          </p:val>
                                        </p:tav>
                                        <p:tav tm="100000">
                                          <p:val>
                                            <p:strVal val="#ppt_h"/>
                                          </p:val>
                                        </p:tav>
                                      </p:tavLst>
                                    </p:anim>
                                    <p:animEffect transition="in" filter="fade">
                                      <p:cBhvr>
                                        <p:cTn id="9"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t="-6000" r="-2000" b="-6000"/>
          </a:stretch>
        </a:blipFill>
        <a:effectLst/>
      </p:bgPr>
    </p:bg>
    <p:spTree>
      <p:nvGrpSpPr>
        <p:cNvPr id="1" name=""/>
        <p:cNvGrpSpPr/>
        <p:nvPr/>
      </p:nvGrpSpPr>
      <p:grpSpPr>
        <a:xfrm>
          <a:off x="0" y="0"/>
          <a:ext cx="0" cy="0"/>
          <a:chOff x="0" y="0"/>
          <a:chExt cx="0" cy="0"/>
        </a:xfrm>
      </p:grpSpPr>
      <p:sp>
        <p:nvSpPr>
          <p:cNvPr id="5" name="Rectangle 4"/>
          <p:cNvSpPr/>
          <p:nvPr/>
        </p:nvSpPr>
        <p:spPr>
          <a:xfrm>
            <a:off x="3245250" y="23138"/>
            <a:ext cx="1521570" cy="523220"/>
          </a:xfrm>
          <a:prstGeom prst="rect">
            <a:avLst/>
          </a:prstGeom>
        </p:spPr>
        <p:txBody>
          <a:bodyPr wrap="none">
            <a:spAutoFit/>
          </a:bodyPr>
          <a:lstStyle/>
          <a:p>
            <a:pPr>
              <a:spcBef>
                <a:spcPct val="50000"/>
              </a:spcBef>
            </a:pPr>
            <a:r>
              <a:rPr lang="en-US" sz="2800" b="1" u="sng" dirty="0">
                <a:solidFill>
                  <a:srgbClr val="0000FF"/>
                </a:solidFill>
                <a:latin typeface="Times New Roman" panose="02020603050405020304" pitchFamily="18" charset="0"/>
                <a:cs typeface="Times New Roman" panose="02020603050405020304" pitchFamily="18" charset="0"/>
              </a:rPr>
              <a:t>Tập đọc </a:t>
            </a:r>
          </a:p>
        </p:txBody>
      </p:sp>
      <p:sp>
        <p:nvSpPr>
          <p:cNvPr id="9" name="Rectangle 8"/>
          <p:cNvSpPr/>
          <p:nvPr/>
        </p:nvSpPr>
        <p:spPr>
          <a:xfrm>
            <a:off x="2002121" y="366075"/>
            <a:ext cx="4007828" cy="677108"/>
          </a:xfrm>
          <a:prstGeom prst="rect">
            <a:avLst/>
          </a:prstGeom>
        </p:spPr>
        <p:txBody>
          <a:bodyPr wrap="none">
            <a:spAutoFit/>
          </a:bodyPr>
          <a:lstStyle/>
          <a:p>
            <a:pPr>
              <a:spcBef>
                <a:spcPct val="50000"/>
              </a:spcBef>
            </a:pPr>
            <a:r>
              <a:rPr lang="en-US" sz="3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Kì diệu rừng xanh</a:t>
            </a:r>
            <a:endParaRPr lang="en-US" sz="38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4766820" y="996154"/>
            <a:ext cx="4421672" cy="523220"/>
          </a:xfrm>
          <a:prstGeom prst="rect">
            <a:avLst/>
          </a:prstGeom>
        </p:spPr>
        <p:txBody>
          <a:bodyPr wrap="square">
            <a:spAutoFit/>
          </a:bodyPr>
          <a:lstStyle/>
          <a:p>
            <a:pPr>
              <a:spcBef>
                <a:spcPct val="50000"/>
              </a:spcBef>
            </a:pP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Nguyễn</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Phan</a:t>
            </a:r>
            <a:r>
              <a:rPr lang="en-US" sz="2800" b="1" dirty="0">
                <a:solidFill>
                  <a:srgbClr val="006600"/>
                </a:solidFill>
                <a:latin typeface="Times New Roman" panose="02020603050405020304" pitchFamily="18" charset="0"/>
                <a:cs typeface="Times New Roman" panose="02020603050405020304" pitchFamily="18" charset="0"/>
              </a:rPr>
              <a:t> Hách)</a:t>
            </a:r>
          </a:p>
        </p:txBody>
      </p:sp>
      <p:pic>
        <p:nvPicPr>
          <p:cNvPr id="2054" name="Picture 6" descr="Tuần 8. Kì diệu rừng xanh ki dieu rung xanh ppt">
            <a:extLst>
              <a:ext uri="{FF2B5EF4-FFF2-40B4-BE49-F238E27FC236}">
                <a16:creationId xmlns:a16="http://schemas.microsoft.com/office/drawing/2014/main" id="{883F44A4-F1C7-40F6-9F4F-3C5FE0F0FC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380" y="1472344"/>
            <a:ext cx="8175812" cy="523879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592120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circle(in)">
                                      <p:cBhvr>
                                        <p:cTn id="17" dur="2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Rectangle 8"/>
          <p:cNvSpPr/>
          <p:nvPr/>
        </p:nvSpPr>
        <p:spPr>
          <a:xfrm>
            <a:off x="4421347" y="355772"/>
            <a:ext cx="3405099" cy="584775"/>
          </a:xfrm>
          <a:prstGeom prst="rect">
            <a:avLst/>
          </a:prstGeom>
        </p:spPr>
        <p:txBody>
          <a:bodyPr wrap="none">
            <a:spAutoFit/>
          </a:bodyPr>
          <a:lstStyle/>
          <a:p>
            <a:pPr>
              <a:spcBef>
                <a:spcPct val="50000"/>
              </a:spcBef>
            </a:pP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Kì diệu rừng xanh</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60EA9F2C-2930-4CAF-AD82-B9FD614C72A2}"/>
              </a:ext>
            </a:extLst>
          </p:cNvPr>
          <p:cNvSpPr/>
          <p:nvPr/>
        </p:nvSpPr>
        <p:spPr>
          <a:xfrm>
            <a:off x="736574" y="1098814"/>
            <a:ext cx="10492937" cy="139476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E1A60E6-83CA-47E3-9569-38E92FA70172}"/>
              </a:ext>
            </a:extLst>
          </p:cNvPr>
          <p:cNvSpPr/>
          <p:nvPr/>
        </p:nvSpPr>
        <p:spPr>
          <a:xfrm>
            <a:off x="753507" y="1174273"/>
            <a:ext cx="10425205" cy="1323439"/>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Loanh</a:t>
            </a:r>
            <a:r>
              <a:rPr lang="en-US" sz="2000" b="1" dirty="0">
                <a:latin typeface="Times New Roman" panose="02020603050405020304" pitchFamily="18" charset="0"/>
                <a:cs typeface="Times New Roman" panose="02020603050405020304" pitchFamily="18" charset="0"/>
              </a:rPr>
              <a:t> quanh trong rừng, chúng tôi đi vào một lối đầy nấm dại, một thành phố nấm lúp xúp dưới bóng cây thưa. Những chiếc nấm to bằng cái ấm tích, màu sặc sỡ rực lên. Mỗi chiếc nấm là một lâu đài kiến trúc tân kì. Tôi có cảm giác mình là một người khổng lồ đi lạc vào kinh đô của vương quốc những người tí hon. Đền đài, miếu mạo, cung điện của họ lúp xúp dưới chân.</a:t>
            </a:r>
          </a:p>
        </p:txBody>
      </p:sp>
      <p:sp>
        <p:nvSpPr>
          <p:cNvPr id="17" name="Rectangle 16">
            <a:extLst>
              <a:ext uri="{FF2B5EF4-FFF2-40B4-BE49-F238E27FC236}">
                <a16:creationId xmlns:a16="http://schemas.microsoft.com/office/drawing/2014/main" id="{A4798D2B-05BA-4276-97AA-EDDEF5C4D825}"/>
              </a:ext>
            </a:extLst>
          </p:cNvPr>
          <p:cNvSpPr/>
          <p:nvPr/>
        </p:nvSpPr>
        <p:spPr>
          <a:xfrm>
            <a:off x="736574" y="2500770"/>
            <a:ext cx="10492937" cy="121022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506B7CA-A225-445A-9587-F01C4A1CE9FB}"/>
              </a:ext>
            </a:extLst>
          </p:cNvPr>
          <p:cNvSpPr txBox="1"/>
          <p:nvPr/>
        </p:nvSpPr>
        <p:spPr>
          <a:xfrm>
            <a:off x="804306" y="2461300"/>
            <a:ext cx="10425205" cy="1323439"/>
          </a:xfrm>
          <a:prstGeom prst="rect">
            <a:avLst/>
          </a:prstGeom>
          <a:noFill/>
        </p:spPr>
        <p:txBody>
          <a:bodyPr wrap="square" rtlCol="0">
            <a:spAutoFit/>
          </a:bodyPr>
          <a:lstStyle/>
          <a:p>
            <a:pPr algn="just"/>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Nắng</a:t>
            </a:r>
            <a:r>
              <a:rPr lang="en-US" sz="2000" b="1" dirty="0">
                <a:latin typeface="Times New Roman" panose="02020603050405020304" pitchFamily="18" charset="0"/>
                <a:cs typeface="Times New Roman" panose="02020603050405020304" pitchFamily="18" charset="0"/>
              </a:rPr>
              <a:t> trưa đã rọi xuống đỉnh đầu mà rừng sâu vẫn ẩm lạnh, ánh nắng lọt qua lá trong xanh. Chúng tôi đi đến đâu, rừng rào </a:t>
            </a:r>
            <a:r>
              <a:rPr lang="en-US" sz="2000" b="1" dirty="0" err="1">
                <a:latin typeface="Times New Roman" panose="02020603050405020304" pitchFamily="18" charset="0"/>
                <a:cs typeface="Times New Roman" panose="02020603050405020304" pitchFamily="18" charset="0"/>
              </a:rPr>
              <a:t>rào</a:t>
            </a:r>
            <a:r>
              <a:rPr lang="en-US" sz="2000" b="1" dirty="0">
                <a:latin typeface="Times New Roman" panose="02020603050405020304" pitchFamily="18" charset="0"/>
                <a:cs typeface="Times New Roman" panose="02020603050405020304" pitchFamily="18" charset="0"/>
              </a:rPr>
              <a:t> chuyển động đến đấy. Những con vượn bạc má ôm con gọn ghẽ chuyền nhanh như tia chớp. Những con chồn sóc với chùm lông đuôi to đẹp vút qua không kịp đưa mắt nhìn </a:t>
            </a:r>
            <a:r>
              <a:rPr lang="en-US" sz="2000" b="1" dirty="0" err="1">
                <a:latin typeface="Times New Roman" panose="02020603050405020304" pitchFamily="18" charset="0"/>
                <a:cs typeface="Times New Roman" panose="02020603050405020304" pitchFamily="18" charset="0"/>
              </a:rPr>
              <a:t>theo.</a:t>
            </a:r>
            <a:endParaRPr lang="en-US" sz="2000" b="1"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2B9A50E7-76DA-4198-8C0E-4C37934C9B03}"/>
              </a:ext>
            </a:extLst>
          </p:cNvPr>
          <p:cNvSpPr/>
          <p:nvPr/>
        </p:nvSpPr>
        <p:spPr>
          <a:xfrm>
            <a:off x="736573" y="3727365"/>
            <a:ext cx="10492937" cy="220729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A0AA955-8DFC-4BBE-B3A1-39B6C8592F9C}"/>
              </a:ext>
            </a:extLst>
          </p:cNvPr>
          <p:cNvSpPr/>
          <p:nvPr/>
        </p:nvSpPr>
        <p:spPr>
          <a:xfrm>
            <a:off x="821239" y="3750469"/>
            <a:ext cx="10425205" cy="2246769"/>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    Sau một hồi len lách mải miết, rẽ bụi rậm, chúng tôi nhìn thấy một bãi cây </a:t>
            </a:r>
            <a:r>
              <a:rPr lang="en-US" sz="2000" b="1" dirty="0" err="1">
                <a:latin typeface="Times New Roman" panose="02020603050405020304" pitchFamily="18" charset="0"/>
                <a:cs typeface="Times New Roman" panose="02020603050405020304" pitchFamily="18" charset="0"/>
              </a:rPr>
              <a:t>khộp</a:t>
            </a:r>
            <a:r>
              <a:rPr lang="en-US" sz="2000" b="1" dirty="0">
                <a:latin typeface="Times New Roman" panose="02020603050405020304" pitchFamily="18" charset="0"/>
                <a:cs typeface="Times New Roman" panose="02020603050405020304" pitchFamily="18" charset="0"/>
              </a:rPr>
              <a:t>. Rừng </a:t>
            </a:r>
            <a:r>
              <a:rPr lang="en-US" sz="2000" b="1" dirty="0" err="1">
                <a:latin typeface="Times New Roman" panose="02020603050405020304" pitchFamily="18" charset="0"/>
                <a:cs typeface="Times New Roman" panose="02020603050405020304" pitchFamily="18" charset="0"/>
              </a:rPr>
              <a:t>khộp</a:t>
            </a:r>
            <a:r>
              <a:rPr lang="en-US" sz="2000" b="1" dirty="0">
                <a:latin typeface="Times New Roman" panose="02020603050405020304" pitchFamily="18" charset="0"/>
                <a:cs typeface="Times New Roman" panose="02020603050405020304" pitchFamily="18" charset="0"/>
              </a:rPr>
              <a:t> hiện ra trước mắt chúng tôi, lá úa vàng như cảnh mùa thu. Tôi </a:t>
            </a:r>
            <a:r>
              <a:rPr lang="en-US" sz="2000" b="1" dirty="0" err="1">
                <a:latin typeface="Times New Roman" panose="02020603050405020304" pitchFamily="18" charset="0"/>
                <a:cs typeface="Times New Roman" panose="02020603050405020304" pitchFamily="18" charset="0"/>
              </a:rPr>
              <a:t>dụi</a:t>
            </a:r>
            <a:r>
              <a:rPr lang="en-US" sz="2000" b="1" dirty="0">
                <a:latin typeface="Times New Roman" panose="02020603050405020304" pitchFamily="18" charset="0"/>
                <a:cs typeface="Times New Roman" panose="02020603050405020304" pitchFamily="18" charset="0"/>
              </a:rPr>
              <a:t> mắt. Những sắc vàng động đậy. Mấy con mang vàng hệt như màu lá </a:t>
            </a:r>
            <a:r>
              <a:rPr lang="en-US" sz="2000" b="1" dirty="0" err="1">
                <a:latin typeface="Times New Roman" panose="02020603050405020304" pitchFamily="18" charset="0"/>
                <a:cs typeface="Times New Roman" panose="02020603050405020304" pitchFamily="18" charset="0"/>
              </a:rPr>
              <a:t>khộp</a:t>
            </a:r>
            <a:r>
              <a:rPr lang="en-US" sz="2000" b="1" dirty="0">
                <a:latin typeface="Times New Roman" panose="02020603050405020304" pitchFamily="18" charset="0"/>
                <a:cs typeface="Times New Roman" panose="02020603050405020304" pitchFamily="18" charset="0"/>
              </a:rPr>
              <a:t> đang ăn cỏ non. Những chiếc chân vàng giẫm lên thảm lá vàng và sắc nắng cũng rực vàng trên lưng nó. Chỉ có mấy vạt cỏ xanh biếc là rực lên giữa cái giang sơn vàng rợi.</a:t>
            </a:r>
          </a:p>
          <a:p>
            <a:pPr algn="just"/>
            <a:r>
              <a:rPr lang="en-US" sz="2000" b="1" dirty="0">
                <a:latin typeface="Times New Roman" panose="02020603050405020304" pitchFamily="18" charset="0"/>
                <a:cs typeface="Times New Roman" panose="02020603050405020304" pitchFamily="18" charset="0"/>
              </a:rPr>
              <a:t>    Tôi có cảm giác mình lạc vào một thế giới thần bí.</a:t>
            </a:r>
          </a:p>
          <a:p>
            <a:pPr algn="just"/>
            <a:r>
              <a:rPr lang="en-US" sz="2000" b="1" dirty="0">
                <a:latin typeface="Times New Roman" panose="02020603050405020304" pitchFamily="18" charset="0"/>
                <a:cs typeface="Times New Roman" panose="02020603050405020304" pitchFamily="18" charset="0"/>
              </a:rPr>
              <a:t>					                             Theo </a:t>
            </a:r>
            <a:r>
              <a:rPr lang="en-US" sz="2000" b="1" dirty="0" err="1">
                <a:latin typeface="Times New Roman" panose="02020603050405020304" pitchFamily="18" charset="0"/>
                <a:cs typeface="Times New Roman" panose="02020603050405020304" pitchFamily="18" charset="0"/>
              </a:rPr>
              <a:t>Nguyễn</a:t>
            </a:r>
            <a:r>
              <a:rPr lang="en-US" sz="2000" b="1" dirty="0">
                <a:latin typeface="Times New Roman" panose="02020603050405020304" pitchFamily="18" charset="0"/>
                <a:cs typeface="Times New Roman" panose="02020603050405020304" pitchFamily="18" charset="0"/>
              </a:rPr>
              <a:t> Phan </a:t>
            </a:r>
            <a:r>
              <a:rPr lang="en-US" sz="2000" b="1" dirty="0" err="1">
                <a:latin typeface="Times New Roman" panose="02020603050405020304" pitchFamily="18" charset="0"/>
                <a:cs typeface="Times New Roman" panose="02020603050405020304" pitchFamily="18" charset="0"/>
              </a:rPr>
              <a:t>Hách</a:t>
            </a:r>
            <a:endParaRPr lang="en-US" sz="2000" b="1" dirty="0">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F39153B7-1AD5-4FAA-8DD9-6BFAE4869373}"/>
              </a:ext>
            </a:extLst>
          </p:cNvPr>
          <p:cNvSpPr/>
          <p:nvPr/>
        </p:nvSpPr>
        <p:spPr>
          <a:xfrm>
            <a:off x="270120" y="850631"/>
            <a:ext cx="519546" cy="490677"/>
          </a:xfrm>
          <a:prstGeom prst="ellipse">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1</a:t>
            </a:r>
          </a:p>
        </p:txBody>
      </p:sp>
      <p:sp>
        <p:nvSpPr>
          <p:cNvPr id="22" name="Oval 21">
            <a:extLst>
              <a:ext uri="{FF2B5EF4-FFF2-40B4-BE49-F238E27FC236}">
                <a16:creationId xmlns:a16="http://schemas.microsoft.com/office/drawing/2014/main" id="{FF603E61-0055-4D36-B48B-02B8675A0E8E}"/>
              </a:ext>
            </a:extLst>
          </p:cNvPr>
          <p:cNvSpPr/>
          <p:nvPr/>
        </p:nvSpPr>
        <p:spPr>
          <a:xfrm>
            <a:off x="416912" y="2386010"/>
            <a:ext cx="519546" cy="490677"/>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2</a:t>
            </a:r>
          </a:p>
        </p:txBody>
      </p:sp>
      <p:sp>
        <p:nvSpPr>
          <p:cNvPr id="23" name="Oval 22">
            <a:extLst>
              <a:ext uri="{FF2B5EF4-FFF2-40B4-BE49-F238E27FC236}">
                <a16:creationId xmlns:a16="http://schemas.microsoft.com/office/drawing/2014/main" id="{BAAEC37D-24C1-4EF7-BB9E-71D8858F38D3}"/>
              </a:ext>
            </a:extLst>
          </p:cNvPr>
          <p:cNvSpPr/>
          <p:nvPr/>
        </p:nvSpPr>
        <p:spPr>
          <a:xfrm>
            <a:off x="416912" y="3664294"/>
            <a:ext cx="519546" cy="490677"/>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3</a:t>
            </a:r>
          </a:p>
        </p:txBody>
      </p:sp>
    </p:spTree>
    <p:custDataLst>
      <p:tags r:id="rId1"/>
    </p:custDataLst>
    <p:extLst>
      <p:ext uri="{BB962C8B-B14F-4D97-AF65-F5344CB8AC3E}">
        <p14:creationId xmlns:p14="http://schemas.microsoft.com/office/powerpoint/2010/main" val="27954098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ircle(in)">
                                      <p:cBhvr>
                                        <p:cTn id="15" dur="1000"/>
                                        <p:tgtEl>
                                          <p:spTgt spid="1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10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circle(in)">
                                      <p:cBhvr>
                                        <p:cTn id="23" dur="1000"/>
                                        <p:tgtEl>
                                          <p:spTgt spid="20"/>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circle(in)">
                                      <p:cBhvr>
                                        <p:cTn id="2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20" grpId="0" animBg="1"/>
      <p:bldP spid="10"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6000" b="-6000"/>
          </a:stretch>
        </a:blipFill>
        <a:effectLst/>
      </p:bgPr>
    </p:bg>
    <p:spTree>
      <p:nvGrpSpPr>
        <p:cNvPr id="1" name=""/>
        <p:cNvGrpSpPr/>
        <p:nvPr/>
      </p:nvGrpSpPr>
      <p:grpSpPr>
        <a:xfrm>
          <a:off x="0" y="0"/>
          <a:ext cx="0" cy="0"/>
          <a:chOff x="0" y="0"/>
          <a:chExt cx="0" cy="0"/>
        </a:xfrm>
      </p:grpSpPr>
      <p:sp>
        <p:nvSpPr>
          <p:cNvPr id="5" name="TextBox 4"/>
          <p:cNvSpPr txBox="1"/>
          <p:nvPr/>
        </p:nvSpPr>
        <p:spPr>
          <a:xfrm>
            <a:off x="3783400" y="929225"/>
            <a:ext cx="3637635" cy="923330"/>
          </a:xfrm>
          <a:prstGeom prst="rect">
            <a:avLst/>
          </a:prstGeom>
          <a:noFill/>
        </p:spPr>
        <p:txBody>
          <a:bodyPr wrap="square" rtlCol="0">
            <a:spAutoFit/>
            <a:scene3d>
              <a:camera prst="orthographicFront"/>
              <a:lightRig rig="threePt" dir="t"/>
            </a:scene3d>
          </a:bodyPr>
          <a:lstStyle/>
          <a:p>
            <a:r>
              <a:rPr lang="en-US" sz="5400" dirty="0" err="1">
                <a:ln w="12700">
                  <a:solidFill>
                    <a:schemeClr val="accent1"/>
                  </a:solidFill>
                  <a:prstDash val="solid"/>
                </a:ln>
                <a:solidFill>
                  <a:schemeClr val="accent2">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Từ</a:t>
            </a:r>
            <a:r>
              <a:rPr lang="en-US" sz="5400" dirty="0">
                <a:ln w="12700">
                  <a:solidFill>
                    <a:schemeClr val="accent1"/>
                  </a:solidFill>
                  <a:prstDash val="solid"/>
                </a:ln>
                <a:solidFill>
                  <a:schemeClr val="accent2">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5400" dirty="0" err="1">
                <a:ln w="12700">
                  <a:solidFill>
                    <a:schemeClr val="accent1"/>
                  </a:solidFill>
                  <a:prstDash val="solid"/>
                </a:ln>
                <a:solidFill>
                  <a:schemeClr val="accent2">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khó</a:t>
            </a:r>
            <a:endParaRPr lang="en-US" sz="5400" dirty="0">
              <a:ln w="12700">
                <a:solidFill>
                  <a:schemeClr val="accent1"/>
                </a:solidFill>
                <a:prstDash val="solid"/>
              </a:ln>
              <a:solidFill>
                <a:schemeClr val="accent2">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3243481" y="1823963"/>
            <a:ext cx="4177554" cy="706755"/>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a:t>
            </a:r>
            <a:r>
              <a:rPr lang="en-US" sz="4000" b="1" dirty="0" err="1">
                <a:solidFill>
                  <a:srgbClr val="FF0000"/>
                </a:solidFill>
                <a:latin typeface="Times New Roman" panose="02020603050405020304" pitchFamily="18" charset="0"/>
                <a:cs typeface="Times New Roman" panose="02020603050405020304" pitchFamily="18" charset="0"/>
              </a:rPr>
              <a:t>oanh</a:t>
            </a:r>
            <a:r>
              <a:rPr lang="en-US" sz="4000" b="1" dirty="0">
                <a:solidFill>
                  <a:schemeClr val="tx1"/>
                </a:solidFill>
                <a:latin typeface="Times New Roman" panose="02020603050405020304" pitchFamily="18" charset="0"/>
                <a:cs typeface="Times New Roman" panose="02020603050405020304" pitchFamily="18" charset="0"/>
              </a:rPr>
              <a:t> quanh</a:t>
            </a:r>
          </a:p>
        </p:txBody>
      </p:sp>
      <p:sp>
        <p:nvSpPr>
          <p:cNvPr id="18" name="TextBox 4"/>
          <p:cNvSpPr txBox="1"/>
          <p:nvPr/>
        </p:nvSpPr>
        <p:spPr>
          <a:xfrm>
            <a:off x="3258820" y="2559310"/>
            <a:ext cx="2491778" cy="706755"/>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a:t>
            </a:r>
            <a:r>
              <a:rPr lang="en-US" sz="4000" b="1" dirty="0" err="1">
                <a:solidFill>
                  <a:schemeClr val="tx1"/>
                </a:solidFill>
                <a:latin typeface="Times New Roman" panose="02020603050405020304" pitchFamily="18" charset="0"/>
                <a:cs typeface="Times New Roman" panose="02020603050405020304" pitchFamily="18" charset="0"/>
              </a:rPr>
              <a:t>ặc</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a:t>
            </a:r>
            <a:r>
              <a:rPr lang="en-US" sz="4000" b="1" dirty="0" err="1">
                <a:latin typeface="Times New Roman" panose="02020603050405020304" pitchFamily="18" charset="0"/>
                <a:cs typeface="Times New Roman" panose="02020603050405020304" pitchFamily="18" charset="0"/>
              </a:rPr>
              <a:t>ơ</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28" name="TextBox 4"/>
          <p:cNvSpPr txBox="1"/>
          <p:nvPr/>
        </p:nvSpPr>
        <p:spPr>
          <a:xfrm>
            <a:off x="3241622" y="3222667"/>
            <a:ext cx="258516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g</a:t>
            </a:r>
            <a:r>
              <a:rPr lang="en-US" sz="4000" b="1" dirty="0" err="1">
                <a:solidFill>
                  <a:srgbClr val="FF0000"/>
                </a:solidFill>
                <a:latin typeface="Times New Roman" panose="02020603050405020304" pitchFamily="18" charset="0"/>
                <a:cs typeface="Times New Roman" panose="02020603050405020304" pitchFamily="18" charset="0"/>
              </a:rPr>
              <a:t>ọn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ghe</a:t>
            </a:r>
            <a:r>
              <a:rPr lang="en-US" sz="4000" b="1" dirty="0">
                <a:solidFill>
                  <a:schemeClr val="tx1"/>
                </a:solidFill>
                <a:latin typeface="Times New Roman" panose="02020603050405020304" pitchFamily="18" charset="0"/>
                <a:cs typeface="Times New Roman" panose="02020603050405020304" pitchFamily="18" charset="0"/>
              </a:rPr>
              <a:t> </a:t>
            </a:r>
          </a:p>
        </p:txBody>
      </p:sp>
      <p:pic>
        <p:nvPicPr>
          <p:cNvPr id="29" name="Content Placeholder 24" descr="~"/>
          <p:cNvPicPr>
            <a:picLocks noGrp="1" noChangeAspect="1"/>
          </p:cNvPicPr>
          <p:nvPr>
            <p:ph sz="half" idx="2"/>
          </p:nvPr>
        </p:nvPicPr>
        <p:blipFill>
          <a:blip r:embed="rId5"/>
          <a:stretch>
            <a:fillRect/>
          </a:stretch>
        </p:blipFill>
        <p:spPr>
          <a:xfrm>
            <a:off x="5117754" y="3345815"/>
            <a:ext cx="209550" cy="152400"/>
          </a:xfrm>
          <a:prstGeom prst="rect">
            <a:avLst/>
          </a:prstGeom>
        </p:spPr>
      </p:pic>
      <p:sp>
        <p:nvSpPr>
          <p:cNvPr id="31" name="TextBox 4"/>
          <p:cNvSpPr txBox="1"/>
          <p:nvPr/>
        </p:nvSpPr>
        <p:spPr>
          <a:xfrm>
            <a:off x="3280471" y="3929422"/>
            <a:ext cx="161734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a:t>
            </a:r>
            <a:r>
              <a:rPr lang="en-US" sz="4000" b="1" dirty="0" err="1">
                <a:solidFill>
                  <a:srgbClr val="FF0000"/>
                </a:solidFill>
                <a:latin typeface="Times New Roman" panose="02020603050405020304" pitchFamily="18" charset="0"/>
                <a:cs typeface="Times New Roman" panose="02020603050405020304" pitchFamily="18" charset="0"/>
              </a:rPr>
              <a:t>ệt</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30" name="Content Placeholder 24" descr="~">
            <a:extLst>
              <a:ext uri="{FF2B5EF4-FFF2-40B4-BE49-F238E27FC236}">
                <a16:creationId xmlns:a16="http://schemas.microsoft.com/office/drawing/2014/main" id="{D8810DDB-B6EA-4047-A1B8-7449DADDE474}"/>
              </a:ext>
            </a:extLst>
          </p:cNvPr>
          <p:cNvPicPr>
            <a:picLocks noChangeAspect="1"/>
          </p:cNvPicPr>
          <p:nvPr/>
        </p:nvPicPr>
        <p:blipFill>
          <a:blip r:embed="rId5"/>
          <a:stretch>
            <a:fillRect/>
          </a:stretch>
        </p:blipFill>
        <p:spPr>
          <a:xfrm>
            <a:off x="4688266" y="2625380"/>
            <a:ext cx="209550" cy="1524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ox(in)">
                                      <p:cBhvr>
                                        <p:cTn id="21" dur="2000"/>
                                        <p:tgtEl>
                                          <p:spTgt spid="18"/>
                                        </p:tgtEl>
                                      </p:cBhvr>
                                    </p:animEffect>
                                  </p:childTnLst>
                                </p:cTn>
                              </p:par>
                              <p:par>
                                <p:cTn id="22" presetID="4" presetClass="entr" presetSubtype="16"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ox(in)">
                                      <p:cBhvr>
                                        <p:cTn id="24" dur="20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box(in)">
                                      <p:cBhvr>
                                        <p:cTn id="29" dur="2000"/>
                                        <p:tgtEl>
                                          <p:spTgt spid="28"/>
                                        </p:tgtEl>
                                      </p:cBhvr>
                                    </p:animEffect>
                                  </p:childTnLst>
                                </p:cTn>
                              </p:par>
                              <p:par>
                                <p:cTn id="30" presetID="4" presetClass="entr" presetSubtype="16"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ox(in)">
                                      <p:cBhvr>
                                        <p:cTn id="32" dur="20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heel(1)">
                                      <p:cBhvr>
                                        <p:cTn id="3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8" grpId="0"/>
      <p:bldP spid="28"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1000"/>
          </a:stretch>
        </a:blipFill>
        <a:effectLst/>
      </p:bgPr>
    </p:bg>
    <p:spTree>
      <p:nvGrpSpPr>
        <p:cNvPr id="1" name=""/>
        <p:cNvGrpSpPr/>
        <p:nvPr/>
      </p:nvGrpSpPr>
      <p:grpSpPr>
        <a:xfrm>
          <a:off x="0" y="0"/>
          <a:ext cx="0" cy="0"/>
          <a:chOff x="0" y="0"/>
          <a:chExt cx="0" cy="0"/>
        </a:xfrm>
      </p:grpSpPr>
      <p:sp>
        <p:nvSpPr>
          <p:cNvPr id="5" name="TextBox 4"/>
          <p:cNvSpPr txBox="1"/>
          <p:nvPr/>
        </p:nvSpPr>
        <p:spPr>
          <a:xfrm>
            <a:off x="3604970" y="146791"/>
            <a:ext cx="6763871" cy="923330"/>
          </a:xfrm>
          <a:prstGeom prst="rect">
            <a:avLst/>
          </a:prstGeom>
          <a:noFill/>
        </p:spPr>
        <p:txBody>
          <a:bodyPr wrap="square" rtlCol="0">
            <a:spAutoFit/>
          </a:bodyPr>
          <a:lstStyle/>
          <a:p>
            <a:r>
              <a:rPr lang="en-US" sz="5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Luyện </a:t>
            </a:r>
            <a:r>
              <a:rPr lang="en-US" sz="54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đọc</a:t>
            </a:r>
            <a:r>
              <a:rPr lang="en-US" sz="5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54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câu</a:t>
            </a:r>
            <a:endParaRPr lang="en-US" sz="5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1727129" y="1150730"/>
            <a:ext cx="9727414" cy="1738938"/>
          </a:xfrm>
          <a:prstGeom prst="rect">
            <a:avLst/>
          </a:prstGeom>
          <a:noFill/>
        </p:spPr>
        <p:txBody>
          <a:bodyPr wrap="square" rtlCol="0">
            <a:spAutoFit/>
          </a:bodyPr>
          <a:lstStyle/>
          <a:p>
            <a:r>
              <a:rPr lang="en-US" sz="4000" b="1" dirty="0">
                <a:solidFill>
                  <a:schemeClr val="tx1"/>
                </a:solidFill>
                <a:latin typeface="Times New Roman" panose="02020603050405020304" pitchFamily="18" charset="0"/>
                <a:cs typeface="Times New Roman" panose="02020603050405020304" pitchFamily="18" charset="0"/>
              </a:rPr>
              <a:t>*</a:t>
            </a:r>
            <a:r>
              <a:rPr lang="en-US" sz="3200" b="1" dirty="0">
                <a:ln>
                  <a:solidFill>
                    <a:srgbClr val="FFFFFF"/>
                  </a:solidFill>
                </a:ln>
              </a:rPr>
              <a:t> </a:t>
            </a:r>
            <a:r>
              <a:rPr lang="en-US" sz="3200" dirty="0" err="1">
                <a:latin typeface="Times New Roman" panose="02020603050405020304" pitchFamily="18" charset="0"/>
                <a:cs typeface="Times New Roman" panose="02020603050405020304" pitchFamily="18" charset="0"/>
              </a:rPr>
              <a:t>Tôi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khổng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a:t>
            </a:r>
            <a:r>
              <a:rPr lang="en-US" sz="3200" dirty="0">
                <a:latin typeface="Times New Roman" panose="02020603050405020304" pitchFamily="18" charset="0"/>
                <a:cs typeface="Times New Roman" panose="02020603050405020304" pitchFamily="18" charset="0"/>
              </a:rPr>
              <a:t> hon.</a:t>
            </a:r>
          </a:p>
          <a:p>
            <a:endParaRPr lang="en-US" sz="3500" dirty="0">
              <a:solidFill>
                <a:schemeClr val="tx1"/>
              </a:solidFill>
              <a:latin typeface="Times New Roman" panose="02020603050405020304" pitchFamily="18" charset="0"/>
              <a:cs typeface="Times New Roman" panose="02020603050405020304" pitchFamily="18" charset="0"/>
            </a:endParaRPr>
          </a:p>
        </p:txBody>
      </p:sp>
      <p:sp>
        <p:nvSpPr>
          <p:cNvPr id="10" name="TextBox 4"/>
          <p:cNvSpPr txBox="1"/>
          <p:nvPr/>
        </p:nvSpPr>
        <p:spPr>
          <a:xfrm>
            <a:off x="1760065" y="3724718"/>
            <a:ext cx="8779133" cy="1200329"/>
          </a:xfrm>
          <a:prstGeom prst="rect">
            <a:avLst/>
          </a:prstGeom>
          <a:noFill/>
        </p:spPr>
        <p:txBody>
          <a:bodyPr wrap="square" rtlCol="0">
            <a:spAutoFit/>
          </a:bodyPr>
          <a:lstStyle/>
          <a:p>
            <a:r>
              <a:rPr lang="en-US" sz="4000" dirty="0">
                <a:solidFill>
                  <a:schemeClr val="tx1"/>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giẫm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a:t>
            </a:r>
            <a:r>
              <a:rPr lang="en-US" sz="3200" dirty="0">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28" name="TextBox 4"/>
          <p:cNvSpPr txBox="1"/>
          <p:nvPr/>
        </p:nvSpPr>
        <p:spPr>
          <a:xfrm>
            <a:off x="1760065" y="2512820"/>
            <a:ext cx="9076089" cy="1200329"/>
          </a:xfrm>
          <a:prstGeom prst="rect">
            <a:avLst/>
          </a:prstGeom>
          <a:noFill/>
        </p:spPr>
        <p:txBody>
          <a:bodyPr wrap="square" rtlCol="0">
            <a:spAutoFit/>
          </a:bodyPr>
          <a:lstStyle/>
          <a:p>
            <a:r>
              <a:rPr lang="en-US" sz="4000" b="1" dirty="0">
                <a:solidFill>
                  <a:schemeClr val="tx1"/>
                </a:solidFill>
                <a:latin typeface="Times New Roman" panose="02020603050405020304" pitchFamily="18" charset="0"/>
                <a:cs typeface="Times New Roman" panose="02020603050405020304" pitchFamily="18" charset="0"/>
              </a:rPr>
              <a:t>*</a:t>
            </a:r>
            <a:r>
              <a:rPr lang="en-US" sz="3600" b="1" dirty="0"/>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chồn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sóc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chùm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đuôi</a:t>
            </a:r>
            <a:r>
              <a:rPr lang="en-US" sz="3200" dirty="0">
                <a:latin typeface="Times New Roman" panose="02020603050405020304" pitchFamily="18" charset="0"/>
                <a:cs typeface="Times New Roman" panose="02020603050405020304" pitchFamily="18" charset="0"/>
              </a:rPr>
              <a:t> to </a:t>
            </a:r>
            <a:r>
              <a:rPr lang="en-US" sz="3200" dirty="0" err="1">
                <a:latin typeface="Times New Roman" panose="02020603050405020304" pitchFamily="18" charset="0"/>
                <a:cs typeface="Times New Roman" panose="02020603050405020304" pitchFamily="18" charset="0"/>
              </a:rPr>
              <a:t>đẹp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vút</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kịp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nhìn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 </a:t>
            </a:r>
          </a:p>
        </p:txBody>
      </p:sp>
      <p:cxnSp>
        <p:nvCxnSpPr>
          <p:cNvPr id="33" name="Straight Connector 32">
            <a:extLst>
              <a:ext uri="{FF2B5EF4-FFF2-40B4-BE49-F238E27FC236}">
                <a16:creationId xmlns:a16="http://schemas.microsoft.com/office/drawing/2014/main" id="{ADA34ECE-0431-4993-8ADC-1B0A16E1AE19}"/>
              </a:ext>
            </a:extLst>
          </p:cNvPr>
          <p:cNvCxnSpPr>
            <a:cxnSpLocks/>
          </p:cNvCxnSpPr>
          <p:nvPr/>
        </p:nvCxnSpPr>
        <p:spPr>
          <a:xfrm flipH="1">
            <a:off x="4800988" y="1454445"/>
            <a:ext cx="88253" cy="27832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6" name="Straight Connector 35">
            <a:extLst>
              <a:ext uri="{FF2B5EF4-FFF2-40B4-BE49-F238E27FC236}">
                <a16:creationId xmlns:a16="http://schemas.microsoft.com/office/drawing/2014/main" id="{90F0E0EA-1EB3-40B0-8D67-FD63F94E1A10}"/>
              </a:ext>
            </a:extLst>
          </p:cNvPr>
          <p:cNvCxnSpPr>
            <a:cxnSpLocks/>
          </p:cNvCxnSpPr>
          <p:nvPr/>
        </p:nvCxnSpPr>
        <p:spPr>
          <a:xfrm flipH="1">
            <a:off x="3116424" y="1892994"/>
            <a:ext cx="130827" cy="33069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7" name="Straight Connector 36">
            <a:extLst>
              <a:ext uri="{FF2B5EF4-FFF2-40B4-BE49-F238E27FC236}">
                <a16:creationId xmlns:a16="http://schemas.microsoft.com/office/drawing/2014/main" id="{F80A5115-78FE-4E2F-BAAB-C1D23D826B63}"/>
              </a:ext>
            </a:extLst>
          </p:cNvPr>
          <p:cNvCxnSpPr>
            <a:cxnSpLocks/>
          </p:cNvCxnSpPr>
          <p:nvPr/>
        </p:nvCxnSpPr>
        <p:spPr>
          <a:xfrm flipH="1">
            <a:off x="9211612" y="1913326"/>
            <a:ext cx="100339" cy="314317"/>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8" name="Straight Connector 37">
            <a:extLst>
              <a:ext uri="{FF2B5EF4-FFF2-40B4-BE49-F238E27FC236}">
                <a16:creationId xmlns:a16="http://schemas.microsoft.com/office/drawing/2014/main" id="{5A1CF6C4-F4B5-4437-BE38-FD53CE31716F}"/>
              </a:ext>
            </a:extLst>
          </p:cNvPr>
          <p:cNvCxnSpPr>
            <a:cxnSpLocks/>
          </p:cNvCxnSpPr>
          <p:nvPr/>
        </p:nvCxnSpPr>
        <p:spPr>
          <a:xfrm flipV="1">
            <a:off x="9261781" y="1889511"/>
            <a:ext cx="114197" cy="334175"/>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9" name="Straight Connector 38">
            <a:extLst>
              <a:ext uri="{FF2B5EF4-FFF2-40B4-BE49-F238E27FC236}">
                <a16:creationId xmlns:a16="http://schemas.microsoft.com/office/drawing/2014/main" id="{9A32BD56-E468-4A63-A5EE-AEFADDB32006}"/>
              </a:ext>
            </a:extLst>
          </p:cNvPr>
          <p:cNvCxnSpPr>
            <a:cxnSpLocks/>
          </p:cNvCxnSpPr>
          <p:nvPr/>
        </p:nvCxnSpPr>
        <p:spPr>
          <a:xfrm flipH="1">
            <a:off x="5638722" y="2713078"/>
            <a:ext cx="62282" cy="4170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0" name="Straight Connector 39">
            <a:extLst>
              <a:ext uri="{FF2B5EF4-FFF2-40B4-BE49-F238E27FC236}">
                <a16:creationId xmlns:a16="http://schemas.microsoft.com/office/drawing/2014/main" id="{82DF2F25-FBA2-48CD-ABC9-A9635F12DA7E}"/>
              </a:ext>
            </a:extLst>
          </p:cNvPr>
          <p:cNvCxnSpPr>
            <a:cxnSpLocks/>
          </p:cNvCxnSpPr>
          <p:nvPr/>
        </p:nvCxnSpPr>
        <p:spPr>
          <a:xfrm flipH="1">
            <a:off x="10099911" y="2667982"/>
            <a:ext cx="107779" cy="43484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1" name="Straight Connector 40">
            <a:extLst>
              <a:ext uri="{FF2B5EF4-FFF2-40B4-BE49-F238E27FC236}">
                <a16:creationId xmlns:a16="http://schemas.microsoft.com/office/drawing/2014/main" id="{CAC0468F-6D79-4FA1-8C6F-F2CB98945935}"/>
              </a:ext>
            </a:extLst>
          </p:cNvPr>
          <p:cNvCxnSpPr>
            <a:cxnSpLocks/>
          </p:cNvCxnSpPr>
          <p:nvPr/>
        </p:nvCxnSpPr>
        <p:spPr>
          <a:xfrm flipH="1">
            <a:off x="7991574" y="3284288"/>
            <a:ext cx="119838" cy="32926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4" name="Straight Connector 43">
            <a:extLst>
              <a:ext uri="{FF2B5EF4-FFF2-40B4-BE49-F238E27FC236}">
                <a16:creationId xmlns:a16="http://schemas.microsoft.com/office/drawing/2014/main" id="{CE2EC7D8-18CA-47D2-81CA-9E96846F9BA1}"/>
              </a:ext>
            </a:extLst>
          </p:cNvPr>
          <p:cNvCxnSpPr>
            <a:cxnSpLocks/>
          </p:cNvCxnSpPr>
          <p:nvPr/>
        </p:nvCxnSpPr>
        <p:spPr>
          <a:xfrm flipH="1">
            <a:off x="6100598" y="3932172"/>
            <a:ext cx="98066" cy="39271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8" name="Straight Connector 47">
            <a:extLst>
              <a:ext uri="{FF2B5EF4-FFF2-40B4-BE49-F238E27FC236}">
                <a16:creationId xmlns:a16="http://schemas.microsoft.com/office/drawing/2014/main" id="{8BB3CF39-C82A-4428-BCA1-1E551B117F28}"/>
              </a:ext>
            </a:extLst>
          </p:cNvPr>
          <p:cNvCxnSpPr>
            <a:cxnSpLocks/>
          </p:cNvCxnSpPr>
          <p:nvPr/>
        </p:nvCxnSpPr>
        <p:spPr>
          <a:xfrm flipH="1">
            <a:off x="9638522" y="1379740"/>
            <a:ext cx="90393" cy="29193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2" name="Straight Connector 81">
            <a:extLst>
              <a:ext uri="{FF2B5EF4-FFF2-40B4-BE49-F238E27FC236}">
                <a16:creationId xmlns:a16="http://schemas.microsoft.com/office/drawing/2014/main" id="{ADA81538-B80A-48BE-9B33-84B3795EF135}"/>
              </a:ext>
            </a:extLst>
          </p:cNvPr>
          <p:cNvCxnSpPr>
            <a:cxnSpLocks/>
          </p:cNvCxnSpPr>
          <p:nvPr/>
        </p:nvCxnSpPr>
        <p:spPr>
          <a:xfrm flipH="1">
            <a:off x="2731325" y="4465567"/>
            <a:ext cx="98066" cy="39271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3" name="Straight Connector 82">
            <a:extLst>
              <a:ext uri="{FF2B5EF4-FFF2-40B4-BE49-F238E27FC236}">
                <a16:creationId xmlns:a16="http://schemas.microsoft.com/office/drawing/2014/main" id="{30477681-BDE2-41C5-B82F-9522B153A8BC}"/>
              </a:ext>
            </a:extLst>
          </p:cNvPr>
          <p:cNvCxnSpPr>
            <a:cxnSpLocks/>
          </p:cNvCxnSpPr>
          <p:nvPr/>
        </p:nvCxnSpPr>
        <p:spPr>
          <a:xfrm flipH="1">
            <a:off x="4796081" y="4501373"/>
            <a:ext cx="98066" cy="39271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4" name="Straight Connector 83">
            <a:extLst>
              <a:ext uri="{FF2B5EF4-FFF2-40B4-BE49-F238E27FC236}">
                <a16:creationId xmlns:a16="http://schemas.microsoft.com/office/drawing/2014/main" id="{724D6ADD-2ABF-4169-8F7B-806B98968FA2}"/>
              </a:ext>
            </a:extLst>
          </p:cNvPr>
          <p:cNvCxnSpPr>
            <a:cxnSpLocks/>
          </p:cNvCxnSpPr>
          <p:nvPr/>
        </p:nvCxnSpPr>
        <p:spPr>
          <a:xfrm flipH="1">
            <a:off x="9432042" y="4437751"/>
            <a:ext cx="98066" cy="39271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5" name="Straight Connector 84">
            <a:extLst>
              <a:ext uri="{FF2B5EF4-FFF2-40B4-BE49-F238E27FC236}">
                <a16:creationId xmlns:a16="http://schemas.microsoft.com/office/drawing/2014/main" id="{CB9CA721-F522-4B45-A9B0-8C4DBE3575E0}"/>
              </a:ext>
            </a:extLst>
          </p:cNvPr>
          <p:cNvCxnSpPr>
            <a:cxnSpLocks/>
          </p:cNvCxnSpPr>
          <p:nvPr/>
        </p:nvCxnSpPr>
        <p:spPr>
          <a:xfrm flipH="1">
            <a:off x="9478111" y="4449320"/>
            <a:ext cx="98066" cy="39271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6" name="Straight Connector 85">
            <a:extLst>
              <a:ext uri="{FF2B5EF4-FFF2-40B4-BE49-F238E27FC236}">
                <a16:creationId xmlns:a16="http://schemas.microsoft.com/office/drawing/2014/main" id="{78FB9AEA-B244-4323-8D78-575D45D737E8}"/>
              </a:ext>
            </a:extLst>
          </p:cNvPr>
          <p:cNvCxnSpPr>
            <a:cxnSpLocks/>
          </p:cNvCxnSpPr>
          <p:nvPr/>
        </p:nvCxnSpPr>
        <p:spPr>
          <a:xfrm flipH="1">
            <a:off x="8051493" y="3295311"/>
            <a:ext cx="119838" cy="32926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11884634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down)">
                                      <p:cBhvr>
                                        <p:cTn id="14" dur="500"/>
                                        <p:tgtEl>
                                          <p:spTgt spid="33"/>
                                        </p:tgtEl>
                                      </p:cBhvr>
                                    </p:animEffect>
                                  </p:childTnLst>
                                </p:cTn>
                              </p:par>
                              <p:par>
                                <p:cTn id="15" presetID="22" presetClass="entr" presetSubtype="4"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down)">
                                      <p:cBhvr>
                                        <p:cTn id="17" dur="500"/>
                                        <p:tgtEl>
                                          <p:spTgt spid="48"/>
                                        </p:tgtEl>
                                      </p:cBhvr>
                                    </p:animEffect>
                                  </p:childTnLst>
                                </p:cTn>
                              </p:par>
                              <p:par>
                                <p:cTn id="18" presetID="22" presetClass="entr" presetSubtype="4"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down)">
                                      <p:cBhvr>
                                        <p:cTn id="20" dur="500"/>
                                        <p:tgtEl>
                                          <p:spTgt spid="36"/>
                                        </p:tgtEl>
                                      </p:cBhvr>
                                    </p:animEffect>
                                  </p:childTnLst>
                                </p:cTn>
                              </p:par>
                              <p:par>
                                <p:cTn id="21" presetID="22" presetClass="entr" presetSubtype="4"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down)">
                                      <p:cBhvr>
                                        <p:cTn id="23" dur="500"/>
                                        <p:tgtEl>
                                          <p:spTgt spid="38"/>
                                        </p:tgtEl>
                                      </p:cBhvr>
                                    </p:animEffect>
                                  </p:childTnLst>
                                </p:cTn>
                              </p:par>
                              <p:par>
                                <p:cTn id="24" presetID="22" presetClass="entr" presetSubtype="4"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down)">
                                      <p:cBhvr>
                                        <p:cTn id="26" dur="5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down)">
                                      <p:cBhvr>
                                        <p:cTn id="31" dur="500"/>
                                        <p:tgtEl>
                                          <p:spTgt spid="39"/>
                                        </p:tgtEl>
                                      </p:cBhvr>
                                    </p:animEffect>
                                  </p:childTnLst>
                                </p:cTn>
                              </p:par>
                              <p:par>
                                <p:cTn id="32" presetID="22" presetClass="entr" presetSubtype="4"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down)">
                                      <p:cBhvr>
                                        <p:cTn id="34" dur="500"/>
                                        <p:tgtEl>
                                          <p:spTgt spid="40"/>
                                        </p:tgtEl>
                                      </p:cBhvr>
                                    </p:animEffect>
                                  </p:childTnLst>
                                </p:cTn>
                              </p:par>
                              <p:par>
                                <p:cTn id="35" presetID="22" presetClass="entr" presetSubtype="4" fill="hold" nodeType="with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wipe(down)">
                                      <p:cBhvr>
                                        <p:cTn id="37" dur="500"/>
                                        <p:tgtEl>
                                          <p:spTgt spid="86"/>
                                        </p:tgtEl>
                                      </p:cBhvr>
                                    </p:animEffect>
                                  </p:childTnLst>
                                </p:cTn>
                              </p:par>
                              <p:par>
                                <p:cTn id="38" presetID="22" presetClass="entr" presetSubtype="4" fill="hold"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down)">
                                      <p:cBhvr>
                                        <p:cTn id="40" dur="500"/>
                                        <p:tgtEl>
                                          <p:spTgt spid="4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barn(inVertical)">
                                      <p:cBhvr>
                                        <p:cTn id="45" dur="500"/>
                                        <p:tgtEl>
                                          <p:spTgt spid="44"/>
                                        </p:tgtEl>
                                      </p:cBhvr>
                                    </p:animEffect>
                                  </p:childTnLst>
                                </p:cTn>
                              </p:par>
                              <p:par>
                                <p:cTn id="46" presetID="16" presetClass="entr" presetSubtype="21" fill="hold" nodeType="with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barn(inVertical)">
                                      <p:cBhvr>
                                        <p:cTn id="48" dur="500"/>
                                        <p:tgtEl>
                                          <p:spTgt spid="82"/>
                                        </p:tgtEl>
                                      </p:cBhvr>
                                    </p:animEffect>
                                  </p:childTnLst>
                                </p:cTn>
                              </p:par>
                              <p:par>
                                <p:cTn id="49" presetID="16" presetClass="entr" presetSubtype="21" fill="hold" nodeType="with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barn(inVertical)">
                                      <p:cBhvr>
                                        <p:cTn id="51" dur="500"/>
                                        <p:tgtEl>
                                          <p:spTgt spid="83"/>
                                        </p:tgtEl>
                                      </p:cBhvr>
                                    </p:animEffect>
                                  </p:childTnLst>
                                </p:cTn>
                              </p:par>
                              <p:par>
                                <p:cTn id="52" presetID="16" presetClass="entr" presetSubtype="21" fill="hold" nodeType="withEffect">
                                  <p:stCondLst>
                                    <p:cond delay="0"/>
                                  </p:stCondLst>
                                  <p:childTnLst>
                                    <p:set>
                                      <p:cBhvr>
                                        <p:cTn id="53" dur="1" fill="hold">
                                          <p:stCondLst>
                                            <p:cond delay="0"/>
                                          </p:stCondLst>
                                        </p:cTn>
                                        <p:tgtEl>
                                          <p:spTgt spid="85"/>
                                        </p:tgtEl>
                                        <p:attrNameLst>
                                          <p:attrName>style.visibility</p:attrName>
                                        </p:attrNameLst>
                                      </p:cBhvr>
                                      <p:to>
                                        <p:strVal val="visible"/>
                                      </p:to>
                                    </p:set>
                                    <p:animEffect transition="in" filter="barn(inVertical)">
                                      <p:cBhvr>
                                        <p:cTn id="54" dur="500"/>
                                        <p:tgtEl>
                                          <p:spTgt spid="85"/>
                                        </p:tgtEl>
                                      </p:cBhvr>
                                    </p:animEffect>
                                  </p:childTnLst>
                                </p:cTn>
                              </p:par>
                              <p:par>
                                <p:cTn id="55" presetID="16" presetClass="entr" presetSubtype="21" fill="hold" nodeType="withEffect">
                                  <p:stCondLst>
                                    <p:cond delay="0"/>
                                  </p:stCondLst>
                                  <p:childTnLst>
                                    <p:set>
                                      <p:cBhvr>
                                        <p:cTn id="56" dur="1" fill="hold">
                                          <p:stCondLst>
                                            <p:cond delay="0"/>
                                          </p:stCondLst>
                                        </p:cTn>
                                        <p:tgtEl>
                                          <p:spTgt spid="84"/>
                                        </p:tgtEl>
                                        <p:attrNameLst>
                                          <p:attrName>style.visibility</p:attrName>
                                        </p:attrNameLst>
                                      </p:cBhvr>
                                      <p:to>
                                        <p:strVal val="visible"/>
                                      </p:to>
                                    </p:set>
                                    <p:animEffect transition="in" filter="barn(inVertical)">
                                      <p:cBhvr>
                                        <p:cTn id="5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 1"/>
          <p:cNvPicPr>
            <a:picLocks noChangeAspect="1"/>
          </p:cNvPicPr>
          <p:nvPr/>
        </p:nvPicPr>
        <p:blipFill>
          <a:blip r:embed="rId4"/>
          <a:stretch>
            <a:fillRect/>
          </a:stretch>
        </p:blipFill>
        <p:spPr>
          <a:xfrm>
            <a:off x="0" y="0"/>
            <a:ext cx="12192000" cy="6858000"/>
          </a:xfrm>
          <a:prstGeom prst="rect">
            <a:avLst/>
          </a:prstGeom>
        </p:spPr>
      </p:pic>
      <p:grpSp>
        <p:nvGrpSpPr>
          <p:cNvPr id="6146" name="Group 12"/>
          <p:cNvGrpSpPr/>
          <p:nvPr/>
        </p:nvGrpSpPr>
        <p:grpSpPr>
          <a:xfrm>
            <a:off x="0" y="0"/>
            <a:ext cx="12192000" cy="6844356"/>
            <a:chOff x="0" y="0"/>
            <a:chExt cx="5760" cy="4209"/>
          </a:xfrm>
        </p:grpSpPr>
        <p:pic>
          <p:nvPicPr>
            <p:cNvPr id="6147" name="Picture 1" descr="http://1.bp.blogspot.com/-2t3a-MGqVjE/VJwHlBMEYKI/AAAAAAAABNk/EQqBD9sZm3U/s1600/Fly-agaric-mushroom.jpg"/>
            <p:cNvPicPr>
              <a:picLocks noChangeAspect="1"/>
            </p:cNvPicPr>
            <p:nvPr/>
          </p:nvPicPr>
          <p:blipFill>
            <a:blip r:embed="rId5"/>
            <a:stretch>
              <a:fillRect/>
            </a:stretch>
          </p:blipFill>
          <p:spPr>
            <a:xfrm>
              <a:off x="0" y="0"/>
              <a:ext cx="5760" cy="3792"/>
            </a:xfrm>
            <a:prstGeom prst="rect">
              <a:avLst/>
            </a:prstGeom>
            <a:noFill/>
            <a:ln w="38100" cap="flat" cmpd="sng">
              <a:solidFill>
                <a:srgbClr val="FF0000"/>
              </a:solidFill>
              <a:prstDash val="solid"/>
              <a:miter/>
              <a:headEnd type="none" w="med" len="med"/>
              <a:tailEnd type="none" w="med" len="med"/>
            </a:ln>
          </p:spPr>
        </p:pic>
        <p:sp>
          <p:nvSpPr>
            <p:cNvPr id="6148" name="Rectangle 15"/>
            <p:cNvSpPr/>
            <p:nvPr/>
          </p:nvSpPr>
          <p:spPr>
            <a:xfrm>
              <a:off x="1123" y="3888"/>
              <a:ext cx="3714" cy="321"/>
            </a:xfrm>
            <a:prstGeom prst="rect">
              <a:avLst/>
            </a:prstGeom>
            <a:solidFill>
              <a:srgbClr val="CCFF99"/>
            </a:solidFill>
            <a:ln w="9525">
              <a:noFill/>
            </a:ln>
          </p:spPr>
          <p:txBody>
            <a:bodyPr wrap="square">
              <a:spAutoFit/>
            </a:bodyPr>
            <a:lstStyle/>
            <a:p>
              <a:pPr algn="just" eaLnBrk="1" hangingPunct="1"/>
              <a:r>
                <a:rPr sz="2800" b="1" dirty="0">
                  <a:solidFill>
                    <a:srgbClr val="0000FF"/>
                  </a:solidFill>
                  <a:latin typeface="Times New Roman" panose="02020603050405020304" pitchFamily="18" charset="0"/>
                </a:rPr>
                <a:t>Lúp xúp: ở liền nhau, thấp và sàn sàn như nhau.</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 1"/>
          <p:cNvPicPr>
            <a:picLocks noChangeAspect="1"/>
          </p:cNvPicPr>
          <p:nvPr/>
        </p:nvPicPr>
        <p:blipFill>
          <a:blip r:embed="rId4"/>
          <a:stretch>
            <a:fillRect/>
          </a:stretch>
        </p:blipFill>
        <p:spPr>
          <a:xfrm>
            <a:off x="0" y="0"/>
            <a:ext cx="12192000" cy="6858000"/>
          </a:xfrm>
          <a:prstGeom prst="rect">
            <a:avLst/>
          </a:prstGeom>
        </p:spPr>
      </p:pic>
      <p:pic>
        <p:nvPicPr>
          <p:cNvPr id="7170" name="Picture 2" descr="E:\158090277_ce61520610.jpg"/>
          <p:cNvPicPr>
            <a:picLocks noChangeAspect="1"/>
          </p:cNvPicPr>
          <p:nvPr/>
        </p:nvPicPr>
        <p:blipFill>
          <a:blip r:embed="rId5"/>
          <a:stretch>
            <a:fillRect/>
          </a:stretch>
        </p:blipFill>
        <p:spPr>
          <a:xfrm>
            <a:off x="4201795" y="458470"/>
            <a:ext cx="5562600" cy="6126163"/>
          </a:xfrm>
          <a:prstGeom prst="rect">
            <a:avLst/>
          </a:prstGeom>
          <a:noFill/>
          <a:ln w="38100" cap="flat" cmpd="sng">
            <a:solidFill>
              <a:srgbClr val="CC0000"/>
            </a:solidFill>
            <a:prstDash val="solid"/>
            <a:miter/>
            <a:headEnd type="none" w="med" len="med"/>
            <a:tailEnd type="none" w="med" len="med"/>
          </a:ln>
        </p:spPr>
      </p:pic>
      <p:sp>
        <p:nvSpPr>
          <p:cNvPr id="15" name="Right Arrow 14"/>
          <p:cNvSpPr/>
          <p:nvPr/>
        </p:nvSpPr>
        <p:spPr bwMode="auto">
          <a:xfrm>
            <a:off x="620395" y="2363470"/>
            <a:ext cx="3505200" cy="2895600"/>
          </a:xfrm>
          <a:prstGeom prst="rightArrow">
            <a:avLst/>
          </a:prstGeom>
          <a:blipFill>
            <a:blip r:embed="rId6"/>
            <a:tile tx="0" ty="0" sx="100000" sy="100000" flip="none" algn="tl"/>
          </a:blip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err="1">
                <a:ln>
                  <a:noFill/>
                </a:ln>
                <a:solidFill>
                  <a:srgbClr val="000099"/>
                </a:solidFill>
                <a:effectLst>
                  <a:outerShdw blurRad="38100" dist="38100" dir="2700000" algn="tl">
                    <a:srgbClr val="C0C0C0"/>
                  </a:outerShdw>
                </a:effectLst>
                <a:uLnTx/>
                <a:uFillTx/>
                <a:latin typeface="Times New Roman" panose="02020603050405020304" pitchFamily="18" charset="0"/>
                <a:ea typeface="+mn-ea"/>
                <a:cs typeface="+mn-cs"/>
              </a:rPr>
              <a:t>Ấm</a:t>
            </a:r>
            <a:r>
              <a:rPr kumimoji="0" lang="en-US" sz="2800" b="1" i="0" u="none" strike="noStrike" kern="1200" cap="none" spc="0" normalizeH="0" baseline="0" noProof="0" dirty="0">
                <a:ln>
                  <a:noFill/>
                </a:ln>
                <a:solidFill>
                  <a:srgbClr val="000099"/>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000099"/>
                </a:solidFill>
                <a:effectLst>
                  <a:outerShdw blurRad="38100" dist="38100" dir="2700000" algn="tl">
                    <a:srgbClr val="C0C0C0"/>
                  </a:outerShdw>
                </a:effectLst>
                <a:uLnTx/>
                <a:uFillTx/>
                <a:latin typeface="Times New Roman" panose="02020603050405020304" pitchFamily="18" charset="0"/>
                <a:ea typeface="+mn-ea"/>
                <a:cs typeface="+mn-cs"/>
              </a:rPr>
              <a:t>tích</a:t>
            </a:r>
            <a:r>
              <a:rPr kumimoji="0" lang="en-US" sz="2800" b="1" i="0" u="none" strike="noStrike" kern="1200" cap="none" spc="0" normalizeH="0" baseline="0" noProof="0" dirty="0">
                <a:ln>
                  <a:noFill/>
                </a:ln>
                <a:solidFill>
                  <a:srgbClr val="000099"/>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ấm to </a:t>
            </a:r>
            <a:r>
              <a:rPr kumimoji="0" lang="en-US" sz="28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bằng</a:t>
            </a:r>
            <a:r>
              <a:rPr kumimoji="0" lang="en-US"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sứ </a:t>
            </a:r>
            <a:r>
              <a:rPr kumimoji="0" lang="en-US" sz="28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dùng</a:t>
            </a:r>
            <a:r>
              <a:rPr kumimoji="0" lang="en-US"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để </a:t>
            </a:r>
            <a:r>
              <a:rPr kumimoji="0" lang="en-US" sz="28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đựng</a:t>
            </a:r>
            <a:r>
              <a:rPr kumimoji="0" lang="en-US"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nước</a:t>
            </a:r>
            <a:r>
              <a:rPr kumimoji="0" lang="en-US"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uống</a:t>
            </a:r>
            <a:endParaRPr kumimoji="0" lang="en-US"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 1"/>
          <p:cNvPicPr>
            <a:picLocks noChangeAspect="1"/>
          </p:cNvPicPr>
          <p:nvPr/>
        </p:nvPicPr>
        <p:blipFill>
          <a:blip r:embed="rId4"/>
          <a:stretch>
            <a:fillRect/>
          </a:stretch>
        </p:blipFill>
        <p:spPr>
          <a:xfrm>
            <a:off x="0" y="0"/>
            <a:ext cx="12192000" cy="6858000"/>
          </a:xfrm>
          <a:prstGeom prst="rect">
            <a:avLst/>
          </a:prstGeom>
        </p:spPr>
      </p:pic>
      <p:pic>
        <p:nvPicPr>
          <p:cNvPr id="7" name="Picture 2">
            <a:extLst>
              <a:ext uri="{FF2B5EF4-FFF2-40B4-BE49-F238E27FC236}">
                <a16:creationId xmlns:a16="http://schemas.microsoft.com/office/drawing/2014/main" id="{4FD4ADA7-6F40-4642-AA3C-6F92F11670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8C251D0-4DBB-4EA6-892D-BE883B8ECB86}"/>
              </a:ext>
            </a:extLst>
          </p:cNvPr>
          <p:cNvSpPr txBox="1"/>
          <p:nvPr/>
        </p:nvSpPr>
        <p:spPr>
          <a:xfrm>
            <a:off x="4671480" y="165603"/>
            <a:ext cx="2849035" cy="584775"/>
          </a:xfrm>
          <a:prstGeom prst="rect">
            <a:avLst/>
          </a:prstGeom>
          <a:solidFill>
            <a:schemeClr val="accent4">
              <a:lumMod val="20000"/>
              <a:lumOff val="80000"/>
            </a:schemeClr>
          </a:solidFill>
        </p:spPr>
        <p:txBody>
          <a:bodyPr wrap="square">
            <a:spAutoFit/>
          </a:bodyPr>
          <a:lstStyle/>
          <a:p>
            <a:r>
              <a:rPr lang="en-US" sz="3200" b="1" dirty="0" err="1">
                <a:latin typeface="Times New Roman" panose="02020603050405020304" pitchFamily="18" charset="0"/>
                <a:cs typeface="Times New Roman" panose="02020603050405020304" pitchFamily="18" charset="0"/>
              </a:rPr>
              <a:t>Tân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Kì</a:t>
            </a:r>
            <a:r>
              <a:rPr lang="en-US" sz="3200" b="1" dirty="0">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mới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lạ</a:t>
            </a:r>
            <a:endParaRPr lang="en-US" sz="3200" dirty="0">
              <a:solidFill>
                <a:srgbClr val="0000FF"/>
              </a:solidFill>
            </a:endParaRPr>
          </a:p>
        </p:txBody>
      </p:sp>
    </p:spTree>
    <p:custDataLst>
      <p:tags r:id="rId1"/>
    </p:custDataLst>
    <p:extLst>
      <p:ext uri="{BB962C8B-B14F-4D97-AF65-F5344CB8AC3E}">
        <p14:creationId xmlns:p14="http://schemas.microsoft.com/office/powerpoint/2010/main" val="24243284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 1"/>
          <p:cNvPicPr>
            <a:picLocks noChangeAspect="1"/>
          </p:cNvPicPr>
          <p:nvPr/>
        </p:nvPicPr>
        <p:blipFill>
          <a:blip r:embed="rId3"/>
          <a:stretch>
            <a:fillRect/>
          </a:stretch>
        </p:blipFill>
        <p:spPr>
          <a:xfrm>
            <a:off x="0" y="0"/>
            <a:ext cx="12192000" cy="6858000"/>
          </a:xfrm>
          <a:prstGeom prst="rect">
            <a:avLst/>
          </a:prstGeom>
        </p:spPr>
      </p:pic>
      <p:pic>
        <p:nvPicPr>
          <p:cNvPr id="9218" name="Picture 12" descr="http://old2.baodatviet.vn/dataimages/201102/original/1021178_hittaker-CI.jpg"/>
          <p:cNvPicPr>
            <a:picLocks noChangeAspect="1"/>
          </p:cNvPicPr>
          <p:nvPr/>
        </p:nvPicPr>
        <p:blipFill>
          <a:blip r:embed="rId4"/>
          <a:stretch>
            <a:fillRect/>
          </a:stretch>
        </p:blipFill>
        <p:spPr>
          <a:xfrm>
            <a:off x="-1" y="0"/>
            <a:ext cx="12047855" cy="5867400"/>
          </a:xfrm>
          <a:prstGeom prst="rect">
            <a:avLst/>
          </a:prstGeom>
          <a:noFill/>
          <a:ln w="38100" cap="flat" cmpd="sng">
            <a:solidFill>
              <a:srgbClr val="FF0000"/>
            </a:solidFill>
            <a:prstDash val="solid"/>
            <a:miter/>
            <a:headEnd type="none" w="med" len="med"/>
            <a:tailEnd type="none" w="med" len="med"/>
          </a:ln>
        </p:spPr>
      </p:pic>
      <p:sp>
        <p:nvSpPr>
          <p:cNvPr id="9219" name="Text Box 12"/>
          <p:cNvSpPr txBox="1"/>
          <p:nvPr/>
        </p:nvSpPr>
        <p:spPr>
          <a:xfrm>
            <a:off x="0" y="6098888"/>
            <a:ext cx="12047855" cy="521970"/>
          </a:xfrm>
          <a:prstGeom prst="rect">
            <a:avLst/>
          </a:prstGeom>
          <a:solidFill>
            <a:srgbClr val="FFFF99"/>
          </a:solidFill>
          <a:ln w="9525">
            <a:noFill/>
          </a:ln>
        </p:spPr>
        <p:txBody>
          <a:bodyPr wrap="square">
            <a:spAutoFit/>
          </a:bodyPr>
          <a:lstStyle/>
          <a:p>
            <a:pPr eaLnBrk="1" hangingPunct="1"/>
            <a:r>
              <a:rPr sz="2800" b="1" dirty="0">
                <a:solidFill>
                  <a:srgbClr val="0000FF"/>
                </a:solidFill>
                <a:latin typeface="Times New Roman" panose="02020603050405020304" pitchFamily="18" charset="0"/>
              </a:rPr>
              <a:t> Vượn bạc má: </a:t>
            </a:r>
            <a:r>
              <a:rPr sz="2800" b="1" dirty="0">
                <a:solidFill>
                  <a:srgbClr val="008000"/>
                </a:solidFill>
                <a:latin typeface="Times New Roman" panose="02020603050405020304" pitchFamily="18" charset="0"/>
              </a:rPr>
              <a:t>một loài vượn có chòm lông trắng như bông ở hai bên má.</a:t>
            </a:r>
            <a:endParaRPr sz="2800" dirty="0">
              <a:solidFill>
                <a:srgbClr val="008000"/>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ppt_x"/>
                                          </p:val>
                                        </p:tav>
                                        <p:tav tm="100000">
                                          <p:val>
                                            <p:strVal val="#ppt_x"/>
                                          </p:val>
                                        </p:tav>
                                      </p:tavLst>
                                    </p:anim>
                                    <p:anim calcmode="lin" valueType="num">
                                      <p:cBhvr additive="base">
                                        <p:cTn id="8"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
</p:tagLst>
</file>

<file path=ppt/tags/tag10.xml><?xml version="1.0" encoding="utf-8"?>
<p:tagLst xmlns:a="http://schemas.openxmlformats.org/drawingml/2006/main" xmlns:r="http://schemas.openxmlformats.org/officeDocument/2006/relationships" xmlns:p="http://schemas.openxmlformats.org/presentationml/2006/main">
  <p:tag name="TIMING" val="|33.4"/>
</p:tagLst>
</file>

<file path=ppt/tags/tag11.xml><?xml version="1.0" encoding="utf-8"?>
<p:tagLst xmlns:a="http://schemas.openxmlformats.org/drawingml/2006/main" xmlns:r="http://schemas.openxmlformats.org/officeDocument/2006/relationships" xmlns:p="http://schemas.openxmlformats.org/presentationml/2006/main">
  <p:tag name="TIMING" val="|14.2"/>
</p:tagLst>
</file>

<file path=ppt/tags/tag12.xml><?xml version="1.0" encoding="utf-8"?>
<p:tagLst xmlns:a="http://schemas.openxmlformats.org/drawingml/2006/main" xmlns:r="http://schemas.openxmlformats.org/officeDocument/2006/relationships" xmlns:p="http://schemas.openxmlformats.org/presentationml/2006/main">
  <p:tag name="TIMING" val="|18"/>
</p:tagLst>
</file>

<file path=ppt/tags/tag13.xml><?xml version="1.0" encoding="utf-8"?>
<p:tagLst xmlns:a="http://schemas.openxmlformats.org/drawingml/2006/main" xmlns:r="http://schemas.openxmlformats.org/officeDocument/2006/relationships" xmlns:p="http://schemas.openxmlformats.org/presentationml/2006/main">
  <p:tag name="TIMING" val="|7.7"/>
</p:tagLst>
</file>

<file path=ppt/tags/tag14.xml><?xml version="1.0" encoding="utf-8"?>
<p:tagLst xmlns:a="http://schemas.openxmlformats.org/drawingml/2006/main" xmlns:r="http://schemas.openxmlformats.org/officeDocument/2006/relationships" xmlns:p="http://schemas.openxmlformats.org/presentationml/2006/main">
  <p:tag name="TIMING" val="|7.6|3.7"/>
</p:tagLst>
</file>

<file path=ppt/tags/tag15.xml><?xml version="1.0" encoding="utf-8"?>
<p:tagLst xmlns:a="http://schemas.openxmlformats.org/drawingml/2006/main" xmlns:r="http://schemas.openxmlformats.org/officeDocument/2006/relationships" xmlns:p="http://schemas.openxmlformats.org/presentationml/2006/main">
  <p:tag name="TIMING" val="|8.5|6.5|9.3|8.9"/>
</p:tagLst>
</file>

<file path=ppt/tags/tag2.xml><?xml version="1.0" encoding="utf-8"?>
<p:tagLst xmlns:a="http://schemas.openxmlformats.org/drawingml/2006/main" xmlns:r="http://schemas.openxmlformats.org/officeDocument/2006/relationships" xmlns:p="http://schemas.openxmlformats.org/presentationml/2006/main">
  <p:tag name="TIMING" val="|0.4"/>
</p:tagLst>
</file>

<file path=ppt/tags/tag3.xml><?xml version="1.0" encoding="utf-8"?>
<p:tagLst xmlns:a="http://schemas.openxmlformats.org/drawingml/2006/main" xmlns:r="http://schemas.openxmlformats.org/officeDocument/2006/relationships" xmlns:p="http://schemas.openxmlformats.org/presentationml/2006/main">
  <p:tag name="TIMING" val="|0.4"/>
</p:tagLst>
</file>

<file path=ppt/tags/tag4.xml><?xml version="1.0" encoding="utf-8"?>
<p:tagLst xmlns:a="http://schemas.openxmlformats.org/drawingml/2006/main" xmlns:r="http://schemas.openxmlformats.org/officeDocument/2006/relationships" xmlns:p="http://schemas.openxmlformats.org/presentationml/2006/main">
  <p:tag name="TIMING" val="|3.1|5.6|5.3|8|6.5|2.8|9.6|5.1|11.8"/>
</p:tagLst>
</file>

<file path=ppt/tags/tag5.xml><?xml version="1.0" encoding="utf-8"?>
<p:tagLst xmlns:a="http://schemas.openxmlformats.org/drawingml/2006/main" xmlns:r="http://schemas.openxmlformats.org/officeDocument/2006/relationships" xmlns:p="http://schemas.openxmlformats.org/presentationml/2006/main">
  <p:tag name="TIMING" val="|59.5|7.8|6.3"/>
</p:tagLst>
</file>

<file path=ppt/tags/tag6.xml><?xml version="1.0" encoding="utf-8"?>
<p:tagLst xmlns:a="http://schemas.openxmlformats.org/drawingml/2006/main" xmlns:r="http://schemas.openxmlformats.org/officeDocument/2006/relationships" xmlns:p="http://schemas.openxmlformats.org/presentationml/2006/main">
  <p:tag name="TIMING" val="|0.9"/>
</p:tagLst>
</file>

<file path=ppt/tags/tag7.xml><?xml version="1.0" encoding="utf-8"?>
<p:tagLst xmlns:a="http://schemas.openxmlformats.org/drawingml/2006/main" xmlns:r="http://schemas.openxmlformats.org/officeDocument/2006/relationships" xmlns:p="http://schemas.openxmlformats.org/presentationml/2006/main">
  <p:tag name="TIMING" val="|0.4"/>
</p:tagLst>
</file>

<file path=ppt/tags/tag8.xml><?xml version="1.0" encoding="utf-8"?>
<p:tagLst xmlns:a="http://schemas.openxmlformats.org/drawingml/2006/main" xmlns:r="http://schemas.openxmlformats.org/officeDocument/2006/relationships" xmlns:p="http://schemas.openxmlformats.org/presentationml/2006/main">
  <p:tag name="TIMING" val="|0.9"/>
</p:tagLst>
</file>

<file path=ppt/tags/tag9.xml><?xml version="1.0" encoding="utf-8"?>
<p:tagLst xmlns:a="http://schemas.openxmlformats.org/drawingml/2006/main" xmlns:r="http://schemas.openxmlformats.org/officeDocument/2006/relationships" xmlns:p="http://schemas.openxmlformats.org/presentationml/2006/main">
  <p:tag name="TIMING" val="|0.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1747</TotalTime>
  <Words>1224</Words>
  <Application>Microsoft Office PowerPoint</Application>
  <PresentationFormat>Widescreen</PresentationFormat>
  <Paragraphs>75</Paragraphs>
  <Slides>19</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4/  Hãy nêu cảm nghĩ của em      khi đọc bài văn trên. </vt:lpstr>
      <vt:lpstr> Nội dung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Đỗ Như Loan</dc:creator>
  <cp:lastModifiedBy>Xuân Dương Thị</cp:lastModifiedBy>
  <cp:revision>171</cp:revision>
  <dcterms:created xsi:type="dcterms:W3CDTF">2021-08-21T11:06:00Z</dcterms:created>
  <dcterms:modified xsi:type="dcterms:W3CDTF">2023-10-16T02:27:55Z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301AD8D69B0845B7BA22171663C00A50</vt:lpwstr>
  </property>
  <property fmtid="{D5CDD505-2E9C-101B-9397-08002B2CF9AE}" pid="3" name="KSOProductBuildVer">
    <vt:lpwstr>1033-11.2.0.10296</vt:lpwstr>
  </property>
</Properties>
</file>