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67" r:id="rId3"/>
    <p:sldId id="269" r:id="rId4"/>
    <p:sldId id="260" r:id="rId5"/>
    <p:sldId id="271" r:id="rId6"/>
    <p:sldId id="256" r:id="rId7"/>
    <p:sldId id="273" r:id="rId8"/>
    <p:sldId id="274" r:id="rId9"/>
    <p:sldId id="268" r:id="rId10"/>
    <p:sldId id="275" r:id="rId11"/>
    <p:sldId id="279" r:id="rId12"/>
    <p:sldId id="277" r:id="rId13"/>
    <p:sldId id="329" r:id="rId14"/>
    <p:sldId id="538" r:id="rId15"/>
    <p:sldId id="539" r:id="rId16"/>
    <p:sldId id="540" r:id="rId17"/>
    <p:sldId id="544" r:id="rId18"/>
    <p:sldId id="336" r:id="rId19"/>
    <p:sldId id="332" r:id="rId20"/>
    <p:sldId id="546" r:id="rId21"/>
    <p:sldId id="312" r:id="rId22"/>
    <p:sldId id="547" r:id="rId23"/>
    <p:sldId id="333" r:id="rId24"/>
    <p:sldId id="549" r:id="rId25"/>
    <p:sldId id="334" r:id="rId26"/>
    <p:sldId id="552" r:id="rId27"/>
    <p:sldId id="276" r:id="rId28"/>
    <p:sldId id="551" r:id="rId29"/>
    <p:sldId id="550" r:id="rId30"/>
    <p:sldId id="553" r:id="rId31"/>
    <p:sldId id="266" r:id="rId32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3DBFF"/>
    <a:srgbClr val="0000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-834" y="-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2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4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pPr/>
              <a:t>11/25/2024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29.gif"/><Relationship Id="rId11" Type="http://schemas.openxmlformats.org/officeDocument/2006/relationships/image" Target="../media/image34.png"/><Relationship Id="rId5" Type="http://schemas.openxmlformats.org/officeDocument/2006/relationships/image" Target="../media/image28.gif"/><Relationship Id="rId10" Type="http://schemas.openxmlformats.org/officeDocument/2006/relationships/image" Target="../media/image33.gif"/><Relationship Id="rId4" Type="http://schemas.openxmlformats.org/officeDocument/2006/relationships/image" Target="../media/image27.wmf"/><Relationship Id="rId9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9.gif"/><Relationship Id="rId2" Type="http://schemas.openxmlformats.org/officeDocument/2006/relationships/audio" Target="NULL" TargetMode="External"/><Relationship Id="rId16" Type="http://schemas.openxmlformats.org/officeDocument/2006/relationships/image" Target="../media/image8.gif"/><Relationship Id="rId20" Type="http://schemas.openxmlformats.org/officeDocument/2006/relationships/image" Target="../media/image12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1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7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5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6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19" Type="http://schemas.openxmlformats.org/officeDocument/2006/relationships/image" Target="../media/image17.png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9.png"/><Relationship Id="rId18" Type="http://schemas.openxmlformats.org/officeDocument/2006/relationships/image" Target="../media/image12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8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5.png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1" Type="http://schemas.openxmlformats.org/officeDocument/2006/relationships/themeOverride" Target="../theme/themeOverride6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808194"/>
            <a:ext cx="6366590" cy="192638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861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38" name="Picture 17" descr="SPARKLES">
            <a:extLst>
              <a:ext uri="{FF2B5EF4-FFF2-40B4-BE49-F238E27FC236}">
                <a16:creationId xmlns="" xmlns:a16="http://schemas.microsoft.com/office/drawing/2014/main" id="{70E34E42-F6CB-4B4C-A246-F919976A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>
            <a:extLst>
              <a:ext uri="{FF2B5EF4-FFF2-40B4-BE49-F238E27FC236}">
                <a16:creationId xmlns="" xmlns:a16="http://schemas.microsoft.com/office/drawing/2014/main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="" xmlns:a16="http://schemas.microsoft.com/office/drawing/2014/main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>
            <a:extLst>
              <a:ext uri="{FF2B5EF4-FFF2-40B4-BE49-F238E27FC236}">
                <a16:creationId xmlns="" xmlns:a16="http://schemas.microsoft.com/office/drawing/2014/main" id="{CFD41AB0-A478-4D2C-87BF-BA842BB2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156" y="3039377"/>
            <a:ext cx="4837470" cy="820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="" xmlns:a16="http://schemas.microsoft.com/office/drawing/2014/main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>
            <a:extLst>
              <a:ext uri="{FF2B5EF4-FFF2-40B4-BE49-F238E27FC236}">
                <a16:creationId xmlns="" xmlns:a16="http://schemas.microsoft.com/office/drawing/2014/main" id="{789555E7-457B-4A29-9860-6A263153A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>
            <a:extLst>
              <a:ext uri="{FF2B5EF4-FFF2-40B4-BE49-F238E27FC236}">
                <a16:creationId xmlns="" xmlns:a16="http://schemas.microsoft.com/office/drawing/2014/main" id="{31794EC3-B5D5-4F28-83D8-8BA82BBA8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="" xmlns:a16="http://schemas.microsoft.com/office/drawing/2014/main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337" y="4704735"/>
            <a:ext cx="3815900" cy="70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>
            <a:extLst>
              <a:ext uri="{FF2B5EF4-FFF2-40B4-BE49-F238E27FC236}">
                <a16:creationId xmlns="" xmlns:a16="http://schemas.microsoft.com/office/drawing/2014/main" id="{56CD3F37-55A4-4A66-B993-3DCE891A0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>
            <a:extLst>
              <a:ext uri="{FF2B5EF4-FFF2-40B4-BE49-F238E27FC236}">
                <a16:creationId xmlns="" xmlns:a16="http://schemas.microsoft.com/office/drawing/2014/main" id="{4461F4B5-BB0B-45F9-9DE3-D0C0AFC60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="" xmlns:a16="http://schemas.microsoft.com/office/drawing/2014/main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="" xmlns:a16="http://schemas.microsoft.com/office/drawing/2014/main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="" xmlns:a16="http://schemas.microsoft.com/office/drawing/2014/main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6D3C50A-694C-47C7-8D5B-FC4FEF7E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9" y="928444"/>
            <a:ext cx="6118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err="1">
                <a:latin typeface="Arial-SGK-TV" charset="0"/>
                <a:cs typeface="Arial-SGK-TV" charset="0"/>
              </a:rPr>
              <a:t>Thứ</a:t>
            </a:r>
            <a:r>
              <a:rPr lang="en-US" altLang="en-US" sz="2800">
                <a:latin typeface="Arial-SGK-TV" charset="0"/>
                <a:cs typeface="Arial-SGK-TV" charset="0"/>
              </a:rPr>
              <a:t> tư </a:t>
            </a:r>
            <a:r>
              <a:rPr lang="en-US" altLang="en-US" sz="2800" err="1">
                <a:latin typeface="Arial-SGK-TV" charset="0"/>
                <a:cs typeface="Arial-SGK-TV" charset="0"/>
              </a:rPr>
              <a:t>ngày</a:t>
            </a:r>
            <a:r>
              <a:rPr lang="en-US" altLang="en-US" sz="2800">
                <a:latin typeface="Arial-SGK-TV" charset="0"/>
                <a:cs typeface="Arial-SGK-TV" charset="0"/>
              </a:rPr>
              <a:t> 16 </a:t>
            </a:r>
            <a:r>
              <a:rPr lang="en-US" altLang="en-US" sz="2800" err="1">
                <a:latin typeface="Arial-SGK-TV" charset="0"/>
                <a:cs typeface="Arial-SGK-TV" charset="0"/>
              </a:rPr>
              <a:t>tháng</a:t>
            </a:r>
            <a:r>
              <a:rPr lang="en-US" altLang="en-US" sz="2800">
                <a:latin typeface="Arial-SGK-TV" charset="0"/>
                <a:cs typeface="Arial-SGK-TV" charset="0"/>
              </a:rPr>
              <a:t> 11 </a:t>
            </a:r>
            <a:r>
              <a:rPr lang="en-US" altLang="en-US" sz="2800" err="1">
                <a:latin typeface="Arial-SGK-TV" charset="0"/>
                <a:cs typeface="Arial-SGK-TV" charset="0"/>
              </a:rPr>
              <a:t>năm</a:t>
            </a:r>
            <a:r>
              <a:rPr lang="en-US" altLang="en-US" sz="2800">
                <a:latin typeface="Arial-SGK-TV" charset="0"/>
                <a:cs typeface="Arial-SGK-TV" charset="0"/>
              </a:rPr>
              <a:t> 2022</a:t>
            </a:r>
            <a:endParaRPr lang="en-US" altLang="en-US" sz="2800" dirty="0">
              <a:latin typeface="Arial-SGK-TV" charset="0"/>
              <a:cs typeface="Arial-SGK-TV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BA43EA2-04E3-46E6-9226-8588A25F3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9" y="1882531"/>
            <a:ext cx="611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Nhím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bạn</a:t>
            </a:r>
            <a:endParaRPr lang="en-US" altLang="en-US" sz="28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161734" y="1855060"/>
            <a:ext cx="3113650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88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="" xmlns:a16="http://schemas.microsoft.com/office/drawing/2014/main" id="{1CA9DC0C-7C67-4645-B084-AF52312D038C}"/>
              </a:ext>
            </a:extLst>
          </p:cNvPr>
          <p:cNvSpPr/>
          <p:nvPr/>
        </p:nvSpPr>
        <p:spPr>
          <a:xfrm>
            <a:off x="9120188" y="4292600"/>
            <a:ext cx="3052762" cy="1944688"/>
          </a:xfrm>
          <a:prstGeom prst="cloud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>
                <a:solidFill>
                  <a:srgbClr val="FFFFFF"/>
                </a:solidFill>
                <a:latin typeface="Arial-Rounded"/>
                <a:ea typeface="Arial-Rounded"/>
                <a:cs typeface="Arial-Rounded"/>
              </a:rPr>
              <a:t>Đọc mẫu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C643B0B-107A-4211-B513-1602CC36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898427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F5A3E58-80F5-4F89-9D22-CC4EC080F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22" y="620712"/>
            <a:ext cx="3188678" cy="350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=""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0D7BBFB-EDB4-4916-A934-464E8CEE9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2" y="199265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410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=""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8436" name="Rectangle: Rounded Corners 4">
            <a:extLst>
              <a:ext uri="{FF2B5EF4-FFF2-40B4-BE49-F238E27FC236}">
                <a16:creationId xmlns="" xmlns:a16="http://schemas.microsoft.com/office/drawing/2014/main" id="{6482A3E8-89A9-4DE3-AD13-58287269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1BD80FA9-1E2D-494C-83C2-906C9A4CC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61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="" xmlns:a16="http://schemas.microsoft.com/office/drawing/2014/main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="" xmlns:a16="http://schemas.microsoft.com/office/drawing/2014/main" id="{86C6B59B-04A6-433D-AFC7-75FBADDC6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61D7DC9D-CBED-4344-9953-1F786CD62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="" xmlns:a16="http://schemas.microsoft.com/office/drawing/2014/main" id="{4DA052FB-4B62-423E-9ECC-16FFF5D0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950" y="3737836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Nhím nâu lúng túng, nói lí nhí: “Chào bạn!”, rồi nấp vào bụi cây. Chú cuộn tròn người lại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mà vẫn sợ hãi</a:t>
            </a:r>
            <a:endParaRPr lang="en-US" sz="2500" dirty="0">
              <a:latin typeface="+mj-lt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Nhím nâu vội bước vào cái hang nhỏ. </a:t>
            </a:r>
            <a:r>
              <a:rPr lang="en-US" sz="2500" b="1" i="0" u="none" strike="noStrike" dirty="0" err="1">
                <a:effectLst/>
                <a:latin typeface="+mj-lt"/>
              </a:rPr>
              <a:t>Thì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ra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là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nhà</a:t>
            </a:r>
            <a:r>
              <a:rPr lang="en-US" sz="2500" b="1" i="0" u="none" strike="noStrike" dirty="0">
                <a:effectLst/>
                <a:latin typeface="+mj-lt"/>
              </a:rPr>
              <a:t>  </a:t>
            </a:r>
            <a:r>
              <a:rPr lang="en-US" sz="2500" b="1" i="0" u="none" strike="noStrike" dirty="0" err="1">
                <a:effectLst/>
                <a:latin typeface="+mj-lt"/>
              </a:rPr>
              <a:t>nhím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trắng</a:t>
            </a:r>
            <a:r>
              <a:rPr lang="en-US" sz="2500" b="1" i="0" u="none" strike="noStrike" dirty="0">
                <a:effectLst/>
                <a:latin typeface="+mj-lt"/>
              </a:rPr>
              <a:t> .</a:t>
            </a:r>
            <a:r>
              <a:rPr lang="en-US" sz="2500" b="1" dirty="0" err="1">
                <a:latin typeface="+mj-lt"/>
              </a:rPr>
              <a:t>N</a:t>
            </a:r>
            <a:r>
              <a:rPr lang="en-US" sz="2500" b="1" i="0" u="none" strike="noStrike" dirty="0" err="1">
                <a:effectLst/>
                <a:latin typeface="+mj-lt"/>
              </a:rPr>
              <a:t>hím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nâu</a:t>
            </a:r>
            <a:r>
              <a:rPr lang="en-US" sz="2500" b="1" i="0" u="none" strike="noStrike" dirty="0">
                <a:effectLst/>
                <a:latin typeface="+mj-lt"/>
              </a:rPr>
              <a:t> run run:’</a:t>
            </a:r>
            <a:r>
              <a:rPr lang="en-US" sz="2500" b="1" i="0" u="none" strike="noStrike" dirty="0" err="1">
                <a:effectLst/>
                <a:latin typeface="+mj-lt"/>
              </a:rPr>
              <a:t>xin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lỗi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tôi</a:t>
            </a:r>
            <a:r>
              <a:rPr lang="en-US" sz="2500" b="1" i="0" u="none" strike="noStrike" dirty="0">
                <a:effectLst/>
                <a:latin typeface="+mj-lt"/>
              </a:rPr>
              <a:t>  </a:t>
            </a:r>
            <a:r>
              <a:rPr lang="en-US" sz="2500" b="1" i="0" u="none" strike="noStrike" dirty="0" err="1">
                <a:effectLst/>
                <a:latin typeface="+mj-lt"/>
              </a:rPr>
              <a:t>không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biết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đây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là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nhà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của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bạn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+mj-lt"/>
              </a:rPr>
              <a:t>.”</a:t>
            </a:r>
            <a:r>
              <a:rPr lang="en-US" sz="2500" b="1" i="0" u="none" strike="noStrike" dirty="0" err="1">
                <a:effectLst/>
                <a:latin typeface="+mj-lt"/>
              </a:rPr>
              <a:t>Nhím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en-US" sz="2500" b="1" i="0" u="none" strike="noStrike" dirty="0" err="1">
                <a:effectLst/>
                <a:latin typeface="+mj-lt"/>
              </a:rPr>
              <a:t>trắng</a:t>
            </a:r>
            <a:r>
              <a:rPr lang="en-US" sz="2500" b="1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</a:t>
            </a:r>
            <a:r>
              <a:rPr lang="en-US" sz="2500" dirty="0">
                <a:latin typeface="+mj-lt"/>
              </a:rPr>
              <a:t>n </a:t>
            </a:r>
            <a:r>
              <a:rPr lang="vi-VN" sz="2500" i="0" u="none" strike="noStrike" dirty="0">
                <a:effectLst/>
                <a:latin typeface="+mj-lt"/>
              </a:rPr>
              <a:t>ở lại cùng tôi nhé!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</a:t>
            </a:r>
            <a:endParaRPr lang="en-US" sz="25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="" xmlns:a16="http://schemas.microsoft.com/office/drawing/2014/main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247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672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74" y="6046375"/>
            <a:ext cx="9691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dài</a:t>
            </a:r>
            <a:endParaRPr lang="en-US" altLang="en-US" sz="36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252" y="467873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4B928274-6BEA-4C6F-BAFF-78D14DA11C08}"/>
              </a:ext>
            </a:extLst>
          </p:cNvPr>
          <p:cNvSpPr txBox="1"/>
          <p:nvPr/>
        </p:nvSpPr>
        <p:spPr>
          <a:xfrm>
            <a:off x="242098" y="5236599"/>
            <a:ext cx="41557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 giữa mùa đông lạnh giá.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76787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BFC61B-705B-4D78-83DE-86E45187BA8E}"/>
              </a:ext>
            </a:extLst>
          </p:cNvPr>
          <p:cNvSpPr txBox="1">
            <a:spLocks/>
          </p:cNvSpPr>
          <p:nvPr/>
        </p:nvSpPr>
        <p:spPr>
          <a:xfrm>
            <a:off x="3037058" y="1214099"/>
            <a:ext cx="5330372" cy="825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E2B5B00-38AF-466C-9F29-E59107AB014D}"/>
              </a:ext>
            </a:extLst>
          </p:cNvPr>
          <p:cNvSpPr txBox="1">
            <a:spLocks/>
          </p:cNvSpPr>
          <p:nvPr/>
        </p:nvSpPr>
        <p:spPr>
          <a:xfrm>
            <a:off x="211015" y="2609396"/>
            <a:ext cx="11591779" cy="1672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FBB597B3-0893-4F11-8452-EEB6478C332F}"/>
              </a:ext>
            </a:extLst>
          </p:cNvPr>
          <p:cNvCxnSpPr/>
          <p:nvPr/>
        </p:nvCxnSpPr>
        <p:spPr>
          <a:xfrm flipH="1">
            <a:off x="7250762" y="2816915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083EA453-DBE4-41F8-8855-12B1B8B50349}"/>
              </a:ext>
            </a:extLst>
          </p:cNvPr>
          <p:cNvCxnSpPr/>
          <p:nvPr/>
        </p:nvCxnSpPr>
        <p:spPr>
          <a:xfrm flipH="1">
            <a:off x="3263704" y="2785263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D85AC292-33F0-4C07-ADB7-1236D7AB27B3}"/>
              </a:ext>
            </a:extLst>
          </p:cNvPr>
          <p:cNvCxnSpPr/>
          <p:nvPr/>
        </p:nvCxnSpPr>
        <p:spPr>
          <a:xfrm flipH="1">
            <a:off x="3308171" y="3530850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D86231F-807A-4ADC-B615-AA63DF496469}"/>
              </a:ext>
            </a:extLst>
          </p:cNvPr>
          <p:cNvGrpSpPr/>
          <p:nvPr/>
        </p:nvGrpSpPr>
        <p:grpSpPr>
          <a:xfrm>
            <a:off x="8361062" y="3429000"/>
            <a:ext cx="328085" cy="730490"/>
            <a:chOff x="8361062" y="3429000"/>
            <a:chExt cx="328085" cy="730490"/>
          </a:xfrm>
        </p:grpSpPr>
        <p:cxnSp>
          <p:nvCxnSpPr>
            <p:cNvPr id="8" name="Straight Connector 7">
              <a:extLst>
                <a:ext uri="{FF2B5EF4-FFF2-40B4-BE49-F238E27FC236}">
                  <a16:creationId xmlns="" xmlns:a16="http://schemas.microsoft.com/office/drawing/2014/main" id="{23CEBB33-2E4C-43B2-B428-37CE34BAB7D0}"/>
                </a:ext>
              </a:extLst>
            </p:cNvPr>
            <p:cNvCxnSpPr/>
            <p:nvPr/>
          </p:nvCxnSpPr>
          <p:spPr>
            <a:xfrm flipH="1">
              <a:off x="8361062" y="3429000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27084FB6-ED92-4C3E-8546-43C515786E0A}"/>
                </a:ext>
              </a:extLst>
            </p:cNvPr>
            <p:cNvCxnSpPr/>
            <p:nvPr/>
          </p:nvCxnSpPr>
          <p:spPr>
            <a:xfrm flipH="1">
              <a:off x="8449996" y="3445555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8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6AF9B0-8566-4102-A414-6C37C315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975"/>
            <a:ext cx="99077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đoạn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giải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nghĩa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9" name="TextBox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</a:t>
            </a:r>
            <a:r>
              <a:rPr lang="vi-VN" sz="2500" dirty="0">
                <a:latin typeface="+mj-lt"/>
              </a:rPr>
              <a:t>chú </a:t>
            </a:r>
            <a:r>
              <a:rPr lang="vi-VN" sz="2500" i="0" u="none" strike="noStrike" dirty="0">
                <a:effectLst/>
                <a:latin typeface="+mj-lt"/>
              </a:rPr>
              <a:t>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F8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75502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="" xmlns:a16="http://schemas.microsoft.com/office/drawing/2014/main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="" xmlns:a16="http://schemas.microsoft.com/office/drawing/2014/main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="" xmlns:a16="http://schemas.microsoft.com/office/drawing/2014/main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042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AAC0A798-66CC-4A4A-AD1D-4992CA527BD5}"/>
              </a:ext>
            </a:extLst>
          </p:cNvPr>
          <p:cNvGrpSpPr/>
          <p:nvPr/>
        </p:nvGrpSpPr>
        <p:grpSpPr>
          <a:xfrm>
            <a:off x="6551029" y="2367581"/>
            <a:ext cx="5330894" cy="3287012"/>
            <a:chOff x="156834" y="1993081"/>
            <a:chExt cx="2109019" cy="2109019"/>
          </a:xfrm>
        </p:grpSpPr>
        <p:sp>
          <p:nvSpPr>
            <p:cNvPr id="24" name="Hexagon 23">
              <a:extLst>
                <a:ext uri="{FF2B5EF4-FFF2-40B4-BE49-F238E27FC236}">
                  <a16:creationId xmlns="" xmlns:a16="http://schemas.microsoft.com/office/drawing/2014/main" id="{B6087FEE-96DF-4A4C-9078-E63C01709881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="" xmlns:a16="http://schemas.microsoft.com/office/drawing/2014/main" id="{42C2A029-C41F-46F3-B41E-7E6659818A32}"/>
                </a:ext>
              </a:extLst>
            </p:cNvPr>
            <p:cNvSpPr txBox="1"/>
            <p:nvPr/>
          </p:nvSpPr>
          <p:spPr>
            <a:xfrm>
              <a:off x="277360" y="2443883"/>
              <a:ext cx="1867966" cy="112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trú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ngụ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Một buổi sáng, </a:t>
            </a:r>
            <a:r>
              <a:rPr lang="vi-VN" sz="2500" dirty="0">
                <a:solidFill>
                  <a:srgbClr val="0000FF"/>
                </a:solidFill>
                <a:latin typeface="+mj-lt"/>
              </a:rPr>
              <a:t>chú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đang kiếm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="" xmlns:a16="http://schemas.microsoft.com/office/drawing/2014/main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solidFill>
                  <a:srgbClr val="FF3300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>
              <a:solidFill>
                <a:srgbClr val="FF33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solidFill>
                <a:srgbClr val="00B050"/>
              </a:solidFill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3708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7C8654D-460B-4046-81CD-C7D99F10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0"/>
            <a:ext cx="12141201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="" xmlns:a16="http://schemas.microsoft.com/office/drawing/2014/main" id="{C89E4E54-9C90-4538-BCFD-E0E7D8932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484" y="0"/>
            <a:ext cx="2895600" cy="548640"/>
          </a:xfrm>
          <a:prstGeom prst="wedgeRoundRectCallout">
            <a:avLst>
              <a:gd name="adj1" fmla="val -25745"/>
              <a:gd name="adj2" fmla="val 72153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1280161" y="1631853"/>
            <a:ext cx="5359790" cy="267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/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802444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319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</a:t>
            </a:r>
            <a:r>
              <a:rPr lang="vi-VN" sz="28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Một buổi sáng</a:t>
            </a:r>
            <a:r>
              <a:rPr lang="vi-VN" sz="2800" dirty="0">
                <a:latin typeface="+mj-lt"/>
              </a:rPr>
              <a:t>, chú </a:t>
            </a:r>
            <a:r>
              <a:rPr lang="vi-VN" sz="2800" i="0" u="none" strike="noStrike" dirty="0">
                <a:effectLst/>
                <a:latin typeface="+mj-lt"/>
              </a:rPr>
              <a:t>đang kiếm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800" i="0" u="none" strike="noStrike" dirty="0">
                <a:effectLst/>
                <a:latin typeface="+mj-lt"/>
              </a:rPr>
              <a:t>: “Chào bạn! Rất vui được gặp bạn!”. </a:t>
            </a:r>
            <a:r>
              <a:rPr lang="en-US" sz="2800" i="0" u="none" strike="noStrike" dirty="0">
                <a:effectLst/>
                <a:latin typeface="+mj-lt"/>
              </a:rPr>
              <a:t>                                                      </a:t>
            </a:r>
            <a:r>
              <a:rPr lang="vi-VN" sz="2800" i="0" u="none" strike="noStrike" dirty="0">
                <a:effectLst/>
                <a:latin typeface="+mj-lt"/>
              </a:rPr>
              <a:t>: “Chào bạn!”, rồi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                </a:t>
            </a:r>
            <a:r>
              <a:rPr lang="vi-VN" sz="2800" i="0" u="none" strike="noStrike" dirty="0">
                <a:effectLst/>
                <a:latin typeface="+mj-lt"/>
              </a:rPr>
              <a:t>. Chú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endParaRPr lang="en-US" sz="28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8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chỗ ở cho đẹp. </a:t>
            </a:r>
            <a:endParaRPr lang="vi-VN" sz="2800" dirty="0">
              <a:effectLst/>
              <a:latin typeface="+mj-lt"/>
            </a:endParaRPr>
          </a:p>
          <a:p>
            <a:pPr algn="r" rtl="0"/>
            <a:r>
              <a:rPr lang="vi-VN" sz="2800" i="0" u="none" strike="noStrike" dirty="0">
                <a:effectLst/>
                <a:latin typeface="+mj-lt"/>
              </a:rPr>
              <a:t>(Theo Minh Anh)</a:t>
            </a:r>
            <a:endParaRPr lang="vi-VN" sz="28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=""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5" y="6007294"/>
            <a:ext cx="8678936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tiết nào cho thấy nhím nâu rất nhút nhát?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004C735-D0D1-45B6-A947-DD9136615BAE}"/>
              </a:ext>
            </a:extLst>
          </p:cNvPr>
          <p:cNvSpPr txBox="1"/>
          <p:nvPr/>
        </p:nvSpPr>
        <p:spPr>
          <a:xfrm>
            <a:off x="4396179" y="1707475"/>
            <a:ext cx="459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Nhím nâu lúng túng, nói lí nhí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180535" y="2210559"/>
            <a:ext cx="258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nấp vào bụi cây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7F52D9-93B5-4FA2-ABE2-3C0E2BE07C9C}"/>
              </a:ext>
            </a:extLst>
          </p:cNvPr>
          <p:cNvSpPr txBox="1"/>
          <p:nvPr/>
        </p:nvSpPr>
        <p:spPr>
          <a:xfrm>
            <a:off x="3221504" y="2230695"/>
            <a:ext cx="505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630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6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8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05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6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</a:t>
            </a:r>
            <a:r>
              <a:rPr lang="vi-VN" sz="26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trắng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600" i="0" u="none" strike="noStrike" dirty="0">
                <a:effectLst/>
                <a:latin typeface="+mj-lt"/>
              </a:rPr>
              <a:t>: “Chào bạn! Rất vui được gặp bạn!”. Nhím nâu lúng túng, nói lí nhí: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“Chào bạn!”, rồi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nấp vào bụi cây. Chú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6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en-US" sz="26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             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nâu run run: “Xin lỗi, tôi không biết đây là nhà của bạn.”. Nhím trắng tươi cười:</a:t>
            </a:r>
            <a:r>
              <a:rPr lang="en-US" sz="2600" dirty="0"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6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</a:t>
            </a:r>
            <a:r>
              <a:rPr lang="vi-VN" sz="26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chỗ ở cho đẹp. </a:t>
            </a:r>
            <a:endParaRPr lang="vi-VN" sz="2600" dirty="0">
              <a:effectLst/>
              <a:latin typeface="+mj-lt"/>
            </a:endParaRPr>
          </a:p>
          <a:p>
            <a:pPr algn="r" rtl="0"/>
            <a:r>
              <a:rPr lang="vi-VN" sz="2600" i="0" u="none" strike="noStrike" dirty="0">
                <a:effectLst/>
                <a:latin typeface="+mj-lt"/>
              </a:rPr>
              <a:t>(Theo Minh Anh)</a:t>
            </a:r>
            <a:endParaRPr lang="vi-VN" sz="26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="" xmlns:a16="http://schemas.microsoft.com/office/drawing/2014/main" id="{73C17C4E-4FE8-4A3D-8F82-B10B3710DAEE}"/>
              </a:ext>
            </a:extLst>
          </p:cNvPr>
          <p:cNvSpPr/>
          <p:nvPr/>
        </p:nvSpPr>
        <p:spPr>
          <a:xfrm>
            <a:off x="180534" y="6007294"/>
            <a:ext cx="9610579" cy="744220"/>
          </a:xfrm>
          <a:prstGeom prst="roundRect">
            <a:avLst/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526B9F0-59B1-438A-80E8-B961421B0336}"/>
              </a:ext>
            </a:extLst>
          </p:cNvPr>
          <p:cNvSpPr txBox="1"/>
          <p:nvPr/>
        </p:nvSpPr>
        <p:spPr>
          <a:xfrm>
            <a:off x="8658980" y="853483"/>
            <a:ext cx="35330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E12B480-4498-4BCD-89B0-A9A7BFD7349E}"/>
              </a:ext>
            </a:extLst>
          </p:cNvPr>
          <p:cNvSpPr txBox="1"/>
          <p:nvPr/>
        </p:nvSpPr>
        <p:spPr>
          <a:xfrm>
            <a:off x="215386" y="1316898"/>
            <a:ext cx="58806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7CE518E-E3A7-401E-BB5D-F77C9F7B8694}"/>
              </a:ext>
            </a:extLst>
          </p:cNvPr>
          <p:cNvSpPr txBox="1"/>
          <p:nvPr/>
        </p:nvSpPr>
        <p:spPr>
          <a:xfrm>
            <a:off x="1094936" y="2636414"/>
            <a:ext cx="110970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i="0" u="none" strike="noStrike" dirty="0">
                <a:effectLst/>
                <a:latin typeface="+mj-lt"/>
              </a:rPr>
              <a:t>Bất chợt, mưa kéo đến. Nhím nâu</a:t>
            </a:r>
            <a:endParaRPr lang="en-US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8BE130F-97CF-47AB-AC7B-5B4F18985DD7}"/>
              </a:ext>
            </a:extLst>
          </p:cNvPr>
          <p:cNvSpPr txBox="1"/>
          <p:nvPr/>
        </p:nvSpPr>
        <p:spPr>
          <a:xfrm>
            <a:off x="142813" y="3099829"/>
            <a:ext cx="7346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vội bước vào cái hang nhỏ. Thì ra là nhà nhím trắng.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E9BD5F6-A862-4C47-93D4-BE4FBEBF3DB5}"/>
              </a:ext>
            </a:extLst>
          </p:cNvPr>
          <p:cNvSpPr txBox="1"/>
          <p:nvPr/>
        </p:nvSpPr>
        <p:spPr>
          <a:xfrm>
            <a:off x="8658980" y="499985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26EC90E-B1B4-4EC7-9C21-5A50EE529BA9}"/>
              </a:ext>
            </a:extLst>
          </p:cNvPr>
          <p:cNvSpPr txBox="1"/>
          <p:nvPr/>
        </p:nvSpPr>
        <p:spPr>
          <a:xfrm>
            <a:off x="142813" y="2599852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2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8" grpId="0"/>
      <p:bldP spid="9" grpId="0"/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60" y="222885"/>
            <a:ext cx="10710740" cy="1035685"/>
          </a:xfrm>
          <a:solidFill>
            <a:srgbClr val="AFE4FF"/>
          </a:solidFill>
        </p:spPr>
        <p:txBody>
          <a:bodyPr>
            <a:normAutofit/>
          </a:bodyPr>
          <a:lstStyle/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42362" y="3715702"/>
            <a:ext cx="11507275" cy="1035685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49C9BC7-012E-4789-8CEC-580CAC57C1CC}"/>
              </a:ext>
            </a:extLst>
          </p:cNvPr>
          <p:cNvGrpSpPr/>
          <p:nvPr/>
        </p:nvGrpSpPr>
        <p:grpSpPr>
          <a:xfrm>
            <a:off x="168811" y="1258571"/>
            <a:ext cx="11680825" cy="2384962"/>
            <a:chOff x="168811" y="1258571"/>
            <a:chExt cx="11680825" cy="2384962"/>
          </a:xfrm>
        </p:grpSpPr>
        <p:sp>
          <p:nvSpPr>
            <p:cNvPr id="5" name="Cloud 4"/>
            <p:cNvSpPr/>
            <p:nvPr/>
          </p:nvSpPr>
          <p:spPr>
            <a:xfrm>
              <a:off x="168811" y="1258571"/>
              <a:ext cx="11680825" cy="238496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3F20528F-5322-4736-A33C-ACF63DDA00A2}"/>
                </a:ext>
              </a:extLst>
            </p:cNvPr>
            <p:cNvSpPr/>
            <p:nvPr/>
          </p:nvSpPr>
          <p:spPr>
            <a:xfrm>
              <a:off x="1800664" y="1731034"/>
              <a:ext cx="8989255" cy="1364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E4B1D2E9-5CA1-4922-9B90-EEFDB3F1210B}"/>
              </a:ext>
            </a:extLst>
          </p:cNvPr>
          <p:cNvGrpSpPr/>
          <p:nvPr/>
        </p:nvGrpSpPr>
        <p:grpSpPr>
          <a:xfrm>
            <a:off x="342362" y="4751388"/>
            <a:ext cx="11643312" cy="2106612"/>
            <a:chOff x="342362" y="4751388"/>
            <a:chExt cx="11643312" cy="2106612"/>
          </a:xfrm>
        </p:grpSpPr>
        <p:sp>
          <p:nvSpPr>
            <p:cNvPr id="7" name="Cloud 6"/>
            <p:cNvSpPr/>
            <p:nvPr/>
          </p:nvSpPr>
          <p:spPr>
            <a:xfrm>
              <a:off x="342362" y="4751388"/>
              <a:ext cx="11643312" cy="210661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5831F471-4015-480E-A3B8-7FBFFCB720AA}"/>
                </a:ext>
              </a:extLst>
            </p:cNvPr>
            <p:cNvSpPr/>
            <p:nvPr/>
          </p:nvSpPr>
          <p:spPr>
            <a:xfrm>
              <a:off x="2067950" y="5143720"/>
              <a:ext cx="8989255" cy="1321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áp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dạn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5" grpId="1" animBg="1"/>
      <p:bldP spid="7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="" xmlns:a16="http://schemas.microsoft.com/office/drawing/2014/main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="" xmlns:a16="http://schemas.microsoft.com/office/drawing/2014/main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="" xmlns:a16="http://schemas.microsoft.com/office/drawing/2014/main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="" xmlns:a16="http://schemas.microsoft.com/office/drawing/2014/main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="" xmlns:a16="http://schemas.microsoft.com/office/drawing/2014/main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642504" y="2467767"/>
              <a:ext cx="8073960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388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E67892-8170-4A2B-920E-1D1378B03C36}"/>
              </a:ext>
            </a:extLst>
          </p:cNvPr>
          <p:cNvSpPr>
            <a:spLocks noGrp="1"/>
          </p:cNvSpPr>
          <p:nvPr/>
        </p:nvSpPr>
        <p:spPr>
          <a:xfrm>
            <a:off x="398145" y="720679"/>
            <a:ext cx="1179385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="" xmlns:a16="http://schemas.microsoft.com/office/drawing/2014/main" id="{45D0A9CF-E944-4D2A-ADE6-B6B1F8EB323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0" y="1944914"/>
            <a:ext cx="9465677" cy="491308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="" xmlns:a16="http://schemas.microsoft.com/office/drawing/2014/main" id="{CF4A67CB-7F59-4F0C-8040-2BA3CE44F76D}"/>
              </a:ext>
            </a:extLst>
          </p:cNvPr>
          <p:cNvSpPr/>
          <p:nvPr/>
        </p:nvSpPr>
        <p:spPr>
          <a:xfrm>
            <a:off x="9013371" y="2402500"/>
            <a:ext cx="3178629" cy="2351270"/>
          </a:xfrm>
          <a:prstGeom prst="cloudCallout">
            <a:avLst>
              <a:gd name="adj1" fmla="val -79057"/>
              <a:gd name="adj2" fmla="val 683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7E9C4D5A-0C94-44EB-9E12-28FC5B6E1CBC}"/>
              </a:ext>
            </a:extLst>
          </p:cNvPr>
          <p:cNvSpPr>
            <a:spLocks noGrp="1"/>
          </p:cNvSpPr>
          <p:nvPr/>
        </p:nvSpPr>
        <p:spPr>
          <a:xfrm>
            <a:off x="9364843" y="2766060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383200-056A-4264-B064-9615C4CD2C30}"/>
              </a:ext>
            </a:extLst>
          </p:cNvPr>
          <p:cNvSpPr>
            <a:spLocks noGrp="1"/>
          </p:cNvSpPr>
          <p:nvPr/>
        </p:nvSpPr>
        <p:spPr>
          <a:xfrm>
            <a:off x="547913" y="856344"/>
            <a:ext cx="11049001" cy="16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Đóng vai Bình và An để nói và đáp lời xin lỗi trong tình huống: Bình vô tình va vào An, làm An ngã.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="" xmlns:a16="http://schemas.microsoft.com/office/drawing/2014/main" id="{DE66536B-052F-4DF1-B56C-547327944198}"/>
              </a:ext>
            </a:extLst>
          </p:cNvPr>
          <p:cNvSpPr/>
          <p:nvPr/>
        </p:nvSpPr>
        <p:spPr>
          <a:xfrm>
            <a:off x="1204686" y="2888343"/>
            <a:ext cx="9695543" cy="754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01B08058-C52F-4A8E-A769-94526737F9F6}"/>
              </a:ext>
            </a:extLst>
          </p:cNvPr>
          <p:cNvSpPr/>
          <p:nvPr/>
        </p:nvSpPr>
        <p:spPr>
          <a:xfrm>
            <a:off x="1204685" y="3802743"/>
            <a:ext cx="9695543" cy="7547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An: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="" xmlns:a16="http://schemas.microsoft.com/office/drawing/2014/main" id="{17FE295E-4B18-47EE-8E33-32A429E74B8A}"/>
              </a:ext>
            </a:extLst>
          </p:cNvPr>
          <p:cNvSpPr/>
          <p:nvPr/>
        </p:nvSpPr>
        <p:spPr>
          <a:xfrm>
            <a:off x="5936343" y="2061028"/>
            <a:ext cx="4702629" cy="198845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97E15588-00FB-42DC-BFE5-3CCC971A3AF0}"/>
              </a:ext>
            </a:extLst>
          </p:cNvPr>
          <p:cNvSpPr>
            <a:spLocks noGrp="1"/>
          </p:cNvSpPr>
          <p:nvPr/>
        </p:nvSpPr>
        <p:spPr>
          <a:xfrm>
            <a:off x="7056074" y="2314666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7" grpId="1"/>
      <p:bldP spid="7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=""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trước học bài gì?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335373" y="77750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r>
              <a:rPr lang="en-US" b="1" dirty="0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EEE5B7CF-4906-4865-9FDC-8FBC878AFB8E}"/>
              </a:ext>
            </a:extLst>
          </p:cNvPr>
          <p:cNvSpPr txBox="1"/>
          <p:nvPr/>
        </p:nvSpPr>
        <p:spPr>
          <a:xfrm>
            <a:off x="4154099" y="740979"/>
            <a:ext cx="551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tranh và cho biết các bạn khen nhau điều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>
            <a:extLst>
              <a:ext uri="{FF2B5EF4-FFF2-40B4-BE49-F238E27FC236}">
                <a16:creationId xmlns="" xmlns:a16="http://schemas.microsoft.com/office/drawing/2014/main" id="{4E0D603B-3CCA-493E-B7D2-B8E1AE8612B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352892" y="2385829"/>
            <a:ext cx="6749143" cy="31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49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49"/>
                            </p:stCondLst>
                            <p:childTnLst>
                              <p:par>
                                <p:cTn id="6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41971" y="185875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r>
              <a:rPr lang="en-US" b="1" dirty="0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=""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=""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=""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=""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=""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=""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=""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nhỏ mà có bốn chân.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đầy tên nhọn, khi cần bắn ngay.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=""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=""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r>
              <a:rPr lang="en-US" b="1" dirty="0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=""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250249A-D869-42B5-A67E-EAF141001020}"/>
              </a:ext>
            </a:extLst>
          </p:cNvPr>
          <p:cNvSpPr/>
          <p:nvPr/>
        </p:nvSpPr>
        <p:spPr>
          <a:xfrm>
            <a:off x="5826739" y="3575638"/>
            <a:ext cx="2170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nhím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1073</TotalTime>
  <Words>1679</Words>
  <Application>Microsoft Office PowerPoint</Application>
  <PresentationFormat>Custom</PresentationFormat>
  <Paragraphs>123</Paragraphs>
  <Slides>30</Slides>
  <Notes>6</Notes>
  <HiddenSlides>0</HiddenSlides>
  <MMClips>20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Theo em, vì sao Nhím nâu nhận lời kết bạn cùng Nhím trắng?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Windows User</cp:lastModifiedBy>
  <cp:revision>136</cp:revision>
  <dcterms:created xsi:type="dcterms:W3CDTF">2020-11-18T09:33:34Z</dcterms:created>
  <dcterms:modified xsi:type="dcterms:W3CDTF">2024-11-25T01:25:25Z</dcterms:modified>
</cp:coreProperties>
</file>