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notesMasterIdLst>
    <p:notesMasterId r:id="rId15"/>
  </p:notesMasterIdLst>
  <p:handoutMasterIdLst>
    <p:handoutMasterId r:id="rId16"/>
  </p:handoutMasterIdLst>
  <p:sldIdLst>
    <p:sldId id="541" r:id="rId3"/>
    <p:sldId id="567" r:id="rId4"/>
    <p:sldId id="575" r:id="rId5"/>
    <p:sldId id="555" r:id="rId6"/>
    <p:sldId id="573" r:id="rId7"/>
    <p:sldId id="574" r:id="rId8"/>
    <p:sldId id="572" r:id="rId9"/>
    <p:sldId id="571" r:id="rId10"/>
    <p:sldId id="562" r:id="rId11"/>
    <p:sldId id="568" r:id="rId12"/>
    <p:sldId id="412" r:id="rId13"/>
    <p:sldId id="5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0A0"/>
    <a:srgbClr val="4DD3D0"/>
    <a:srgbClr val="FFFF99"/>
    <a:srgbClr val="FF33CC"/>
    <a:srgbClr val="ACB537"/>
    <a:srgbClr val="EEF9D3"/>
    <a:srgbClr val="EEFB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2" d="100"/>
          <a:sy n="72" d="100"/>
        </p:scale>
        <p:origin x="54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0549E-1DDE-483E-9C79-AC14BCEA2B06}" type="doc">
      <dgm:prSet loTypeId="urn:microsoft.com/office/officeart/2005/8/layout/radial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9D256D-E7D8-4208-8D1F-BCABCF429875}">
      <dgm:prSet custT="1"/>
      <dgm:spPr>
        <a:solidFill>
          <a:srgbClr val="0070C0"/>
        </a:solidFill>
      </dgm:spPr>
      <dgm:t>
        <a:bodyPr/>
        <a:lstStyle/>
        <a:p>
          <a:endParaRPr lang="en-US" sz="4300" dirty="0">
            <a:latin typeface="Algerian" panose="04020705040A02060702" pitchFamily="82" charset="0"/>
          </a:endParaRPr>
        </a:p>
      </dgm:t>
    </dgm:pt>
    <dgm:pt modelId="{441220AD-7ACA-436C-81F6-C5A62994198D}" type="parTrans" cxnId="{9F64CB1B-C116-4E23-95DA-5344E76AC1F0}">
      <dgm:prSet/>
      <dgm:spPr/>
      <dgm:t>
        <a:bodyPr/>
        <a:lstStyle/>
        <a:p>
          <a:endParaRPr lang="en-US"/>
        </a:p>
      </dgm:t>
    </dgm:pt>
    <dgm:pt modelId="{2DBD60D1-F27E-4A65-951F-57162D2F6A47}" type="sibTrans" cxnId="{9F64CB1B-C116-4E23-95DA-5344E76AC1F0}">
      <dgm:prSet/>
      <dgm:spPr/>
      <dgm:t>
        <a:bodyPr/>
        <a:lstStyle/>
        <a:p>
          <a:endParaRPr lang="en-US"/>
        </a:p>
      </dgm:t>
    </dgm:pt>
    <dgm:pt modelId="{42F6ECB0-C252-4D78-8A6B-2250579361BF}" type="pres">
      <dgm:prSet presAssocID="{9B20549E-1DDE-483E-9C79-AC14BCEA2B0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3F9542-466E-4667-B3D7-0E639F31FCE4}" type="pres">
      <dgm:prSet presAssocID="{9F9D256D-E7D8-4208-8D1F-BCABCF429875}" presName="centerShape" presStyleLbl="node0" presStyleIdx="0" presStyleCnt="1" custLinFactNeighborX="33618" custLinFactNeighborY="-2900"/>
      <dgm:spPr/>
      <dgm:t>
        <a:bodyPr/>
        <a:lstStyle/>
        <a:p>
          <a:endParaRPr lang="en-US"/>
        </a:p>
      </dgm:t>
    </dgm:pt>
  </dgm:ptLst>
  <dgm:cxnLst>
    <dgm:cxn modelId="{9F64CB1B-C116-4E23-95DA-5344E76AC1F0}" srcId="{9B20549E-1DDE-483E-9C79-AC14BCEA2B06}" destId="{9F9D256D-E7D8-4208-8D1F-BCABCF429875}" srcOrd="0" destOrd="0" parTransId="{441220AD-7ACA-436C-81F6-C5A62994198D}" sibTransId="{2DBD60D1-F27E-4A65-951F-57162D2F6A47}"/>
    <dgm:cxn modelId="{8DC5CBA6-7903-4EE6-BD63-49379C3BB9BC}" type="presOf" srcId="{9B20549E-1DDE-483E-9C79-AC14BCEA2B06}" destId="{42F6ECB0-C252-4D78-8A6B-2250579361BF}" srcOrd="0" destOrd="0" presId="urn:microsoft.com/office/officeart/2005/8/layout/radial6"/>
    <dgm:cxn modelId="{C89988C3-6338-4EF5-B230-7FA94AE578AA}" type="presOf" srcId="{9F9D256D-E7D8-4208-8D1F-BCABCF429875}" destId="{4F3F9542-466E-4667-B3D7-0E639F31FCE4}" srcOrd="0" destOrd="0" presId="urn:microsoft.com/office/officeart/2005/8/layout/radial6"/>
    <dgm:cxn modelId="{90182765-EB36-455C-8C53-83298BFBCD6A}" type="presParOf" srcId="{42F6ECB0-C252-4D78-8A6B-2250579361BF}" destId="{4F3F9542-466E-4667-B3D7-0E639F31FCE4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F9542-466E-4667-B3D7-0E639F31FCE4}">
      <dsp:nvSpPr>
        <dsp:cNvPr id="0" name=""/>
        <dsp:cNvSpPr/>
      </dsp:nvSpPr>
      <dsp:spPr>
        <a:xfrm>
          <a:off x="544755" y="0"/>
          <a:ext cx="3250004" cy="3250004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>
            <a:latin typeface="Algerian" panose="04020705040A02060702" pitchFamily="82" charset="0"/>
          </a:endParaRPr>
        </a:p>
      </dsp:txBody>
      <dsp:txXfrm>
        <a:off x="1020707" y="475952"/>
        <a:ext cx="2298100" cy="2298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45CE6-5F4B-4137-90AC-80FE43EA9AC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5CD1-4028-4F4A-B240-428360B6E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7FEF4-B0C0-41F0-96B5-3292A7F34120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EA00-B5C4-46FE-994E-D9B0E2B50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7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683078E-FA7B-6F7A-B2FD-39FC6AA47B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3DC5592D-6ABC-12E0-E541-800A582EA4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400"/>
              <a:buFont typeface="Arial" panose="020B0604020202020204" pitchFamily="34" charset="0"/>
              <a:buChar char="●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0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1" name="Google Shape;9591;ga0fe23abdf_0_3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2" name="Google Shape;9592;ga0fe23abdf_0_3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11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91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1989" y="2173084"/>
            <a:ext cx="5902812" cy="150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79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33" name="Google Shape;33;p5"/>
          <p:cNvSpPr/>
          <p:nvPr/>
        </p:nvSpPr>
        <p:spPr>
          <a:xfrm>
            <a:off x="10878833" y="525737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-1369207" y="5594921"/>
            <a:ext cx="244515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/>
          <p:nvPr/>
        </p:nvSpPr>
        <p:spPr>
          <a:xfrm rot="10800000">
            <a:off x="10878833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 rot="-2426310">
            <a:off x="-2737261" y="-1338653"/>
            <a:ext cx="4985918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3161989" y="6290693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10800000">
            <a:off x="347488" y="-1678086"/>
            <a:ext cx="11531813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2">
            <a:extLst>
              <a:ext uri="{FF2B5EF4-FFF2-40B4-BE49-F238E27FC236}">
                <a16:creationId xmlns:a16="http://schemas.microsoft.com/office/drawing/2014/main" id="{27FEB5B0-BCA6-287F-1350-906D4D65461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46051" y="194733"/>
            <a:ext cx="2408767" cy="1670051"/>
          </a:xfr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84FEBCE2-62D8-4341-9284-45E4309B85EC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67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6" y="30051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8" y="6485252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4" y="5909508"/>
            <a:ext cx="430610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1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3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4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2" y="5095572"/>
            <a:ext cx="987406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2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5"/>
            <a:ext cx="957278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4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3"/>
            <a:ext cx="215884" cy="194554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6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4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3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4" y="288682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50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5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2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8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5" y="59646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2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5" y="11897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1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2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5" y="233428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7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9" y="35809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5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2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6" y="254790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2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7" y="344699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90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7" y="434726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1" y="486765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10" y="565025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3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8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7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5" y="79292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5" y="11237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7334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4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5" y="1600206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4" y="1600206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85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8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85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3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4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4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03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96" lvl="0" indent="-3047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24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C2EF-9002-49EC-AF1D-C0BD5FFCD51E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93" r:id="rId12"/>
    <p:sldLayoutId id="2147483794" r:id="rId13"/>
    <p:sldLayoutId id="21474837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gif"/><Relationship Id="rId11" Type="http://schemas.openxmlformats.org/officeDocument/2006/relationships/image" Target="../media/image36.png"/><Relationship Id="rId5" Type="http://schemas.openxmlformats.org/officeDocument/2006/relationships/image" Target="../media/image38.gif"/><Relationship Id="rId10" Type="http://schemas.openxmlformats.org/officeDocument/2006/relationships/image" Target="../media/image6.gif"/><Relationship Id="rId4" Type="http://schemas.openxmlformats.org/officeDocument/2006/relationships/image" Target="../media/image37.jpg"/><Relationship Id="rId9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29389" y="-17596"/>
            <a:ext cx="12169266" cy="1858453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520" tIns="45760" rIns="91520" bIns="457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27" b="1" i="0" u="none" strike="noStrike" kern="1200" cap="none" spc="0" normalizeH="0" baseline="0" noProof="0" dirty="0">
              <a:ln>
                <a:noFill/>
              </a:ln>
              <a:solidFill>
                <a:srgbClr val="FF01B6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5" y="292276"/>
            <a:ext cx="1335234" cy="12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82" y="4825772"/>
            <a:ext cx="4117558" cy="197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222"/>
            <a:ext cx="2911542" cy="359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-1" y="6866504"/>
            <a:ext cx="12192001" cy="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WordArt 13"/>
          <p:cNvSpPr>
            <a:spLocks noChangeArrowheads="1" noChangeShapeType="1" noTextEdit="1"/>
          </p:cNvSpPr>
          <p:nvPr/>
        </p:nvSpPr>
        <p:spPr bwMode="auto">
          <a:xfrm>
            <a:off x="3108720" y="685800"/>
            <a:ext cx="5906963" cy="10231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srgbClr val="0070C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  <a:sp3d>
            <a:bevelT/>
            <a:bevelB w="139700" prst="cross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12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TRƯỜNG TIỂU </a:t>
            </a:r>
            <a:r>
              <a:rPr kumimoji="0" lang="en-US" sz="4812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HỌC TOÀN</a:t>
            </a:r>
            <a:r>
              <a:rPr kumimoji="0" lang="en-US" sz="4812" b="1" i="0" u="none" strike="noStrike" kern="10" cap="none" spc="0" normalizeH="0" noProof="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 THẮNG-TIÊN THẮNG</a:t>
            </a:r>
            <a:r>
              <a:rPr kumimoji="0" lang="en-US" sz="4812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 </a:t>
            </a:r>
            <a:endParaRPr kumimoji="0" lang="en-US" sz="4812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FF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Bookman-u-Demi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2" name="WordArt 14"/>
          <p:cNvSpPr>
            <a:spLocks noChangeArrowheads="1" noChangeShapeType="1" noTextEdit="1"/>
          </p:cNvSpPr>
          <p:nvPr/>
        </p:nvSpPr>
        <p:spPr bwMode="auto">
          <a:xfrm>
            <a:off x="2582107" y="581608"/>
            <a:ext cx="6964313" cy="1672425"/>
          </a:xfrm>
          <a:prstGeom prst="rect">
            <a:avLst/>
          </a:prstGeom>
          <a:effectLst/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9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BD1AF"/>
              </a:solidFill>
              <a:effectLst>
                <a:glow rad="25400">
                  <a:srgbClr val="00B0F0"/>
                </a:glow>
                <a:outerShdw blurRad="50800" dist="50800" algn="ctr" rotWithShape="0">
                  <a:srgbClr val="0070C0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8318" y="1828300"/>
            <a:ext cx="9166678" cy="161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9" b="1" i="0" u="none" strike="noStrike" kern="1200" cap="none" spc="0" normalizeH="0" baseline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CHÀO MỪNG </a:t>
            </a:r>
            <a:r>
              <a:rPr kumimoji="0" lang="vi-VN" sz="3509" b="1" i="0" u="none" strike="noStrike" kern="1200" cap="none" spc="0" normalizeH="0" baseline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QUÝ </a:t>
            </a:r>
            <a:r>
              <a:rPr kumimoji="0" lang="en-US" sz="3509" b="1" i="0" u="none" strike="noStrike" kern="1200" cap="none" spc="0" normalizeH="0" baseline="0" noProof="0" dirty="0">
                <a:ln>
                  <a:noFill/>
                </a:ln>
                <a:solidFill>
                  <a:srgbClr val="0083E6"/>
                </a:solidFill>
                <a:effectLst/>
                <a:uLnTx/>
                <a:uFillTx/>
                <a:latin typeface="Arial" panose="020B0604020202020204" pitchFamily="34" charset="0"/>
                <a:ea typeface="Bookman-u-Demi" panose="02020500000000000000" pitchFamily="18" charset="0"/>
                <a:cs typeface="Arial" panose="020B0604020202020204" pitchFamily="34" charset="0"/>
              </a:rPr>
              <a:t> THẦY CÔ GIÁO ĐẾN DỰ GIỜ THĂM LỚP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9389" y="-17595"/>
            <a:ext cx="12169266" cy="6931776"/>
            <a:chOff x="29389" y="-17596"/>
            <a:chExt cx="12169266" cy="6931776"/>
          </a:xfrm>
        </p:grpSpPr>
        <p:pic>
          <p:nvPicPr>
            <p:cNvPr id="44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9631" y="3311689"/>
              <a:ext cx="6857999" cy="26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262202" y="3306726"/>
              <a:ext cx="6931776" cy="28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29389" y="-17594"/>
              <a:ext cx="12124467" cy="288126"/>
              <a:chOff x="29389" y="-17594"/>
              <a:chExt cx="12124467" cy="288126"/>
            </a:xfrm>
          </p:grpSpPr>
          <p:pic>
            <p:nvPicPr>
              <p:cNvPr id="50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9" y="-17593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9905" y="-17594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62120" y="6604092"/>
              <a:ext cx="12124467" cy="288126"/>
              <a:chOff x="74188" y="1717901"/>
              <a:chExt cx="12124467" cy="288126"/>
            </a:xfrm>
          </p:grpSpPr>
          <p:pic>
            <p:nvPicPr>
              <p:cNvPr id="48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4188" y="1717902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04704" y="1717901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F183A-F84F-9DE9-9F29-1B8C7DAF5AEA}"/>
              </a:ext>
            </a:extLst>
          </p:cNvPr>
          <p:cNvGrpSpPr/>
          <p:nvPr/>
        </p:nvGrpSpPr>
        <p:grpSpPr>
          <a:xfrm>
            <a:off x="3993397" y="4483915"/>
            <a:ext cx="8075233" cy="1931929"/>
            <a:chOff x="4138321" y="4168850"/>
            <a:chExt cx="8055255" cy="19271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DA52D8-9142-A6F3-4A25-8D63008647F6}"/>
                </a:ext>
              </a:extLst>
            </p:cNvPr>
            <p:cNvSpPr txBox="1"/>
            <p:nvPr/>
          </p:nvSpPr>
          <p:spPr>
            <a:xfrm>
              <a:off x="4175919" y="4343400"/>
              <a:ext cx="8017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GV thực hiện: </a:t>
              </a:r>
              <a:r>
                <a:rPr lang="en-US" sz="2807" b="1" i="1" dirty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Phạm Thị </a:t>
              </a:r>
              <a:r>
                <a:rPr lang="en-US" sz="2807" b="1" i="1" dirty="0" smtClean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Thanh Tuyên</a:t>
              </a:r>
              <a:endParaRPr lang="en-US" sz="2807" b="1" i="1" dirty="0">
                <a:solidFill>
                  <a:srgbClr val="FF0066"/>
                </a:solidFill>
                <a:latin typeface="Arial" panose="020B0604020202020204" pitchFamily="34" charset="0"/>
                <a:ea typeface="TNKeyUni-Corsiva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10D7D6-BE0F-BBEB-9DEB-D2B3DD9DBE24}"/>
                </a:ext>
              </a:extLst>
            </p:cNvPr>
            <p:cNvSpPr txBox="1"/>
            <p:nvPr/>
          </p:nvSpPr>
          <p:spPr>
            <a:xfrm>
              <a:off x="4224345" y="5453073"/>
              <a:ext cx="6842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Lớp:</a:t>
              </a:r>
              <a:r>
                <a:rPr lang="en-US" sz="2807" b="1" dirty="0"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7" b="1" i="1" dirty="0" smtClean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1A5</a:t>
              </a:r>
              <a:endParaRPr lang="en-US" sz="2807" b="1" i="1" dirty="0">
                <a:solidFill>
                  <a:srgbClr val="FF0066"/>
                </a:solidFill>
                <a:latin typeface="Arial" panose="020B0604020202020204" pitchFamily="34" charset="0"/>
                <a:ea typeface="TNKeyUni-Corsiva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FDF80-68E3-2718-621F-1FEF1EB67DCB}"/>
                </a:ext>
              </a:extLst>
            </p:cNvPr>
            <p:cNvSpPr txBox="1"/>
            <p:nvPr/>
          </p:nvSpPr>
          <p:spPr>
            <a:xfrm>
              <a:off x="4219442" y="4929853"/>
              <a:ext cx="6842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7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Môn</a:t>
              </a:r>
              <a:r>
                <a:rPr lang="en-US" sz="2807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:</a:t>
              </a:r>
              <a:r>
                <a:rPr lang="en-US" sz="2807" b="1" dirty="0"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vi-VN" sz="2807" b="1" i="1" dirty="0">
                  <a:solidFill>
                    <a:srgbClr val="FF0066"/>
                  </a:solidFill>
                  <a:latin typeface="Arial" panose="020B0604020202020204" pitchFamily="34" charset="0"/>
                  <a:ea typeface="TNKeyUni-Corsiva" panose="020B0500000000000000" pitchFamily="34" charset="0"/>
                  <a:cs typeface="Arial" panose="020B0604020202020204" pitchFamily="34" charset="0"/>
                </a:rPr>
                <a:t>Hoạt động trải nghiệm</a:t>
              </a:r>
              <a:endParaRPr lang="en-US" sz="2807" b="1" i="1" dirty="0">
                <a:solidFill>
                  <a:srgbClr val="FF0066"/>
                </a:solidFill>
                <a:latin typeface="Arial" panose="020B0604020202020204" pitchFamily="34" charset="0"/>
                <a:ea typeface="TNKeyUni-Corsiva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5066E929-7146-4EA9-2749-2A130EAEF11A}"/>
                </a:ext>
              </a:extLst>
            </p:cNvPr>
            <p:cNvSpPr/>
            <p:nvPr/>
          </p:nvSpPr>
          <p:spPr>
            <a:xfrm>
              <a:off x="4138321" y="4168850"/>
              <a:ext cx="6895847" cy="192714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</p:grp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-Lam-Thay-Co-Oi-Be-Nhu-Quynh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0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78" y="-367441"/>
            <a:ext cx="11851125" cy="3005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12700">
                <a:solidFill>
                  <a:srgbClr val="8064A2">
                    <a:lumMod val="75000"/>
                  </a:srgbClr>
                </a:solidFill>
                <a:prstDash val="solid"/>
              </a:ln>
              <a:solidFill>
                <a:srgbClr val="FF01B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CHÚC QUÝ THẦY CÔ VÀ CÁC EM VUI, KHỎE.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CHÀO TẠM BIỆT !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02093" y="2635905"/>
            <a:ext cx="4764757" cy="3252579"/>
            <a:chOff x="3602092" y="2635904"/>
            <a:chExt cx="4764757" cy="3252579"/>
          </a:xfrm>
        </p:grpSpPr>
        <p:pic>
          <p:nvPicPr>
            <p:cNvPr id="37895" name="Picture 3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77814" y="2635904"/>
              <a:ext cx="1985131" cy="226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471" y="2637900"/>
              <a:ext cx="2066592" cy="227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898" name="Group 9"/>
            <p:cNvGrpSpPr>
              <a:grpSpLocks/>
            </p:cNvGrpSpPr>
            <p:nvPr/>
          </p:nvGrpSpPr>
          <p:grpSpPr bwMode="auto">
            <a:xfrm>
              <a:off x="3602092" y="4645352"/>
              <a:ext cx="2476808" cy="1243131"/>
              <a:chOff x="4656" y="3216"/>
              <a:chExt cx="1104" cy="651"/>
            </a:xfrm>
          </p:grpSpPr>
          <p:grpSp>
            <p:nvGrpSpPr>
              <p:cNvPr id="37905" name="Group 10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7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8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6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9" name="Group 9"/>
            <p:cNvGrpSpPr>
              <a:grpSpLocks/>
            </p:cNvGrpSpPr>
            <p:nvPr/>
          </p:nvGrpSpPr>
          <p:grpSpPr bwMode="auto">
            <a:xfrm flipH="1">
              <a:off x="6090410" y="4693680"/>
              <a:ext cx="2276439" cy="1187165"/>
              <a:chOff x="4656" y="3216"/>
              <a:chExt cx="1104" cy="651"/>
            </a:xfrm>
          </p:grpSpPr>
          <p:grpSp>
            <p:nvGrpSpPr>
              <p:cNvPr id="37901" name="Group 19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3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4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2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9563424" y="5378089"/>
            <a:ext cx="2375182" cy="1200151"/>
            <a:chOff x="9563424" y="5378089"/>
            <a:chExt cx="2375182" cy="1200151"/>
          </a:xfrm>
        </p:grpSpPr>
        <p:pic>
          <p:nvPicPr>
            <p:cNvPr id="37897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706" y="537809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424" y="5378089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10993" y="5388674"/>
            <a:ext cx="2438335" cy="1233037"/>
            <a:chOff x="410992" y="5388673"/>
            <a:chExt cx="2438335" cy="1233037"/>
          </a:xfrm>
        </p:grpSpPr>
        <p:pic>
          <p:nvPicPr>
            <p:cNvPr id="23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92" y="5388673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427" y="542156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29389" y="-17595"/>
            <a:ext cx="12169266" cy="6931776"/>
            <a:chOff x="29389" y="-17596"/>
            <a:chExt cx="12169266" cy="6931776"/>
          </a:xfrm>
        </p:grpSpPr>
        <p:pic>
          <p:nvPicPr>
            <p:cNvPr id="31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9631" y="3311689"/>
              <a:ext cx="6857999" cy="26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262202" y="3306726"/>
              <a:ext cx="6931776" cy="28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29389" y="-17594"/>
              <a:ext cx="12124467" cy="288126"/>
              <a:chOff x="29389" y="-17594"/>
              <a:chExt cx="12124467" cy="288126"/>
            </a:xfrm>
          </p:grpSpPr>
          <p:pic>
            <p:nvPicPr>
              <p:cNvPr id="37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9" y="-17593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9905" y="-17594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2120" y="6604092"/>
              <a:ext cx="12124467" cy="288126"/>
              <a:chOff x="74188" y="1717901"/>
              <a:chExt cx="12124467" cy="288126"/>
            </a:xfrm>
          </p:grpSpPr>
          <p:pic>
            <p:nvPicPr>
              <p:cNvPr id="35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4188" y="1717902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04704" y="1717901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1196" y="4021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7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18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ài 4 - Những Bông Hoa Những Bài Ca - Âm Nhạc Lớp 5 -- Tập Hát Theo Lời - CD Bộ Giáo Dục (online-video-cutter.com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12039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70" y="2474570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10233" y="2609175"/>
            <a:ext cx="3284865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49138" y="2712772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464273" y="2921213"/>
            <a:ext cx="3538131" cy="461588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2044AD76-9AF0-E21A-D176-4DF08DF04FD7}"/>
              </a:ext>
            </a:extLst>
          </p:cNvPr>
          <p:cNvSpPr txBox="1"/>
          <p:nvPr/>
        </p:nvSpPr>
        <p:spPr>
          <a:xfrm>
            <a:off x="-3121242" y="34897"/>
            <a:ext cx="11844579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109" y="1676400"/>
            <a:ext cx="1188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SINH HOẠT LỚP TUẦN </a:t>
            </a:r>
            <a:r>
              <a:rPr lang="en-GB" sz="10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11</a:t>
            </a:r>
            <a:endParaRPr lang="en-GB" sz="10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E5371-DC83-4C3E-936B-7D31A7183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9" t="32109" r="33387" b="33594"/>
          <a:stretch/>
        </p:blipFill>
        <p:spPr>
          <a:xfrm>
            <a:off x="2819400" y="1295400"/>
            <a:ext cx="6400800" cy="5460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79194-B4C5-47D3-8432-498295D9BD62}"/>
              </a:ext>
            </a:extLst>
          </p:cNvPr>
          <p:cNvSpPr txBox="1"/>
          <p:nvPr/>
        </p:nvSpPr>
        <p:spPr>
          <a:xfrm>
            <a:off x="4572000" y="4800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496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5C34F482-F886-194C-CDBD-E11B88445F1A}"/>
              </a:ext>
            </a:extLst>
          </p:cNvPr>
          <p:cNvSpPr/>
          <p:nvPr/>
        </p:nvSpPr>
        <p:spPr>
          <a:xfrm>
            <a:off x="-3236384" y="0"/>
            <a:ext cx="7296151" cy="7298267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C8FE9B-136D-54E9-C8B1-DE31C4E22D61}"/>
              </a:ext>
            </a:extLst>
          </p:cNvPr>
          <p:cNvSpPr/>
          <p:nvPr/>
        </p:nvSpPr>
        <p:spPr>
          <a:xfrm>
            <a:off x="3450167" y="4315883"/>
            <a:ext cx="1083733" cy="1083733"/>
          </a:xfrm>
          <a:prstGeom prst="ellipse">
            <a:avLst/>
          </a:prstGeom>
          <a:ln w="3810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73C2B-8DE5-45CE-4207-FDB33E01017F}"/>
              </a:ext>
            </a:extLst>
          </p:cNvPr>
          <p:cNvGrpSpPr>
            <a:grpSpLocks/>
          </p:cNvGrpSpPr>
          <p:nvPr/>
        </p:nvGrpSpPr>
        <p:grpSpPr bwMode="auto">
          <a:xfrm>
            <a:off x="3290357" y="1429175"/>
            <a:ext cx="1083733" cy="1083733"/>
            <a:chOff x="2292181" y="1200152"/>
            <a:chExt cx="812796" cy="8127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D10438A-9084-97C8-D5C4-835C2D150EFD}"/>
                </a:ext>
              </a:extLst>
            </p:cNvPr>
            <p:cNvSpPr/>
            <p:nvPr/>
          </p:nvSpPr>
          <p:spPr>
            <a:xfrm>
              <a:off x="2292181" y="1200152"/>
              <a:ext cx="812796" cy="812796"/>
            </a:xfrm>
            <a:prstGeom prst="ellipse">
              <a:avLst/>
            </a:prstGeom>
            <a:ln w="38100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26638" name="TextBox 13">
              <a:extLst>
                <a:ext uri="{FF2B5EF4-FFF2-40B4-BE49-F238E27FC236}">
                  <a16:creationId xmlns:a16="http://schemas.microsoft.com/office/drawing/2014/main" id="{FD5B5843-F49A-5CD1-E849-1E10D8CA5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1161" y="1254297"/>
              <a:ext cx="415016" cy="62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800" dirty="0">
                  <a:solidFill>
                    <a:srgbClr val="FF0000"/>
                  </a:solidFill>
                  <a:latin typeface="Algerian" panose="04020705040A02060702" pitchFamily="82" charset="0"/>
                </a:rPr>
                <a:t>1</a:t>
              </a:r>
              <a:endParaRPr lang="en-US" altLang="en-US" sz="48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6C3C8B-157F-4577-F1D4-2550723122B9}"/>
              </a:ext>
            </a:extLst>
          </p:cNvPr>
          <p:cNvSpPr txBox="1"/>
          <p:nvPr/>
        </p:nvSpPr>
        <p:spPr>
          <a:xfrm>
            <a:off x="3689477" y="4374303"/>
            <a:ext cx="5533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vi-VN" sz="48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  <a:endParaRPr lang="en-US" sz="48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ECC66D-0600-EE61-63C0-030D6A832B1E}"/>
              </a:ext>
            </a:extLst>
          </p:cNvPr>
          <p:cNvSpPr/>
          <p:nvPr/>
        </p:nvSpPr>
        <p:spPr>
          <a:xfrm>
            <a:off x="4228557" y="262890"/>
            <a:ext cx="7201443" cy="2957195"/>
          </a:xfrm>
          <a:prstGeom prst="roundRect">
            <a:avLst>
              <a:gd name="adj" fmla="val 46667"/>
            </a:avLst>
          </a:prstGeom>
          <a:solidFill>
            <a:srgbClr val="FF0066"/>
          </a:solidFill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isometricBottomDown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28757-D567-61D3-F1D4-A9FB016D82DC}"/>
              </a:ext>
            </a:extLst>
          </p:cNvPr>
          <p:cNvSpPr/>
          <p:nvPr/>
        </p:nvSpPr>
        <p:spPr>
          <a:xfrm>
            <a:off x="4388367" y="3326130"/>
            <a:ext cx="7201443" cy="3371850"/>
          </a:xfrm>
          <a:prstGeom prst="roundRect">
            <a:avLst>
              <a:gd name="adj" fmla="val 46667"/>
            </a:avLst>
          </a:prstGeom>
          <a:solidFill>
            <a:srgbClr val="99FF99"/>
          </a:solidFill>
          <a:ln w="38100">
            <a:solidFill>
              <a:srgbClr val="1CEC4E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isometricBottomDown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B64FD1-4FBF-7834-D018-093DA050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64650">
            <a:off x="-615965" y="-1231355"/>
            <a:ext cx="3258218" cy="40219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3E2C64B-D6DA-F395-AF39-0EF7185BCBB8}"/>
              </a:ext>
            </a:extLst>
          </p:cNvPr>
          <p:cNvGrpSpPr/>
          <p:nvPr/>
        </p:nvGrpSpPr>
        <p:grpSpPr>
          <a:xfrm>
            <a:off x="-250816" y="1903097"/>
            <a:ext cx="3794760" cy="3251197"/>
            <a:chOff x="-308610" y="2199642"/>
            <a:chExt cx="3794760" cy="3251197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A94D3184-D4B3-61C8-5F66-3C3BF2766CC6}"/>
                </a:ext>
              </a:extLst>
            </p:cNvPr>
            <p:cNvGraphicFramePr/>
            <p:nvPr>
              <p:extLst/>
            </p:nvPr>
          </p:nvGraphicFramePr>
          <p:xfrm>
            <a:off x="-308610" y="2199642"/>
            <a:ext cx="3794760" cy="32511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5189F2-1096-936A-8079-F56F647BC011}"/>
                </a:ext>
              </a:extLst>
            </p:cNvPr>
            <p:cNvSpPr txBox="1"/>
            <p:nvPr/>
          </p:nvSpPr>
          <p:spPr>
            <a:xfrm>
              <a:off x="692578" y="2466975"/>
              <a:ext cx="2566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Algerian" panose="04020705040A02060702" pitchFamily="82" charset="0"/>
                </a:rPr>
                <a:t>PHƯƠNG HƯỚNG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5DD8D6-5551-5605-3FBA-3E45B0163E04}"/>
                </a:ext>
              </a:extLst>
            </p:cNvPr>
            <p:cNvSpPr txBox="1"/>
            <p:nvPr/>
          </p:nvSpPr>
          <p:spPr>
            <a:xfrm>
              <a:off x="719446" y="3733800"/>
              <a:ext cx="21571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Algerian" panose="04020705040A02060702" pitchFamily="82" charset="0"/>
                </a:rPr>
                <a:t>TUẦN TỚI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19190C-A96B-DADF-D135-4800FC13D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953" y="4178094"/>
              <a:ext cx="1162657" cy="121220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978C6-42BD-08E0-BB6A-83E6B158300C}"/>
              </a:ext>
            </a:extLst>
          </p:cNvPr>
          <p:cNvGrpSpPr/>
          <p:nvPr/>
        </p:nvGrpSpPr>
        <p:grpSpPr>
          <a:xfrm>
            <a:off x="4242834" y="293794"/>
            <a:ext cx="7355956" cy="3083400"/>
            <a:chOff x="4242834" y="488922"/>
            <a:chExt cx="7355956" cy="28585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4727F-593E-03F2-E9B4-656D2E373478}"/>
                </a:ext>
              </a:extLst>
            </p:cNvPr>
            <p:cNvSpPr txBox="1"/>
            <p:nvPr/>
          </p:nvSpPr>
          <p:spPr>
            <a:xfrm>
              <a:off x="4242834" y="931493"/>
              <a:ext cx="7355956" cy="1455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7030A0"/>
                  </a:solidFill>
                </a:rPr>
                <a:t>-Chấp hành tốt nội quy trường, lớp.</a:t>
              </a:r>
            </a:p>
            <a:p>
              <a:r>
                <a:rPr lang="en-US" sz="3200" b="1" dirty="0">
                  <a:solidFill>
                    <a:srgbClr val="7030A0"/>
                  </a:solidFill>
                </a:rPr>
                <a:t>-Thực hiện tốt nề nếp xếp hàng khi ra về.</a:t>
              </a:r>
            </a:p>
            <a:p>
              <a:pPr marL="457200" indent="-457200">
                <a:buFontTx/>
                <a:buChar char="-"/>
              </a:pPr>
              <a:endParaRPr lang="en-US" sz="3200" b="1" dirty="0">
                <a:solidFill>
                  <a:srgbClr val="7030A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415101-DD0A-05D0-99E1-90B88C8E2D57}"/>
                </a:ext>
              </a:extLst>
            </p:cNvPr>
            <p:cNvSpPr txBox="1"/>
            <p:nvPr/>
          </p:nvSpPr>
          <p:spPr>
            <a:xfrm>
              <a:off x="4242835" y="1892271"/>
              <a:ext cx="7255746" cy="1455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smtClean="0">
                  <a:solidFill>
                    <a:srgbClr val="7030A0"/>
                  </a:solidFill>
                </a:rPr>
                <a:t>Chú </a:t>
              </a:r>
              <a:r>
                <a:rPr lang="en-US" sz="3200" b="1" dirty="0">
                  <a:solidFill>
                    <a:srgbClr val="7030A0"/>
                  </a:solidFill>
                </a:rPr>
                <a:t>ý nghe giảng, không nói chuyện riêng, không làm việc </a:t>
              </a:r>
              <a:r>
                <a:rPr lang="en-US" sz="3200" b="1" dirty="0" smtClean="0">
                  <a:solidFill>
                    <a:srgbClr val="7030A0"/>
                  </a:solidFill>
                </a:rPr>
                <a:t>riêng.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smtClean="0">
                  <a:solidFill>
                    <a:srgbClr val="7030A0"/>
                  </a:solidFill>
                </a:rPr>
                <a:t>Vệ sinh cá nhân và lớp học sạch sẽ.</a:t>
              </a:r>
              <a:endParaRPr lang="en-US" sz="3200" b="1" dirty="0">
                <a:solidFill>
                  <a:srgbClr val="7030A0"/>
                </a:solidFill>
              </a:endParaRPr>
            </a:p>
          </p:txBody>
        </p:sp>
        <p:sp>
          <p:nvSpPr>
            <p:cNvPr id="26624" name="TextBox 26623">
              <a:extLst>
                <a:ext uri="{FF2B5EF4-FFF2-40B4-BE49-F238E27FC236}">
                  <a16:creationId xmlns:a16="http://schemas.microsoft.com/office/drawing/2014/main" id="{A5FFC33D-AE38-AF63-66D8-7AC6E995983D}"/>
                </a:ext>
              </a:extLst>
            </p:cNvPr>
            <p:cNvSpPr txBox="1"/>
            <p:nvPr/>
          </p:nvSpPr>
          <p:spPr>
            <a:xfrm>
              <a:off x="5032983" y="488922"/>
              <a:ext cx="2126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NỀ NẾP:</a:t>
              </a:r>
            </a:p>
          </p:txBody>
        </p:sp>
      </p:grpSp>
      <p:pic>
        <p:nvPicPr>
          <p:cNvPr id="26625" name="Picture 26624">
            <a:extLst>
              <a:ext uri="{FF2B5EF4-FFF2-40B4-BE49-F238E27FC236}">
                <a16:creationId xmlns:a16="http://schemas.microsoft.com/office/drawing/2014/main" id="{2DAC2B76-2399-8763-9021-A32B3C39C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3452" y="4469130"/>
            <a:ext cx="2009372" cy="2664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39EBA-A0EE-3AC0-0379-208337136114}"/>
              </a:ext>
            </a:extLst>
          </p:cNvPr>
          <p:cNvSpPr txBox="1"/>
          <p:nvPr/>
        </p:nvSpPr>
        <p:spPr>
          <a:xfrm>
            <a:off x="1985855" y="4215314"/>
            <a:ext cx="86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lgerian" panose="04020705040A02060702" pitchFamily="82" charset="0"/>
                <a:cs typeface="Aharoni" panose="02010803020104030203" pitchFamily="2" charset="-79"/>
              </a:rPr>
              <a:t>1A5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205FD2-BA4D-84ED-C2A0-9052BAD4ECF6}"/>
              </a:ext>
            </a:extLst>
          </p:cNvPr>
          <p:cNvGrpSpPr/>
          <p:nvPr/>
        </p:nvGrpSpPr>
        <p:grpSpPr>
          <a:xfrm>
            <a:off x="4927836" y="3333359"/>
            <a:ext cx="6741984" cy="3278206"/>
            <a:chOff x="4939266" y="3333359"/>
            <a:chExt cx="6741984" cy="32782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DFA733-8536-5D30-84E3-847D6DD0DA2B}"/>
                </a:ext>
              </a:extLst>
            </p:cNvPr>
            <p:cNvSpPr txBox="1"/>
            <p:nvPr/>
          </p:nvSpPr>
          <p:spPr>
            <a:xfrm>
              <a:off x="5233193" y="3333359"/>
              <a:ext cx="2126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HỌC TẬP: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F51671-63A0-7278-03FE-D1BFFFCBFABC}"/>
                </a:ext>
              </a:extLst>
            </p:cNvPr>
            <p:cNvSpPr txBox="1"/>
            <p:nvPr/>
          </p:nvSpPr>
          <p:spPr>
            <a:xfrm>
              <a:off x="4939663" y="3691652"/>
              <a:ext cx="6741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Học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làm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đầy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đủ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D32CA4-7BC5-6847-7230-86D543E11649}"/>
                </a:ext>
              </a:extLst>
            </p:cNvPr>
            <p:cNvSpPr txBox="1"/>
            <p:nvPr/>
          </p:nvSpPr>
          <p:spPr>
            <a:xfrm>
              <a:off x="4939266" y="4119218"/>
              <a:ext cx="67415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Mạnh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dạn</a:t>
              </a:r>
              <a:r>
                <a:rPr lang="en-US" sz="3200" b="1" dirty="0">
                  <a:solidFill>
                    <a:srgbClr val="7030A0"/>
                  </a:solidFill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</a:rPr>
                <a:t>tự</a:t>
              </a:r>
              <a:r>
                <a:rPr lang="en-US" sz="3200" b="1" dirty="0">
                  <a:solidFill>
                    <a:srgbClr val="7030A0"/>
                  </a:solidFill>
                </a:rPr>
                <a:t> tin </a:t>
              </a:r>
              <a:r>
                <a:rPr lang="en-US" sz="3200" b="1" dirty="0" err="1">
                  <a:solidFill>
                    <a:srgbClr val="7030A0"/>
                  </a:solidFill>
                </a:rPr>
                <a:t>tham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gia</a:t>
              </a:r>
              <a:r>
                <a:rPr lang="en-US" sz="3200" b="1" dirty="0">
                  <a:solidFill>
                    <a:srgbClr val="7030A0"/>
                  </a:solidFill>
                </a:rPr>
                <a:t> chia </a:t>
              </a:r>
              <a:r>
                <a:rPr lang="en-US" sz="3200" b="1" dirty="0" err="1">
                  <a:solidFill>
                    <a:srgbClr val="7030A0"/>
                  </a:solidFill>
                </a:rPr>
                <a:t>sẻ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hoạt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động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nhóm</a:t>
              </a:r>
              <a:r>
                <a:rPr lang="en-US" sz="3200" b="1" dirty="0">
                  <a:solidFill>
                    <a:srgbClr val="7030A0"/>
                  </a:solidFill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</a:rPr>
                <a:t>tích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cực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phát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biểu</a:t>
              </a:r>
              <a:r>
                <a:rPr lang="en-US" sz="3200" b="1" dirty="0">
                  <a:solidFill>
                    <a:srgbClr val="7030A0"/>
                  </a:solidFill>
                </a:rPr>
                <a:t> ý </a:t>
              </a:r>
              <a:r>
                <a:rPr lang="en-US" sz="3200" b="1" dirty="0" err="1">
                  <a:solidFill>
                    <a:srgbClr val="7030A0"/>
                  </a:solidFill>
                </a:rPr>
                <a:t>kiến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30851-7EEB-63E2-DFC1-850B3D422CB7}"/>
                </a:ext>
              </a:extLst>
            </p:cNvPr>
            <p:cNvSpPr txBox="1"/>
            <p:nvPr/>
          </p:nvSpPr>
          <p:spPr>
            <a:xfrm>
              <a:off x="4939266" y="5534347"/>
              <a:ext cx="67415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Thi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đua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học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tập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tốt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chào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mừng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200" b="1" dirty="0">
                  <a:solidFill>
                    <a:srgbClr val="7030A0"/>
                  </a:solidFill>
                </a:rPr>
                <a:t>  </a:t>
              </a:r>
              <a:r>
                <a:rPr lang="en-US" sz="3200" b="1" dirty="0" err="1">
                  <a:solidFill>
                    <a:srgbClr val="7030A0"/>
                  </a:solidFill>
                </a:rPr>
                <a:t>ngày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Nhà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giáo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Việt</a:t>
              </a:r>
              <a:r>
                <a:rPr lang="en-US" sz="3200" b="1" dirty="0">
                  <a:solidFill>
                    <a:srgbClr val="7030A0"/>
                  </a:solidFill>
                </a:rPr>
                <a:t> Nam 20-11.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525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ute little kid girl holding hand with her friend  illustration">
            <a:extLst>
              <a:ext uri="{FF2B5EF4-FFF2-40B4-BE49-F238E27FC236}">
                <a16:creationId xmlns:a16="http://schemas.microsoft.com/office/drawing/2014/main" id="{16F30C9A-C43B-022F-1D57-ACF11D81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00" y1="34150" x2="41650" y2="33350"/>
                        <a14:foregroundMark x1="41650" y1="33350" x2="41650" y2="33350"/>
                        <a14:foregroundMark x1="61650" y1="32700" x2="74700" y2="34150"/>
                        <a14:foregroundMark x1="32950" y1="56650" x2="33400" y2="56500"/>
                        <a14:foregroundMark x1="35650" y1="80500" x2="36400" y2="80500"/>
                        <a14:foregroundMark x1="64050" y1="80500" x2="75000" y2="81250"/>
                        <a14:foregroundMark x1="32000" y1="80300" x2="38000" y2="81100"/>
                        <a14:foregroundMark x1="28800" y1="80950" x2="31500" y2="80950"/>
                        <a14:foregroundMark x1="38650" y1="81450" x2="41500" y2="81450"/>
                        <a14:foregroundMark x1="75000" y1="81450" x2="76250" y2="81450"/>
                        <a14:foregroundMark x1="60850" y1="81250" x2="66600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11" y="1413071"/>
            <a:ext cx="4995401" cy="65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7D718-0E37-40AB-111E-06F9D9571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3" y="1413071"/>
            <a:ext cx="9358171" cy="2434475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66DDB44F-4A61-54FB-3F11-23AD0A1A8427}"/>
              </a:ext>
            </a:extLst>
          </p:cNvPr>
          <p:cNvSpPr txBox="1"/>
          <p:nvPr/>
        </p:nvSpPr>
        <p:spPr>
          <a:xfrm>
            <a:off x="-2017271" y="240121"/>
            <a:ext cx="11844579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391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333131856801572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5" descr="Free Vector | Cartoon gift boxes"/>
          <p:cNvPicPr preferRelativeResize="0"/>
          <p:nvPr/>
        </p:nvPicPr>
        <p:blipFill rotWithShape="1">
          <a:blip r:embed="rId5">
            <a:alphaModFix/>
          </a:blip>
          <a:srcRect l="10325" t="4264" r="52031" b="43011"/>
          <a:stretch/>
        </p:blipFill>
        <p:spPr>
          <a:xfrm>
            <a:off x="8593439" y="538794"/>
            <a:ext cx="1991286" cy="14357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404" name="Google Shape;404;p45" descr="Cartoon Love Hearts - Love Heart Transparent Background - Free Transparent  PNG Clipart Images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5897" y="3437947"/>
            <a:ext cx="2234094" cy="197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5" descr="Candy Donut - This Cand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3963" y="3592274"/>
            <a:ext cx="1778857" cy="389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 descr="Pin on Projects of Tony's animation studi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141" y="990289"/>
            <a:ext cx="2418707" cy="137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 descr="Cartoon star clipart transparent - Clipart Wor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4319" y="5895432"/>
            <a:ext cx="1591540" cy="15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 descr="Cartoon star clipart transparent - Clipart Wor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71741" y="1322665"/>
            <a:ext cx="1591540" cy="158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id="{07D81F67-15FD-C9A1-A75C-4A50F1BD1887}"/>
              </a:ext>
            </a:extLst>
          </p:cNvPr>
          <p:cNvSpPr txBox="1"/>
          <p:nvPr/>
        </p:nvSpPr>
        <p:spPr>
          <a:xfrm>
            <a:off x="2865218" y="373464"/>
            <a:ext cx="6112493" cy="98875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CHÚC M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ỪNG </a:t>
            </a:r>
            <a:r>
              <a:rPr lang="en-US" sz="3600" b="1" kern="100" dirty="0" smtClean="0">
                <a:solidFill>
                  <a:srgbClr val="FF0000"/>
                </a:solidFill>
                <a:effectLst>
                  <a:outerShdw blurRad="12700" dist="38100" dir="2700000" algn="tl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 NHÀ GIÁO VIỆT NAM 20/11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2" name="Google Shape;402;p45" descr="Cartoon gift box vector isolated Stock Vector | Adobe Stock"/>
          <p:cNvPicPr preferRelativeResize="0"/>
          <p:nvPr/>
        </p:nvPicPr>
        <p:blipFill rotWithShape="1">
          <a:blip r:embed="rId10">
            <a:alphaModFix/>
          </a:blip>
          <a:srcRect l="14626" t="19022" r="21297" b="25678"/>
          <a:stretch/>
        </p:blipFill>
        <p:spPr>
          <a:xfrm>
            <a:off x="428499" y="5001351"/>
            <a:ext cx="3043224" cy="18894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400" name="Google Shape;400;p45" descr="Free Vector | Cartoon gift boxes"/>
          <p:cNvPicPr preferRelativeResize="0"/>
          <p:nvPr/>
        </p:nvPicPr>
        <p:blipFill rotWithShape="1">
          <a:blip r:embed="rId11">
            <a:alphaModFix/>
          </a:blip>
          <a:srcRect l="49610" t="10052" r="6246" b="51609"/>
          <a:stretch/>
        </p:blipFill>
        <p:spPr>
          <a:xfrm>
            <a:off x="9693028" y="5001351"/>
            <a:ext cx="2698102" cy="227450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3EE6C-8792-A0B9-9928-C1F1C6905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5908" y="3251222"/>
            <a:ext cx="1505626" cy="1426587"/>
          </a:xfrm>
          <a:prstGeom prst="rect">
            <a:avLst/>
          </a:prstGeom>
        </p:spPr>
      </p:pic>
      <p:pic>
        <p:nvPicPr>
          <p:cNvPr id="407" name="Google Shape;407;p45" descr="freetoedit lollipop candy 257381528007212 by @san_dra_b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9889406">
            <a:off x="7584119" y="6164564"/>
            <a:ext cx="3451138" cy="11009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Chúng em làm bưu thiếp chúc mừng thầy cô vào 20/11 sắp t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4" descr="Chúng em làm bưu thiếp chúc mừng thầy cô vào 20/11 sắp t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66800"/>
            <a:ext cx="2642273" cy="335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218" y="1066800"/>
            <a:ext cx="2078257" cy="335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99" y="1066800"/>
            <a:ext cx="2517775" cy="335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96" y="1066800"/>
            <a:ext cx="3842891" cy="335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6" y="4572000"/>
            <a:ext cx="2990850" cy="270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34" y="4572001"/>
            <a:ext cx="2532554" cy="270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guoiThayNamXua-NguyenVu_mu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85603" y="6138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4818</TotalTime>
  <Words>183</Words>
  <Application>Microsoft Office PowerPoint</Application>
  <PresentationFormat>Widescreen</PresentationFormat>
  <Paragraphs>29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Aharoni</vt:lpstr>
      <vt:lpstr>Algerian</vt:lpstr>
      <vt:lpstr>Arial</vt:lpstr>
      <vt:lpstr>Arial-Rounded</vt:lpstr>
      <vt:lpstr>Bookman-u-Demi</vt:lpstr>
      <vt:lpstr>Calibri</vt:lpstr>
      <vt:lpstr>Calibri Light</vt:lpstr>
      <vt:lpstr>Cambria</vt:lpstr>
      <vt:lpstr>Constantia</vt:lpstr>
      <vt:lpstr>Nunito</vt:lpstr>
      <vt:lpstr>Roboto</vt:lpstr>
      <vt:lpstr>Times New Roman</vt:lpstr>
      <vt:lpstr>TNKeyUni-Corsiva</vt:lpstr>
      <vt:lpstr>TNKeyUni-Lucky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</dc:title>
  <dc:creator>NK</dc:creator>
  <cp:lastModifiedBy>Pham Tuyen</cp:lastModifiedBy>
  <cp:revision>243</cp:revision>
  <dcterms:created xsi:type="dcterms:W3CDTF">2020-12-26T20:52:35Z</dcterms:created>
  <dcterms:modified xsi:type="dcterms:W3CDTF">2023-11-16T00:20:17Z</dcterms:modified>
</cp:coreProperties>
</file>