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20"/>
  </p:notesMasterIdLst>
  <p:sldIdLst>
    <p:sldId id="289" r:id="rId3"/>
    <p:sldId id="312" r:id="rId4"/>
    <p:sldId id="286" r:id="rId5"/>
    <p:sldId id="296" r:id="rId6"/>
    <p:sldId id="322" r:id="rId7"/>
    <p:sldId id="323" r:id="rId8"/>
    <p:sldId id="321" r:id="rId9"/>
    <p:sldId id="314" r:id="rId10"/>
    <p:sldId id="299" r:id="rId11"/>
    <p:sldId id="315" r:id="rId12"/>
    <p:sldId id="317" r:id="rId13"/>
    <p:sldId id="325" r:id="rId14"/>
    <p:sldId id="324" r:id="rId15"/>
    <p:sldId id="310" r:id="rId16"/>
    <p:sldId id="318" r:id="rId17"/>
    <p:sldId id="288" r:id="rId18"/>
    <p:sldId id="29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11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6C2FA-CB39-4B92-917C-837DE2856F06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74BEA-E175-4153-86BD-F79EEA31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2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7477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087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626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155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553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F09CA0-8C58-46CC-8785-B6EA61CA6CB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228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F09CA0-8C58-46CC-8785-B6EA61CA6CB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928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F09CA0-8C58-46CC-8785-B6EA61CA6CB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82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502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132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6598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B71C84-9275-6D32-98F6-09A1DF20D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36AC4AF-0675-7AD1-DAA1-CB4FB416D4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F60D3DB-0AF2-5F39-6372-67DC4AB1F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DA6D368-3D3A-565C-2186-C5CA430CC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C0CD1F5-DF01-F349-C713-763DF4190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DF08F60-9484-F89D-311C-641CC129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135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C380F8-E83B-4E46-19B8-DD61A2CB1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29FEC96-1E72-783A-2EF5-C2083AE72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3C14B4-B2A6-B9B2-9DA8-021A18AE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F968A0-7A1A-B564-DEC0-0A0ECBB1D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1123B1-76F3-36A3-3664-DFFFE4282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531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3009C92-CE97-F876-F890-C9C9B413A4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682B492-3159-0CD3-99B6-C6B34C0187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6E70ED-9E0A-76C7-6C51-D71A55E74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16B336-154B-4967-2947-BA682F4B5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9CB80-04D2-D546-B31D-FDB871554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205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E7A5CD-C970-E223-7EF2-53E65721C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BE3F798-5572-E649-4056-50DF41842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C64C2A-BF80-F1F9-B60C-CFF70ABF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ABCE72-7676-0E85-6DB4-379E0574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63B8FD-59C5-3730-9493-09FBA549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879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A87A58-CAF8-AB96-327A-878B92B43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305BA2-12C8-3112-E65A-1F548E893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DC8714-381D-3B44-FD1A-27A96DA4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CD5610-D5B1-4086-1933-899B0B1B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3FD3B6-44C7-9BC7-443D-3C5CA004D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331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AFAD37-B20B-F296-BD1F-D3B27BEC7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2C7C23-CE04-09E9-4852-814DE34BB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29F11F-A6BA-24AB-63AA-6BAF0D77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8BD194-8A96-5D78-A48E-61C0F23E7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2EEF3C-9BAA-8B33-ABF5-FFD77A22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603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060658-839E-F9F1-C7FF-E0F7C6717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3DB9DB-2F3D-8AEC-8E1B-0A93F944D6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4D94249-EE04-4831-5E9F-FD5E8F4CF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0623952-7781-8439-C90C-8941E32548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07DEB1-E34F-98C3-5907-42CF89B28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2A80D5E-0238-4177-3B8A-A7BD337DA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971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BD187D-E2E6-D5E2-2B50-BBD74755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AF3B58-2356-8BA9-B6BB-F191EC67D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9E5F99E-DF70-04E8-08DD-91127E2FC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FFC1298-550B-4A46-7E05-1897ADAA5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3000613-8BEF-6BF1-36A5-DB583C8419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769C101-60EA-7112-D80A-DE9E2C6BE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0375209-80A0-51F5-8BF2-17E2288F4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626F9C1-5724-79BC-4ACB-CF1C409F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821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93778B-78D8-9961-C230-112D5ED5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8151982-98CB-2061-2945-4C96D90E0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DAB74C2-6A99-9994-5C88-18DC3917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603EC3E-2507-5299-62AF-82803188A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760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E4FEFA1-E4C9-9033-A3E6-EEABCC7BF0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B7BB76E-02A9-7101-95E6-4F9AD105B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FD3E55A-4222-E6DF-6DFE-B2E492B6B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581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62F88A-22EE-A551-0CD8-644B2151E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AA67E87-416F-AB8F-0F11-B5B6BEFC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A753ABE-B71C-ED7A-733E-B6277BD8FC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597E4C-2EFB-CF9C-7F7D-B257AA26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0B507EA-D5DF-031D-3A30-8F21B5676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3B43743-878A-741E-BE3F-08935211D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928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817BBCA4-6334-2DB0-B6F4-8793027CC6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974" y="76200"/>
            <a:ext cx="1190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0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AE4E607-689E-0E44-E3DA-E4979800DCB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F36B9511-E145-516E-1FA2-F723A702946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974" y="76200"/>
            <a:ext cx="1190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54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547EE53-662C-DAEA-88FE-B28DEB48D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842" y="3139810"/>
            <a:ext cx="6334293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796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FA1762D-F52B-14C0-0C35-C936B2CD1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675" y="0"/>
            <a:ext cx="12172949" cy="349567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C69C7AA-8389-2A40-F2DA-39F8E2D25375}"/>
              </a:ext>
            </a:extLst>
          </p:cNvPr>
          <p:cNvSpPr/>
          <p:nvPr/>
        </p:nvSpPr>
        <p:spPr>
          <a:xfrm>
            <a:off x="962025" y="1876425"/>
            <a:ext cx="361950" cy="333375"/>
          </a:xfrm>
          <a:prstGeom prst="roundRect">
            <a:avLst>
              <a:gd name="adj" fmla="val 0"/>
            </a:avLst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0D8BBBD-0E99-9DBB-7905-7E0B30215468}"/>
              </a:ext>
            </a:extLst>
          </p:cNvPr>
          <p:cNvSpPr/>
          <p:nvPr/>
        </p:nvSpPr>
        <p:spPr>
          <a:xfrm>
            <a:off x="962025" y="239395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DB144666-558E-B318-B6F1-02EC5FEE1D24}"/>
              </a:ext>
            </a:extLst>
          </p:cNvPr>
          <p:cNvSpPr/>
          <p:nvPr/>
        </p:nvSpPr>
        <p:spPr>
          <a:xfrm>
            <a:off x="962025" y="2954272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35DE6C9-E838-BB18-35CB-5AE06DEC2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3376610"/>
            <a:ext cx="12106274" cy="282416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A3425501-BC93-F4AF-C6B7-E08B21657040}"/>
              </a:ext>
            </a:extLst>
          </p:cNvPr>
          <p:cNvSpPr/>
          <p:nvPr/>
        </p:nvSpPr>
        <p:spPr>
          <a:xfrm>
            <a:off x="962025" y="3700104"/>
            <a:ext cx="361950" cy="333375"/>
          </a:xfrm>
          <a:prstGeom prst="roundRect">
            <a:avLst>
              <a:gd name="adj" fmla="val 0"/>
            </a:avLst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0C02782B-F283-5DB2-06CD-F0B3E3DB0CD7}"/>
              </a:ext>
            </a:extLst>
          </p:cNvPr>
          <p:cNvSpPr/>
          <p:nvPr/>
        </p:nvSpPr>
        <p:spPr>
          <a:xfrm>
            <a:off x="962025" y="4681537"/>
            <a:ext cx="361950" cy="333375"/>
          </a:xfrm>
          <a:prstGeom prst="roundRect">
            <a:avLst>
              <a:gd name="adj" fmla="val 0"/>
            </a:avLst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xmlns="" id="{17ADAF32-2A30-ED62-0304-00786EE29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" y="5721784"/>
            <a:ext cx="12039599" cy="116955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altLang="en-US" sz="3500" b="1" dirty="0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500" b="1" dirty="0" err="1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altLang="en-US" sz="3500" b="1" dirty="0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altLang="en-US" sz="3500" b="1" dirty="0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36170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BCC0D3-DF34-6A63-6497-CC5FB8B3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8150" y="1009649"/>
            <a:ext cx="12630149" cy="370522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CF9B478-1A19-0528-5E42-803F28284781}"/>
              </a:ext>
            </a:extLst>
          </p:cNvPr>
          <p:cNvSpPr/>
          <p:nvPr/>
        </p:nvSpPr>
        <p:spPr>
          <a:xfrm>
            <a:off x="9511867" y="2076450"/>
            <a:ext cx="361950" cy="409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AC31CAF-5A10-DD3D-2AE4-041AAB505B37}"/>
              </a:ext>
            </a:extLst>
          </p:cNvPr>
          <p:cNvSpPr/>
          <p:nvPr/>
        </p:nvSpPr>
        <p:spPr>
          <a:xfrm flipV="1">
            <a:off x="1946707" y="2628897"/>
            <a:ext cx="476250" cy="52387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33443A48-1258-3C8E-66F2-CC29A9FA77BB}"/>
              </a:ext>
            </a:extLst>
          </p:cNvPr>
          <p:cNvSpPr/>
          <p:nvPr/>
        </p:nvSpPr>
        <p:spPr>
          <a:xfrm>
            <a:off x="5562599" y="2657472"/>
            <a:ext cx="466725" cy="4667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092E4A04-7AED-F28F-4565-2B347A4E3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4832" y="5425343"/>
            <a:ext cx="7688985" cy="116955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altLang="en-US" sz="35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1727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CED41A6-343B-4882-3C4E-FB0B53DC4CC3}"/>
              </a:ext>
            </a:extLst>
          </p:cNvPr>
          <p:cNvSpPr txBox="1"/>
          <p:nvPr/>
        </p:nvSpPr>
        <p:spPr>
          <a:xfrm>
            <a:off x="-89736" y="0"/>
            <a:ext cx="1204280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Ma-ri Quy-ri là nhà bác học người Pháp gốc Ba Lan. Bà đã giành được nhiều danh hiệu và giải thưởng: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thưởng Nô-ben Vật lí, Giải thưởng Nô-ben Hoá học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 sĩ khoa học Vật lí xuất sắc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Huân chương Bắc đẩu bội tinh của Chính phủ Pháp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Viện sĩ Viện Hàn lâm Y học </a:t>
            </a:r>
            <a:r>
              <a:rPr lang="vi-VN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p.</a:t>
            </a:r>
            <a:endParaRPr lang="vi-VN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Ngọc Liên)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674A503-1759-7089-5384-E1722F1389B9}"/>
              </a:ext>
            </a:extLst>
          </p:cNvPr>
          <p:cNvSpPr txBox="1"/>
          <p:nvPr/>
        </p:nvSpPr>
        <p:spPr>
          <a:xfrm>
            <a:off x="53887" y="5473005"/>
            <a:ext cx="121611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Hội hữu nghị và hợp tác Việt – Pháp được thành lập ngày 02 tháng 7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 1955. Hoạt động của Hội nhằm tăng cường đoàn kết, hữu nghị và hợp tác giữa nhân dân hai nước Việt Nam và Pháp</a:t>
            </a:r>
            <a:r>
              <a:rPr lang="vi-VN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1B3D55-DD71-5A83-D97F-7322E4B39BD2}"/>
              </a:ext>
            </a:extLst>
          </p:cNvPr>
          <p:cNvSpPr/>
          <p:nvPr/>
        </p:nvSpPr>
        <p:spPr>
          <a:xfrm>
            <a:off x="30827" y="1059189"/>
            <a:ext cx="238125" cy="14668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82EB1A4-8FE0-AEE2-6843-A9D214C0F6A0}"/>
              </a:ext>
            </a:extLst>
          </p:cNvPr>
          <p:cNvSpPr/>
          <p:nvPr/>
        </p:nvSpPr>
        <p:spPr>
          <a:xfrm>
            <a:off x="5121565" y="5603109"/>
            <a:ext cx="238125" cy="3714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FA1762D-F52B-14C0-0C35-C936B2CD1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87" y="2575113"/>
            <a:ext cx="12138113" cy="2910635"/>
          </a:xfrm>
          <a:prstGeom prst="rect">
            <a:avLst/>
          </a:prstGeom>
        </p:spPr>
      </p:pic>
      <p:sp>
        <p:nvSpPr>
          <p:cNvPr id="13" name="Rectangle: Rounded Corners 2">
            <a:extLst>
              <a:ext uri="{FF2B5EF4-FFF2-40B4-BE49-F238E27FC236}">
                <a16:creationId xmlns:a16="http://schemas.microsoft.com/office/drawing/2014/main" xmlns="" id="{AC69C7AA-8389-2A40-F2DA-39F8E2D25375}"/>
              </a:ext>
            </a:extLst>
          </p:cNvPr>
          <p:cNvSpPr/>
          <p:nvPr/>
        </p:nvSpPr>
        <p:spPr>
          <a:xfrm>
            <a:off x="1081465" y="4100753"/>
            <a:ext cx="360914" cy="277581"/>
          </a:xfrm>
          <a:prstGeom prst="roundRect">
            <a:avLst>
              <a:gd name="adj" fmla="val 0"/>
            </a:avLst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14" name="Rectangle: Rounded Corners 3">
            <a:extLst>
              <a:ext uri="{FF2B5EF4-FFF2-40B4-BE49-F238E27FC236}">
                <a16:creationId xmlns:a16="http://schemas.microsoft.com/office/drawing/2014/main" xmlns="" id="{C0D8BBBD-0E99-9DBB-7905-7E0B30215468}"/>
              </a:ext>
            </a:extLst>
          </p:cNvPr>
          <p:cNvSpPr/>
          <p:nvPr/>
        </p:nvSpPr>
        <p:spPr>
          <a:xfrm>
            <a:off x="1081465" y="4509298"/>
            <a:ext cx="360914" cy="27758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17" name="Rectangle: Rounded Corners 4">
            <a:extLst>
              <a:ext uri="{FF2B5EF4-FFF2-40B4-BE49-F238E27FC236}">
                <a16:creationId xmlns:a16="http://schemas.microsoft.com/office/drawing/2014/main" xmlns="" id="{DB144666-558E-B318-B6F1-02EC5FEE1D24}"/>
              </a:ext>
            </a:extLst>
          </p:cNvPr>
          <p:cNvSpPr/>
          <p:nvPr/>
        </p:nvSpPr>
        <p:spPr>
          <a:xfrm>
            <a:off x="1081465" y="4979390"/>
            <a:ext cx="360914" cy="27758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571720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2866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xmlns="" id="{E890F388-A756-1FEA-93AF-E6333AA7D759}"/>
              </a:ext>
            </a:extLst>
          </p:cNvPr>
          <p:cNvSpPr/>
          <p:nvPr/>
        </p:nvSpPr>
        <p:spPr>
          <a:xfrm>
            <a:off x="116496" y="132359"/>
            <a:ext cx="864524" cy="86452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9211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821D2CB-8107-C53C-AD29-C92368C5BD7E}"/>
              </a:ext>
            </a:extLst>
          </p:cNvPr>
          <p:cNvSpPr txBox="1"/>
          <p:nvPr/>
        </p:nvSpPr>
        <p:spPr>
          <a:xfrm>
            <a:off x="1209674" y="-40897"/>
            <a:ext cx="108489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Cùng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khoa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Ghi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1 – 2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sử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gạch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ngang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B2B45ED-1C13-B53B-98E1-D8860AECC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453" y="3330895"/>
            <a:ext cx="3616672" cy="38031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602EFCB-8065-5874-6863-B8D1ED47D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585" y="3625829"/>
            <a:ext cx="3519419" cy="3524405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xmlns="" id="{6A04276A-A97D-3F4C-B3BF-B3E577940FF2}"/>
              </a:ext>
            </a:extLst>
          </p:cNvPr>
          <p:cNvSpPr/>
          <p:nvPr/>
        </p:nvSpPr>
        <p:spPr>
          <a:xfrm>
            <a:off x="276225" y="1952626"/>
            <a:ext cx="4133850" cy="1771650"/>
          </a:xfrm>
          <a:prstGeom prst="wedgeRoundRectCallout">
            <a:avLst>
              <a:gd name="adj1" fmla="val 44283"/>
              <a:gd name="adj2" fmla="val 6701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800" b="1" i="0" dirty="0">
                <a:solidFill>
                  <a:srgbClr val="002060"/>
                </a:solidFill>
              </a:rPr>
              <a:t> 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 có biết nhà bác học Lương Định Của ở nước nào không ?</a:t>
            </a:r>
            <a:endParaRPr lang="en-US" sz="28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xmlns="" id="{C57CEDE2-3C41-551D-FE85-A209922F1898}"/>
              </a:ext>
            </a:extLst>
          </p:cNvPr>
          <p:cNvSpPr/>
          <p:nvPr/>
        </p:nvSpPr>
        <p:spPr>
          <a:xfrm>
            <a:off x="7613303" y="1876426"/>
            <a:ext cx="4048125" cy="1847850"/>
          </a:xfrm>
          <a:prstGeom prst="wedgeRoundRectCallout">
            <a:avLst>
              <a:gd name="adj1" fmla="val -47096"/>
              <a:gd name="adj2" fmla="val 6572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800" dirty="0"/>
              <a:t>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Lương Định Của là nhà bác học của nước Việt Nam.</a:t>
            </a:r>
            <a:endParaRPr lang="en-US" sz="28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xmlns="" id="{EE95BC88-1764-D0DF-C44F-1ED65827BE84}"/>
              </a:ext>
            </a:extLst>
          </p:cNvPr>
          <p:cNvSpPr/>
          <p:nvPr/>
        </p:nvSpPr>
        <p:spPr>
          <a:xfrm>
            <a:off x="-76200" y="1838325"/>
            <a:ext cx="4943475" cy="1945007"/>
          </a:xfrm>
          <a:prstGeom prst="wedgeRoundRectCallout">
            <a:avLst>
              <a:gd name="adj1" fmla="val 44283"/>
              <a:gd name="adj2" fmla="val 6701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800" dirty="0"/>
              <a:t>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 đấy ! Nhà bác học Lương Định Của đã có những đóng góp to lớn cho nền nông nghiệp Việt Nam...</a:t>
            </a:r>
            <a:endParaRPr lang="en-US" sz="28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9931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C518C39-4373-7B8A-A161-9B7A636B03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1925" y="2797467"/>
            <a:ext cx="7007299" cy="240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934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9374FF7-6720-EB07-1D5E-3B135257C5D5}"/>
              </a:ext>
            </a:extLst>
          </p:cNvPr>
          <p:cNvSpPr txBox="1"/>
          <p:nvPr/>
        </p:nvSpPr>
        <p:spPr>
          <a:xfrm>
            <a:off x="1147156" y="2242454"/>
            <a:ext cx="79303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Hoàn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mới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8F1F006-F0B4-D487-4471-FDCAA4398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120" y="610532"/>
            <a:ext cx="4548061" cy="146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340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t="12139" r="14366" b="55224"/>
          <a:stretch/>
        </p:blipFill>
        <p:spPr>
          <a:xfrm>
            <a:off x="2565334" y="29874"/>
            <a:ext cx="868907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6714F20-B5A5-63D1-8573-3903EC28E192}"/>
              </a:ext>
            </a:extLst>
          </p:cNvPr>
          <p:cNvGrpSpPr/>
          <p:nvPr/>
        </p:nvGrpSpPr>
        <p:grpSpPr>
          <a:xfrm>
            <a:off x="-66366" y="-1162356"/>
            <a:ext cx="12258366" cy="8020356"/>
            <a:chOff x="0" y="0"/>
            <a:chExt cx="12214042" cy="783501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" r="-265" b="9721"/>
            <a:stretch/>
          </p:blipFill>
          <p:spPr>
            <a:xfrm>
              <a:off x="22042" y="1643705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xmlns="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46" t="5236" r="-16" b="84828"/>
            <a:stretch/>
          </p:blipFill>
          <p:spPr>
            <a:xfrm>
              <a:off x="11117645" y="0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xmlns="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" r="87760" b="89824"/>
            <a:stretch/>
          </p:blipFill>
          <p:spPr>
            <a:xfrm>
              <a:off x="0" y="0"/>
              <a:ext cx="1474838" cy="697843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9B9065-149E-C3FA-2B7D-E693AF2B21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3944" y="1876390"/>
            <a:ext cx="9211854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744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52CF9E8-511B-7D3A-EE77-869671A4EA43}"/>
              </a:ext>
            </a:extLst>
          </p:cNvPr>
          <p:cNvSpPr/>
          <p:nvPr/>
        </p:nvSpPr>
        <p:spPr>
          <a:xfrm>
            <a:off x="324465" y="324465"/>
            <a:ext cx="11592231" cy="61353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BFE6F6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xmlns="" id="{AB4434C4-858B-88E7-5F07-B2118DA31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0" b="100000" l="0" r="100000">
                        <a14:foregroundMark x1="28333" y1="84537" x2="28333" y2="84537"/>
                        <a14:foregroundMark x1="27865" y1="82963" x2="27865" y2="82963"/>
                        <a14:foregroundMark x1="27292" y1="83889" x2="27292" y2="83889"/>
                        <a14:foregroundMark x1="15521" y1="81389" x2="15521" y2="81389"/>
                        <a14:foregroundMark x1="15521" y1="87130" x2="15521" y2="87130"/>
                        <a14:foregroundMark x1="13854" y1="87685" x2="13854" y2="87685"/>
                        <a14:foregroundMark x1="11875" y1="86852" x2="11875" y2="86852"/>
                        <a14:foregroundMark x1="12031" y1="83056" x2="12031" y2="83056"/>
                        <a14:foregroundMark x1="19792" y1="85463" x2="19792" y2="85463"/>
                        <a14:foregroundMark x1="10781" y1="88148" x2="10781" y2="88148"/>
                        <a14:foregroundMark x1="17083" y1="87593" x2="17083" y2="87593"/>
                        <a14:foregroundMark x1="16927" y1="84907" x2="16927" y2="84907"/>
                        <a14:foregroundMark x1="28385" y1="83519" x2="28385" y2="83519"/>
                        <a14:foregroundMark x1="28958" y1="84630" x2="28958" y2="84630"/>
                        <a14:foregroundMark x1="27760" y1="83241" x2="27760" y2="83241"/>
                        <a14:foregroundMark x1="27187" y1="84074" x2="27187" y2="84074"/>
                        <a14:foregroundMark x1="28333" y1="82130" x2="28333" y2="81944"/>
                        <a14:foregroundMark x1="29583" y1="91481" x2="29323" y2="91944"/>
                        <a14:foregroundMark x1="27604" y1="94074" x2="27604" y2="94074"/>
                        <a14:foregroundMark x1="26563" y1="84815" x2="26563" y2="8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773" y="1618602"/>
            <a:ext cx="9185227" cy="53376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2BBA31E-8279-DD64-C573-172458A755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00" b="93850" l="10000" r="90000">
                        <a14:foregroundMark x1="60950" y1="34350" x2="60950" y2="34350"/>
                        <a14:foregroundMark x1="61650" y1="32150" x2="61650" y2="32150"/>
                        <a14:foregroundMark x1="50350" y1="38300" x2="50350" y2="38300"/>
                        <a14:foregroundMark x1="45800" y1="41000" x2="45800" y2="41000"/>
                        <a14:foregroundMark x1="50700" y1="40450" x2="50700" y2="40450"/>
                        <a14:foregroundMark x1="63300" y1="33600" x2="63300" y2="33600"/>
                        <a14:foregroundMark x1="58550" y1="34500" x2="58550" y2="34500"/>
                        <a14:foregroundMark x1="63700" y1="31100" x2="63700" y2="31100"/>
                        <a14:foregroundMark x1="63150" y1="35250" x2="63150" y2="35250"/>
                        <a14:foregroundMark x1="61850" y1="30200" x2="61850" y2="30200"/>
                        <a14:foregroundMark x1="57100" y1="73650" x2="57100" y2="73650"/>
                        <a14:foregroundMark x1="48550" y1="71300" x2="48550" y2="71300"/>
                        <a14:foregroundMark x1="68050" y1="74400" x2="68050" y2="74400"/>
                        <a14:foregroundMark x1="61850" y1="70600" x2="61150" y2="70800"/>
                        <a14:foregroundMark x1="52000" y1="72600" x2="52000" y2="72600"/>
                        <a14:foregroundMark x1="42500" y1="72050" x2="42500" y2="72050"/>
                        <a14:foregroundMark x1="22250" y1="72200" x2="22250" y2="71300"/>
                        <a14:foregroundMark x1="23550" y1="69350" x2="23550" y2="69350"/>
                        <a14:foregroundMark x1="45050" y1="73650" x2="45050" y2="73650"/>
                        <a14:foregroundMark x1="42700" y1="68950" x2="42700" y2="68950"/>
                        <a14:foregroundMark x1="50550" y1="72050" x2="51650" y2="71850"/>
                        <a14:foregroundMark x1="54900" y1="70600" x2="54900" y2="70600"/>
                        <a14:foregroundMark x1="63150" y1="72200" x2="63700" y2="72400"/>
                        <a14:foregroundMark x1="67150" y1="72200" x2="67150" y2="72200"/>
                        <a14:foregroundMark x1="63700" y1="73850" x2="61850" y2="74750"/>
                        <a14:foregroundMark x1="58000" y1="77100" x2="58550" y2="76350"/>
                        <a14:foregroundMark x1="59650" y1="72950" x2="59650" y2="72950"/>
                        <a14:foregroundMark x1="46900" y1="72600" x2="46900" y2="72600"/>
                        <a14:foregroundMark x1="39600" y1="71850" x2="39600" y2="71850"/>
                        <a14:foregroundMark x1="39400" y1="72050" x2="39400" y2="72050"/>
                        <a14:foregroundMark x1="70600" y1="73100" x2="70800" y2="73500"/>
                        <a14:foregroundMark x1="69500" y1="70250" x2="68450" y2="70250"/>
                        <a14:foregroundMark x1="58200" y1="72950" x2="58200" y2="72950"/>
                        <a14:foregroundMark x1="52900" y1="73300" x2="52900" y2="73300"/>
                        <a14:foregroundMark x1="45800" y1="72050" x2="45800" y2="72050"/>
                        <a14:foregroundMark x1="42350" y1="72200" x2="42350" y2="72200"/>
                        <a14:foregroundMark x1="42350" y1="72200" x2="42350" y2="72200"/>
                        <a14:foregroundMark x1="42350" y1="72600" x2="42350" y2="72600"/>
                        <a14:foregroundMark x1="42350" y1="72950" x2="42350" y2="72950"/>
                        <a14:foregroundMark x1="42500" y1="72950" x2="42500" y2="72950"/>
                        <a14:foregroundMark x1="46350" y1="72400" x2="46350" y2="72400"/>
                        <a14:foregroundMark x1="48350" y1="72600" x2="51450" y2="73500"/>
                        <a14:foregroundMark x1="53100" y1="73650" x2="55450" y2="72950"/>
                        <a14:foregroundMark x1="56000" y1="72600" x2="57100" y2="72600"/>
                        <a14:foregroundMark x1="57300" y1="72600" x2="57850" y2="72750"/>
                        <a14:foregroundMark x1="39600" y1="73500" x2="39600" y2="73500"/>
                        <a14:foregroundMark x1="51100" y1="69150" x2="51100" y2="69150"/>
                        <a14:foregroundMark x1="56750" y1="70050" x2="56750" y2="70050"/>
                        <a14:foregroundMark x1="48550" y1="75650" x2="48550" y2="75650"/>
                        <a14:foregroundMark x1="45250" y1="73850" x2="45250" y2="73850"/>
                        <a14:foregroundMark x1="41800" y1="69850" x2="41800" y2="69850"/>
                        <a14:foregroundMark x1="36100" y1="75300" x2="36100" y2="7530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2750" y2="74950"/>
                        <a14:foregroundMark x1="52750" y1="74950" x2="52750" y2="74950"/>
                        <a14:foregroundMark x1="44150" y1="73300" x2="44150" y2="73300"/>
                        <a14:foregroundMark x1="41600" y1="75850" x2="41600" y2="75850"/>
                        <a14:foregroundMark x1="35950" y1="73300" x2="35950" y2="73300"/>
                        <a14:foregroundMark x1="39950" y1="69350" x2="39950" y2="69350"/>
                        <a14:foregroundMark x1="48550" y1="69150" x2="48550" y2="69150"/>
                        <a14:foregroundMark x1="64600" y1="70050" x2="64600" y2="70050"/>
                        <a14:foregroundMark x1="58950" y1="70050" x2="58950" y2="70050"/>
                        <a14:foregroundMark x1="46000" y1="70800" x2="46000" y2="70800"/>
                        <a14:foregroundMark x1="76450" y1="25700" x2="76450" y2="25700"/>
                        <a14:foregroundMark x1="76450" y1="25700" x2="76450" y2="25700"/>
                        <a14:foregroundMark x1="40150" y1="75450" x2="40150" y2="75450"/>
                        <a14:foregroundMark x1="38150" y1="74750" x2="38150" y2="74750"/>
                        <a14:foregroundMark x1="45600" y1="69150" x2="45600" y2="69150"/>
                        <a14:foregroundMark x1="74100" y1="11800" x2="74100" y2="11800"/>
                        <a14:foregroundMark x1="76450" y1="17750" x2="76450" y2="17750"/>
                        <a14:foregroundMark x1="81950" y1="35600" x2="81950" y2="35600"/>
                        <a14:foregroundMark x1="80100" y1="33600" x2="80100" y2="33600"/>
                        <a14:foregroundMark x1="66250" y1="15050" x2="66400" y2="15950"/>
                        <a14:foregroundMark x1="70250" y1="9600" x2="70450" y2="10150"/>
                        <a14:foregroundMark x1="73550" y1="10550" x2="73550" y2="10550"/>
                        <a14:foregroundMark x1="78850" y1="14500" x2="79000" y2="15050"/>
                        <a14:foregroundMark x1="76450" y1="26200" x2="76450" y2="26200"/>
                        <a14:foregroundMark x1="76250" y1="20650" x2="76250" y2="20650"/>
                        <a14:foregroundMark x1="77000" y1="9800" x2="77000" y2="9800"/>
                        <a14:foregroundMark x1="77000" y1="11950" x2="77000" y2="11950"/>
                        <a14:foregroundMark x1="45800" y1="39200" x2="45800" y2="39200"/>
                        <a14:foregroundMark x1="76100" y1="25150" x2="76100" y2="25150"/>
                        <a14:foregroundMark x1="48150" y1="41900" x2="48150" y2="42100"/>
                        <a14:foregroundMark x1="50000" y1="36850" x2="50000" y2="36850"/>
                        <a14:foregroundMark x1="50350" y1="40300" x2="50350" y2="40300"/>
                        <a14:foregroundMark x1="65500" y1="72750" x2="65500" y2="72750"/>
                        <a14:foregroundMark x1="65700" y1="69500" x2="65700" y2="69500"/>
                        <a14:foregroundMark x1="65850" y1="72050" x2="65850" y2="72050"/>
                        <a14:foregroundMark x1="60050" y1="73500" x2="59500" y2="72750"/>
                        <a14:foregroundMark x1="37400" y1="72750" x2="37200" y2="72200"/>
                        <a14:foregroundMark x1="38500" y1="71700" x2="38500" y2="71700"/>
                        <a14:foregroundMark x1="52350" y1="69350" x2="52350" y2="69350"/>
                        <a14:foregroundMark x1="58000" y1="68950" x2="58000" y2="689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92090" y="3097256"/>
            <a:ext cx="4103555" cy="41794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3D0A005-363E-4114-7E95-D50F4C61DDF9}"/>
              </a:ext>
            </a:extLst>
          </p:cNvPr>
          <p:cNvSpPr/>
          <p:nvPr/>
        </p:nvSpPr>
        <p:spPr>
          <a:xfrm>
            <a:off x="777800" y="748876"/>
            <a:ext cx="4260926" cy="193899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Dấu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gạch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ngang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có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những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công</a:t>
            </a:r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dụng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gì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BFEA73C-C3AE-14AE-8AFF-261A569050D4}"/>
              </a:ext>
            </a:extLst>
          </p:cNvPr>
          <p:cNvSpPr/>
          <p:nvPr/>
        </p:nvSpPr>
        <p:spPr>
          <a:xfrm>
            <a:off x="5253476" y="2258217"/>
            <a:ext cx="653796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ùng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ối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Đánh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dấu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lời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nói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trực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tiếp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của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nhân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vật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E008B-B6AB-7C88-A3D6-71D7785A14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35" b="90000" l="533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130" y="209364"/>
            <a:ext cx="3258189" cy="224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15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t="12139" r="14366" b="55224"/>
          <a:stretch/>
        </p:blipFill>
        <p:spPr>
          <a:xfrm>
            <a:off x="1751463" y="0"/>
            <a:ext cx="868907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6714F20-B5A5-63D1-8573-3903EC28E192}"/>
              </a:ext>
            </a:extLst>
          </p:cNvPr>
          <p:cNvGrpSpPr/>
          <p:nvPr/>
        </p:nvGrpSpPr>
        <p:grpSpPr>
          <a:xfrm>
            <a:off x="-44244" y="-26330"/>
            <a:ext cx="12236244" cy="6908021"/>
            <a:chOff x="170422" y="3574148"/>
            <a:chExt cx="12192000" cy="6748384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" r="-265" b="9721"/>
            <a:stretch/>
          </p:blipFill>
          <p:spPr>
            <a:xfrm>
              <a:off x="170422" y="4131224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xmlns="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46" t="5236" r="-16" b="84828"/>
            <a:stretch/>
          </p:blipFill>
          <p:spPr>
            <a:xfrm>
              <a:off x="11288067" y="3574148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xmlns="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" r="87760" b="89824"/>
            <a:stretch/>
          </p:blipFill>
          <p:spPr>
            <a:xfrm>
              <a:off x="170422" y="3574148"/>
              <a:ext cx="1474838" cy="697843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7010728-37F9-C1E3-73BB-D9C9AB4661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07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A21E61-8152-225C-9F9C-8578763757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507" y="625555"/>
            <a:ext cx="3097036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78B4478-C64F-7B58-7FFE-5F7695986A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0716" y="1908709"/>
            <a:ext cx="7870618" cy="23166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F603778-6374-9427-8315-352AB04FE52F}"/>
              </a:ext>
            </a:extLst>
          </p:cNvPr>
          <p:cNvSpPr txBox="1"/>
          <p:nvPr/>
        </p:nvSpPr>
        <p:spPr>
          <a:xfrm rot="20950024">
            <a:off x="438150" y="4410075"/>
            <a:ext cx="2495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Luyện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câu</a:t>
            </a:r>
            <a:endParaRPr lang="en-US" sz="4000" dirty="0">
              <a:solidFill>
                <a:schemeClr val="bg1"/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7692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C579DCD-BF86-102F-F6C7-5C18CD1A54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0433" y="3127036"/>
            <a:ext cx="6340390" cy="1572904"/>
          </a:xfrm>
          <a:prstGeom prst="rect">
            <a:avLst/>
          </a:prstGeom>
        </p:spPr>
      </p:pic>
      <p:sp>
        <p:nvSpPr>
          <p:cNvPr id="7" name="Google Shape;833;p6">
            <a:extLst>
              <a:ext uri="{FF2B5EF4-FFF2-40B4-BE49-F238E27FC236}">
                <a16:creationId xmlns:a16="http://schemas.microsoft.com/office/drawing/2014/main" xmlns="" id="{B480FFD2-1FBC-C67E-E379-752B438CB62B}"/>
              </a:ext>
            </a:extLst>
          </p:cNvPr>
          <p:cNvSpPr/>
          <p:nvPr/>
        </p:nvSpPr>
        <p:spPr>
          <a:xfrm>
            <a:off x="707063" y="5947494"/>
            <a:ext cx="9881015" cy="609458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 w="38100" cap="flat" cmpd="sng">
            <a:solidFill>
              <a:srgbClr val="97480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nl-NL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ùng để nối các từ ngữ trong một liên danh</a:t>
            </a:r>
            <a:endParaRPr lang="en-US" sz="3200" b="1" i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7856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4943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58F3A6C9-832C-8841-0E9C-C958F93986F5}"/>
              </a:ext>
            </a:extLst>
          </p:cNvPr>
          <p:cNvSpPr/>
          <p:nvPr/>
        </p:nvSpPr>
        <p:spPr>
          <a:xfrm>
            <a:off x="30826" y="824"/>
            <a:ext cx="864524" cy="86452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rgbClr val="39211B"/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FBC9FFF-EDC0-C663-59D2-E00A6F2F4636}"/>
              </a:ext>
            </a:extLst>
          </p:cNvPr>
          <p:cNvSpPr txBox="1"/>
          <p:nvPr/>
        </p:nvSpPr>
        <p:spPr>
          <a:xfrm>
            <a:off x="1200150" y="-46154"/>
            <a:ext cx="109918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Nêu công dụng của dấu gạch ngang  được sử dụng trong mỗi đoạn dưới đây: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CED41A6-343B-4882-3C4E-FB0B53DC4CC3}"/>
              </a:ext>
            </a:extLst>
          </p:cNvPr>
          <p:cNvSpPr txBox="1"/>
          <p:nvPr/>
        </p:nvSpPr>
        <p:spPr>
          <a:xfrm>
            <a:off x="-28575" y="946038"/>
            <a:ext cx="1204280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Ma-ri Quy-ri là nhà bác học người Pháp gốc Ba Lan. Bà đã giành được nhiều danh hiệu và giải thưởng: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thưởng Nô-ben Vật lí, Giải thưởng Nô-ben Hoá học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 sĩ khoa học Vật lí xuất sắc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Huân chương Bắc đẩu bội tinh của Chính phủ Pháp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Viện sĩ Viện Hàn lâm Y học </a:t>
            </a:r>
            <a:r>
              <a:rPr lang="vi-VN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p.</a:t>
            </a:r>
            <a:endParaRPr lang="vi-VN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Ngọc Liên)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674A503-1759-7089-5384-E1722F1389B9}"/>
              </a:ext>
            </a:extLst>
          </p:cNvPr>
          <p:cNvSpPr txBox="1"/>
          <p:nvPr/>
        </p:nvSpPr>
        <p:spPr>
          <a:xfrm>
            <a:off x="30827" y="4400442"/>
            <a:ext cx="121611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Hội hữu nghị và hợp tác Việt – Pháp được thành lập ngày 02 tháng 7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 1955. Hoạt động của Hội nhằm tăng cường đoàn kết, hữu nghị và hợp tác giữa nhân dân hai nước Việt Nam và Pháp.</a:t>
            </a:r>
          </a:p>
          <a:p>
            <a:pPr algn="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(Hằng Phương </a:t>
            </a:r>
            <a:r>
              <a:rPr lang="vi-VN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 hợp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264553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58F3A6C9-832C-8841-0E9C-C958F93986F5}"/>
              </a:ext>
            </a:extLst>
          </p:cNvPr>
          <p:cNvSpPr/>
          <p:nvPr/>
        </p:nvSpPr>
        <p:spPr>
          <a:xfrm>
            <a:off x="30826" y="824"/>
            <a:ext cx="864524" cy="86452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rgbClr val="39211B"/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FBC9FFF-EDC0-C663-59D2-E00A6F2F4636}"/>
              </a:ext>
            </a:extLst>
          </p:cNvPr>
          <p:cNvSpPr txBox="1"/>
          <p:nvPr/>
        </p:nvSpPr>
        <p:spPr>
          <a:xfrm>
            <a:off x="1200150" y="-46154"/>
            <a:ext cx="109918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Nêu công dụng của dấu gạch ngang  được sử dụng trong mỗi đoạn dưới đây: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CED41A6-343B-4882-3C4E-FB0B53DC4CC3}"/>
              </a:ext>
            </a:extLst>
          </p:cNvPr>
          <p:cNvSpPr txBox="1"/>
          <p:nvPr/>
        </p:nvSpPr>
        <p:spPr>
          <a:xfrm>
            <a:off x="-71630" y="893923"/>
            <a:ext cx="1204280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Ma-ri Quy-ri là nhà bác học người Pháp gốc Ba Lan. Bà đã giành được nhiều danh hiệu và giải thưởng: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thưởng Nô-ben Vật lí, Giải thưởng Nô-ben Hoá học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 sĩ khoa học Vật lí xuất sắc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Huân chương Bắc đẩu bội tinh của Chính phủ Pháp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Viện sĩ Viện Hàn lâm Y học </a:t>
            </a:r>
            <a:r>
              <a:rPr lang="vi-VN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p.</a:t>
            </a:r>
            <a:endParaRPr lang="vi-VN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Ngọc Liên)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674A503-1759-7089-5384-E1722F1389B9}"/>
              </a:ext>
            </a:extLst>
          </p:cNvPr>
          <p:cNvSpPr txBox="1"/>
          <p:nvPr/>
        </p:nvSpPr>
        <p:spPr>
          <a:xfrm>
            <a:off x="30827" y="4400442"/>
            <a:ext cx="121611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Hội hữu nghị và hợp tác Việt – Pháp được thành lập ngày 02 tháng 7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 1955. Hoạt động của Hội nhằm tăng cường đoàn kết, hữu nghị và hợp tác giữa nhân dân hai nước Việt Nam và Pháp.</a:t>
            </a:r>
          </a:p>
          <a:p>
            <a:pPr algn="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(Hằng Phương </a:t>
            </a:r>
            <a:r>
              <a:rPr lang="vi-VN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 hợp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1B3D55-DD71-5A83-D97F-7322E4B39BD2}"/>
              </a:ext>
            </a:extLst>
          </p:cNvPr>
          <p:cNvSpPr/>
          <p:nvPr/>
        </p:nvSpPr>
        <p:spPr>
          <a:xfrm>
            <a:off x="60696" y="1946429"/>
            <a:ext cx="238125" cy="14668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Google Shape;833;p6">
            <a:extLst>
              <a:ext uri="{FF2B5EF4-FFF2-40B4-BE49-F238E27FC236}">
                <a16:creationId xmlns:a16="http://schemas.microsoft.com/office/drawing/2014/main" xmlns="" id="{5F99C477-C360-7748-4B1A-D3E0528C09F9}"/>
              </a:ext>
            </a:extLst>
          </p:cNvPr>
          <p:cNvSpPr/>
          <p:nvPr/>
        </p:nvSpPr>
        <p:spPr>
          <a:xfrm>
            <a:off x="1870619" y="3539618"/>
            <a:ext cx="10100556" cy="661836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 w="38100" cap="flat" cmpd="sng">
            <a:solidFill>
              <a:srgbClr val="97480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32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2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2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2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2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32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32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sz="40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82EB1A4-8FE0-AEE2-6843-A9D214C0F6A0}"/>
              </a:ext>
            </a:extLst>
          </p:cNvPr>
          <p:cNvSpPr/>
          <p:nvPr/>
        </p:nvSpPr>
        <p:spPr>
          <a:xfrm>
            <a:off x="5103458" y="4506128"/>
            <a:ext cx="238125" cy="3714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Google Shape;833;p6">
            <a:extLst>
              <a:ext uri="{FF2B5EF4-FFF2-40B4-BE49-F238E27FC236}">
                <a16:creationId xmlns:a16="http://schemas.microsoft.com/office/drawing/2014/main" xmlns="" id="{B480FFD2-1FBC-C67E-E379-752B438CB62B}"/>
              </a:ext>
            </a:extLst>
          </p:cNvPr>
          <p:cNvSpPr/>
          <p:nvPr/>
        </p:nvSpPr>
        <p:spPr>
          <a:xfrm>
            <a:off x="707235" y="6252707"/>
            <a:ext cx="9881015" cy="609458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 w="38100" cap="flat" cmpd="sng">
            <a:solidFill>
              <a:srgbClr val="97480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nl-NL" sz="32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 để nối các từ ngữ trong một liên danh</a:t>
            </a:r>
            <a:endParaRPr lang="en-US" sz="3200" b="1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5319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ữ bác học Marie Curie: Cuộc đời là một câu chuyện thần kỳ! - Đại học Hoa  Sen">
            <a:extLst>
              <a:ext uri="{FF2B5EF4-FFF2-40B4-BE49-F238E27FC236}">
                <a16:creationId xmlns:a16="http://schemas.microsoft.com/office/drawing/2014/main" xmlns="" id="{951FCB61-0E43-A8DA-DBDE-8BC7C57C4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1811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âu chuyện cuộc đời thần kỳ của nữ bác học Marie Curie: Người đầu tiên phát  hiện ra hóa chất có thể chống ung thư, rồi cũng chính vì nó mà &quot;sinh">
            <a:extLst>
              <a:ext uri="{FF2B5EF4-FFF2-40B4-BE49-F238E27FC236}">
                <a16:creationId xmlns:a16="http://schemas.microsoft.com/office/drawing/2014/main" xmlns="" id="{3A9DF86D-AB50-CD8E-75CE-643142091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9" y="1252754"/>
            <a:ext cx="4695825" cy="335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oogle Shape;831;p6">
            <a:extLst>
              <a:ext uri="{FF2B5EF4-FFF2-40B4-BE49-F238E27FC236}">
                <a16:creationId xmlns:a16="http://schemas.microsoft.com/office/drawing/2014/main" xmlns="" id="{7516ACC3-EE9B-DD95-C50F-FA686BB730B0}"/>
              </a:ext>
            </a:extLst>
          </p:cNvPr>
          <p:cNvGrpSpPr/>
          <p:nvPr/>
        </p:nvGrpSpPr>
        <p:grpSpPr>
          <a:xfrm>
            <a:off x="581025" y="4714874"/>
            <a:ext cx="11487148" cy="1838326"/>
            <a:chOff x="6019800" y="2256123"/>
            <a:chExt cx="2891323" cy="2064424"/>
          </a:xfrm>
        </p:grpSpPr>
        <p:sp>
          <p:nvSpPr>
            <p:cNvPr id="3" name="Google Shape;832;p6">
              <a:extLst>
                <a:ext uri="{FF2B5EF4-FFF2-40B4-BE49-F238E27FC236}">
                  <a16:creationId xmlns:a16="http://schemas.microsoft.com/office/drawing/2014/main" xmlns="" id="{D84BD246-B07E-B43B-4DCE-AE88EE305C6F}"/>
                </a:ext>
              </a:extLst>
            </p:cNvPr>
            <p:cNvSpPr/>
            <p:nvPr/>
          </p:nvSpPr>
          <p:spPr>
            <a:xfrm>
              <a:off x="6019800" y="2256123"/>
              <a:ext cx="2891323" cy="2064424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" name="Google Shape;833;p6">
              <a:extLst>
                <a:ext uri="{FF2B5EF4-FFF2-40B4-BE49-F238E27FC236}">
                  <a16:creationId xmlns:a16="http://schemas.microsoft.com/office/drawing/2014/main" xmlns="" id="{3511EAE0-2B8A-C83C-E4B8-EAC36B84C3CE}"/>
                </a:ext>
              </a:extLst>
            </p:cNvPr>
            <p:cNvSpPr/>
            <p:nvPr/>
          </p:nvSpPr>
          <p:spPr>
            <a:xfrm>
              <a:off x="6087737" y="2368555"/>
              <a:ext cx="2751463" cy="1673883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Nhà bác học Ma-ri </a:t>
              </a:r>
              <a:r>
                <a:rPr lang="nl-NL" sz="3200" b="1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Quy-ri       </a:t>
              </a:r>
            </a:p>
            <a:p>
              <a:pPr algn="ctr">
                <a:lnSpc>
                  <a:spcPct val="110000"/>
                </a:lnSpc>
              </a:pPr>
              <a:r>
                <a:rPr lang="nl-NL" sz="3200" b="1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smtClean="0">
                  <a:solidFill>
                    <a:srgbClr val="202122"/>
                  </a:solidFill>
                  <a:latin typeface="Bahnschrift Light SemiCondensed" panose="020B0502040204020203" pitchFamily="34" charset="0"/>
                </a:rPr>
                <a:t> (7 </a:t>
              </a:r>
              <a:r>
                <a:rPr lang="en-US" sz="3200" dirty="0" err="1" smtClean="0">
                  <a:solidFill>
                    <a:srgbClr val="202122"/>
                  </a:solidFill>
                  <a:latin typeface="Bahnschrift Light SemiCondensed" panose="020B0502040204020203" pitchFamily="34" charset="0"/>
                </a:rPr>
                <a:t>tháng</a:t>
              </a:r>
              <a:r>
                <a:rPr lang="en-US" sz="3200" dirty="0" smtClean="0">
                  <a:solidFill>
                    <a:srgbClr val="202122"/>
                  </a:solidFill>
                  <a:latin typeface="Bahnschrift Light SemiCondensed" panose="020B0502040204020203" pitchFamily="34" charset="0"/>
                </a:rPr>
                <a:t> </a:t>
              </a:r>
              <a:r>
                <a:rPr lang="en-US" sz="3200" dirty="0">
                  <a:solidFill>
                    <a:srgbClr val="202122"/>
                  </a:solidFill>
                  <a:latin typeface="Bahnschrift Light SemiCondensed" panose="020B0502040204020203" pitchFamily="34" charset="0"/>
                </a:rPr>
                <a:t>11 </a:t>
              </a:r>
              <a:r>
                <a:rPr lang="en-US" sz="3200" dirty="0" err="1">
                  <a:solidFill>
                    <a:srgbClr val="202122"/>
                  </a:solidFill>
                  <a:latin typeface="Bahnschrift Light SemiCondensed" panose="020B0502040204020203" pitchFamily="34" charset="0"/>
                </a:rPr>
                <a:t>năm</a:t>
              </a:r>
              <a:r>
                <a:rPr lang="en-US" sz="3200" dirty="0">
                  <a:solidFill>
                    <a:srgbClr val="202122"/>
                  </a:solidFill>
                  <a:latin typeface="Bahnschrift Light SemiCondensed" panose="020B0502040204020203" pitchFamily="34" charset="0"/>
                </a:rPr>
                <a:t> 1867 – 4 </a:t>
              </a:r>
              <a:r>
                <a:rPr lang="en-US" sz="3200" dirty="0" err="1">
                  <a:solidFill>
                    <a:srgbClr val="202122"/>
                  </a:solidFill>
                  <a:latin typeface="Bahnschrift Light SemiCondensed" panose="020B0502040204020203" pitchFamily="34" charset="0"/>
                </a:rPr>
                <a:t>tháng</a:t>
              </a:r>
              <a:r>
                <a:rPr lang="en-US" sz="3200" dirty="0">
                  <a:solidFill>
                    <a:srgbClr val="202122"/>
                  </a:solidFill>
                  <a:latin typeface="Bahnschrift Light SemiCondensed" panose="020B0502040204020203" pitchFamily="34" charset="0"/>
                </a:rPr>
                <a:t> 7 </a:t>
              </a:r>
              <a:r>
                <a:rPr lang="en-US" sz="3200" dirty="0" err="1">
                  <a:solidFill>
                    <a:srgbClr val="202122"/>
                  </a:solidFill>
                  <a:latin typeface="Bahnschrift Light SemiCondensed" panose="020B0502040204020203" pitchFamily="34" charset="0"/>
                </a:rPr>
                <a:t>năm</a:t>
              </a:r>
              <a:r>
                <a:rPr lang="en-US" sz="3200" dirty="0">
                  <a:solidFill>
                    <a:srgbClr val="202122"/>
                  </a:solidFill>
                  <a:latin typeface="Bahnschrift Light SemiCondensed" panose="020B0502040204020203" pitchFamily="34" charset="0"/>
                </a:rPr>
                <a:t> 1934)</a:t>
              </a:r>
              <a:endParaRPr lang="en-US" sz="3200" b="1" i="1" dirty="0">
                <a:effectLst/>
                <a:latin typeface="Bahnschrift Light SemiCondensed" panose="020B0502040204020203" pitchFamily="34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72048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xmlns="" id="{4D94D4B3-475C-E7B7-DB39-DDA826AE751C}"/>
              </a:ext>
            </a:extLst>
          </p:cNvPr>
          <p:cNvSpPr/>
          <p:nvPr/>
        </p:nvSpPr>
        <p:spPr>
          <a:xfrm>
            <a:off x="0" y="1266825"/>
            <a:ext cx="864524" cy="86452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9211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214CE4A-8181-7463-BAAE-A44B64D36A6E}"/>
              </a:ext>
            </a:extLst>
          </p:cNvPr>
          <p:cNvSpPr txBox="1"/>
          <p:nvPr/>
        </p:nvSpPr>
        <p:spPr>
          <a:xfrm>
            <a:off x="999171" y="1260625"/>
            <a:ext cx="105927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Dấu câu nào có thể thay cho các bông hoa dưới đây? </a:t>
            </a:r>
            <a:endParaRPr lang="en-US" sz="3200" b="1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lvl="0"/>
            <a:r>
              <a:rPr lang="vi-VN" sz="3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Nêu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công dụng của dấu câu đó.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181100" y="1724025"/>
            <a:ext cx="7477125" cy="95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076325" y="2196951"/>
            <a:ext cx="4962525" cy="95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83072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字魂27号-布丁体"/>
        <a:ea typeface="字魂39号-快乐肥宅体"/>
        <a:cs typeface=""/>
      </a:majorFont>
      <a:minorFont>
        <a:latin typeface="字魂27号-布丁体"/>
        <a:ea typeface="字魂39号-快乐肥宅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679</Words>
  <Application>Microsoft Office PowerPoint</Application>
  <PresentationFormat>Widescreen</PresentationFormat>
  <Paragraphs>70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宋体</vt:lpstr>
      <vt:lpstr>#9Slide03 AmpleSoft Bold</vt:lpstr>
      <vt:lpstr>#9Slide03 Arima Madurai Black</vt:lpstr>
      <vt:lpstr>Arial</vt:lpstr>
      <vt:lpstr>Bahnschrift Light SemiCondensed</vt:lpstr>
      <vt:lpstr>Calibri</vt:lpstr>
      <vt:lpstr>Calibri Light</vt:lpstr>
      <vt:lpstr>Cambria</vt:lpstr>
      <vt:lpstr>Lobster</vt:lpstr>
      <vt:lpstr>Times New Roman</vt:lpstr>
      <vt:lpstr>字魂39号-快乐肥宅体</vt:lpstr>
      <vt:lpstr>等线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40</cp:revision>
  <dcterms:created xsi:type="dcterms:W3CDTF">2023-10-10T03:59:24Z</dcterms:created>
  <dcterms:modified xsi:type="dcterms:W3CDTF">2024-12-24T07:03:25Z</dcterms:modified>
</cp:coreProperties>
</file>