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heme/theme4.xml" ContentType="application/vnd.openxmlformats-officedocument.them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56" r:id="rId4"/>
    <p:sldId id="259" r:id="rId5"/>
    <p:sldId id="260" r:id="rId6"/>
    <p:sldId id="257" r:id="rId7"/>
    <p:sldId id="261" r:id="rId8"/>
    <p:sldId id="273" r:id="rId9"/>
    <p:sldId id="271" r:id="rId10"/>
    <p:sldId id="276" r:id="rId11"/>
    <p:sldId id="264" r:id="rId12"/>
    <p:sldId id="278" r:id="rId13"/>
    <p:sldId id="279" r:id="rId14"/>
    <p:sldId id="285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09B2-C5C7-4A21-BF31-10218DACD6A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C9504-D97D-4BF8-9621-F66DB2DA4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89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1556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6F6D-846F-484E-AD4F-6A61A85B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5A5C-51B9-40A3-B41C-DE7066A3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96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6F6D-846F-484E-AD4F-6A61A85B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5A5C-51B9-40A3-B41C-DE7066A3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34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6F6D-846F-484E-AD4F-6A61A85B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5A5C-51B9-40A3-B41C-DE7066A3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91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4058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9384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745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6619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216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6044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9640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493677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6F6D-846F-484E-AD4F-6A61A85B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5A5C-51B9-40A3-B41C-DE7066A3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0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272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1040977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384527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124F2-203F-49F6-8F16-1E3417878BE9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A765A-BC04-4FE4-99BB-7BBB8DECD1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272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6F6D-846F-484E-AD4F-6A61A85B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5A5C-51B9-40A3-B41C-DE7066A3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75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6F6D-846F-484E-AD4F-6A61A85B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5A5C-51B9-40A3-B41C-DE7066A3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5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6F6D-846F-484E-AD4F-6A61A85B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5A5C-51B9-40A3-B41C-DE7066A3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9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6F6D-846F-484E-AD4F-6A61A85B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5A5C-51B9-40A3-B41C-DE7066A3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85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6F6D-846F-484E-AD4F-6A61A85B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5A5C-51B9-40A3-B41C-DE7066A3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4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6F6D-846F-484E-AD4F-6A61A85B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5A5C-51B9-40A3-B41C-DE7066A3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6F6D-846F-484E-AD4F-6A61A85B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5A5C-51B9-40A3-B41C-DE7066A3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13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6F6D-846F-484E-AD4F-6A61A85B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5A5C-51B9-40A3-B41C-DE7066A3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11" Type="http://schemas.openxmlformats.org/officeDocument/2006/relationships/tags" Target="../tags/tag66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tags" Target="../tags/tag65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6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F6F6D-846F-484E-AD4F-6A61A85B890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75A5C-51B9-40A3-B41C-DE7066A36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4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609570">
              <a:defRPr/>
            </a:pPr>
            <a:r>
              <a:rPr lang="en-US" sz="2400" b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2400" dirty="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algn="ctr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2783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609570">
              <a:defRPr/>
            </a:pPr>
            <a:r>
              <a:rPr lang="en-US" sz="2400" b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algn="ctr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677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64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55E1F0-B0C3-1E46-AD82-01C685F1CA13}"/>
              </a:ext>
            </a:extLst>
          </p:cNvPr>
          <p:cNvSpPr/>
          <p:nvPr/>
        </p:nvSpPr>
        <p:spPr>
          <a:xfrm>
            <a:off x="3094343" y="359525"/>
            <a:ext cx="65180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 new romen"/>
                <a:cs typeface="Arial" panose="020B0604020202020204" pitchFamily="34" charset="0"/>
                <a:sym typeface="Arial"/>
              </a:rPr>
              <a:t>ỦY BAN NHÂN DÂN HUYỆN VĨNH BẢO</a:t>
            </a:r>
          </a:p>
          <a:p>
            <a:pPr algn="ctr" defTabSz="6858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 new romen"/>
                <a:cs typeface="Arial" panose="020B0604020202020204" pitchFamily="34" charset="0"/>
                <a:sym typeface="Arial"/>
              </a:rPr>
              <a:t>TRƯỜNG TIỂU HỌC TRẤN DƯƠNG</a:t>
            </a:r>
            <a:endParaRPr lang="x-none" sz="2400" b="1" dirty="0">
              <a:ln w="6600">
                <a:solidFill>
                  <a:srgbClr val="ED7D3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 new romen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3136" y="2704965"/>
            <a:ext cx="900572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CHÀO MỪNG QUÝ THẦY CÔ</a:t>
            </a:r>
          </a:p>
          <a:p>
            <a:pPr algn="ctr" defTabSz="9144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VỀ THĂM LỚP </a:t>
            </a:r>
            <a:r>
              <a:rPr lang="vi-VN" sz="4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5</a:t>
            </a:r>
            <a:r>
              <a:rPr lang="en-US" sz="4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 new romen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1DBC6-7545-9345-9610-9420185A46E9}"/>
              </a:ext>
            </a:extLst>
          </p:cNvPr>
          <p:cNvSpPr txBox="1"/>
          <p:nvPr/>
        </p:nvSpPr>
        <p:spPr>
          <a:xfrm>
            <a:off x="5621359" y="4930775"/>
            <a:ext cx="3666388" cy="6694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latin typeface="Time new romen"/>
                <a:cs typeface="Arial" panose="020B0604020202020204" pitchFamily="34" charset="0"/>
                <a:sym typeface="Arial"/>
              </a:rPr>
              <a:t>Giáo viên: Bùi Thị Gắng</a:t>
            </a:r>
          </a:p>
          <a:p>
            <a:pPr defTabSz="914446">
              <a:defRPr/>
            </a:pPr>
            <a:endParaRPr lang="x-none" sz="135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74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3"/>
          <p:cNvSpPr/>
          <p:nvPr/>
        </p:nvSpPr>
        <p:spPr>
          <a:xfrm>
            <a:off x="144602" y="236155"/>
            <a:ext cx="8168929" cy="6106057"/>
          </a:xfrm>
          <a:custGeom>
            <a:avLst/>
            <a:gdLst>
              <a:gd name="connsiteX0" fmla="*/ 0 w 10097900"/>
              <a:gd name="connsiteY0" fmla="*/ 3043075 h 6086150"/>
              <a:gd name="connsiteX1" fmla="*/ 5048950 w 10097900"/>
              <a:gd name="connsiteY1" fmla="*/ 0 h 6086150"/>
              <a:gd name="connsiteX2" fmla="*/ 10097900 w 10097900"/>
              <a:gd name="connsiteY2" fmla="*/ 3043075 h 6086150"/>
              <a:gd name="connsiteX3" fmla="*/ 5048950 w 10097900"/>
              <a:gd name="connsiteY3" fmla="*/ 6086150 h 6086150"/>
              <a:gd name="connsiteX4" fmla="*/ 0 w 10097900"/>
              <a:gd name="connsiteY4" fmla="*/ 3043075 h 6086150"/>
              <a:gd name="connsiteX0" fmla="*/ 449433 w 10547333"/>
              <a:gd name="connsiteY0" fmla="*/ 3151789 h 6194864"/>
              <a:gd name="connsiteX1" fmla="*/ 818402 w 10547333"/>
              <a:gd name="connsiteY1" fmla="*/ 910819 h 6194864"/>
              <a:gd name="connsiteX2" fmla="*/ 5498383 w 10547333"/>
              <a:gd name="connsiteY2" fmla="*/ 108714 h 6194864"/>
              <a:gd name="connsiteX3" fmla="*/ 10547333 w 10547333"/>
              <a:gd name="connsiteY3" fmla="*/ 3151789 h 6194864"/>
              <a:gd name="connsiteX4" fmla="*/ 5498383 w 10547333"/>
              <a:gd name="connsiteY4" fmla="*/ 6194864 h 6194864"/>
              <a:gd name="connsiteX5" fmla="*/ 449433 w 10547333"/>
              <a:gd name="connsiteY5" fmla="*/ 3151789 h 6194864"/>
              <a:gd name="connsiteX0" fmla="*/ 449433 w 10704146"/>
              <a:gd name="connsiteY0" fmla="*/ 3044700 h 6087775"/>
              <a:gd name="connsiteX1" fmla="*/ 818402 w 10704146"/>
              <a:gd name="connsiteY1" fmla="*/ 803730 h 6087775"/>
              <a:gd name="connsiteX2" fmla="*/ 5498383 w 10704146"/>
              <a:gd name="connsiteY2" fmla="*/ 1625 h 6087775"/>
              <a:gd name="connsiteX3" fmla="*/ 9481140 w 10704146"/>
              <a:gd name="connsiteY3" fmla="*/ 675393 h 6087775"/>
              <a:gd name="connsiteX4" fmla="*/ 10547333 w 10704146"/>
              <a:gd name="connsiteY4" fmla="*/ 3044700 h 6087775"/>
              <a:gd name="connsiteX5" fmla="*/ 5498383 w 10704146"/>
              <a:gd name="connsiteY5" fmla="*/ 6087775 h 6087775"/>
              <a:gd name="connsiteX6" fmla="*/ 449433 w 10704146"/>
              <a:gd name="connsiteY6" fmla="*/ 3044700 h 6087775"/>
              <a:gd name="connsiteX0" fmla="*/ 236156 w 10490869"/>
              <a:gd name="connsiteY0" fmla="*/ 3044700 h 6106541"/>
              <a:gd name="connsiteX1" fmla="*/ 605125 w 10490869"/>
              <a:gd name="connsiteY1" fmla="*/ 803730 h 6106541"/>
              <a:gd name="connsiteX2" fmla="*/ 5285106 w 10490869"/>
              <a:gd name="connsiteY2" fmla="*/ 1625 h 6106541"/>
              <a:gd name="connsiteX3" fmla="*/ 9267863 w 10490869"/>
              <a:gd name="connsiteY3" fmla="*/ 675393 h 6106541"/>
              <a:gd name="connsiteX4" fmla="*/ 10334056 w 10490869"/>
              <a:gd name="connsiteY4" fmla="*/ 3044700 h 6106541"/>
              <a:gd name="connsiteX5" fmla="*/ 5285106 w 10490869"/>
              <a:gd name="connsiteY5" fmla="*/ 6087775 h 6106541"/>
              <a:gd name="connsiteX6" fmla="*/ 444704 w 10490869"/>
              <a:gd name="connsiteY6" fmla="*/ 4268825 h 6106541"/>
              <a:gd name="connsiteX7" fmla="*/ 236156 w 10490869"/>
              <a:gd name="connsiteY7" fmla="*/ 3044700 h 6106541"/>
              <a:gd name="connsiteX0" fmla="*/ 236156 w 10426146"/>
              <a:gd name="connsiteY0" fmla="*/ 3044700 h 6334057"/>
              <a:gd name="connsiteX1" fmla="*/ 605125 w 10426146"/>
              <a:gd name="connsiteY1" fmla="*/ 803730 h 6334057"/>
              <a:gd name="connsiteX2" fmla="*/ 5285106 w 10426146"/>
              <a:gd name="connsiteY2" fmla="*/ 1625 h 6334057"/>
              <a:gd name="connsiteX3" fmla="*/ 9267863 w 10426146"/>
              <a:gd name="connsiteY3" fmla="*/ 675393 h 6334057"/>
              <a:gd name="connsiteX4" fmla="*/ 10334056 w 10426146"/>
              <a:gd name="connsiteY4" fmla="*/ 3044700 h 6334057"/>
              <a:gd name="connsiteX5" fmla="*/ 8209083 w 10426146"/>
              <a:gd name="connsiteY5" fmla="*/ 5985330 h 6334057"/>
              <a:gd name="connsiteX6" fmla="*/ 5285106 w 10426146"/>
              <a:gd name="connsiteY6" fmla="*/ 6087775 h 6334057"/>
              <a:gd name="connsiteX7" fmla="*/ 444704 w 10426146"/>
              <a:gd name="connsiteY7" fmla="*/ 4268825 h 6334057"/>
              <a:gd name="connsiteX8" fmla="*/ 236156 w 10426146"/>
              <a:gd name="connsiteY8" fmla="*/ 3044700 h 633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26146" h="6334057">
                <a:moveTo>
                  <a:pt x="236156" y="3044700"/>
                </a:moveTo>
                <a:cubicBezTo>
                  <a:pt x="262893" y="2467184"/>
                  <a:pt x="-236367" y="1310909"/>
                  <a:pt x="605125" y="803730"/>
                </a:cubicBezTo>
                <a:cubicBezTo>
                  <a:pt x="1446617" y="296551"/>
                  <a:pt x="3841316" y="23015"/>
                  <a:pt x="5285106" y="1625"/>
                </a:cubicBezTo>
                <a:cubicBezTo>
                  <a:pt x="6728896" y="-19764"/>
                  <a:pt x="8426371" y="168214"/>
                  <a:pt x="9267863" y="675393"/>
                </a:cubicBezTo>
                <a:cubicBezTo>
                  <a:pt x="10109355" y="1182572"/>
                  <a:pt x="10652225" y="2274679"/>
                  <a:pt x="10334056" y="3044700"/>
                </a:cubicBezTo>
                <a:cubicBezTo>
                  <a:pt x="10015887" y="3814721"/>
                  <a:pt x="9050575" y="5478151"/>
                  <a:pt x="8209083" y="5985330"/>
                </a:cubicBezTo>
                <a:cubicBezTo>
                  <a:pt x="7367591" y="6492509"/>
                  <a:pt x="6579169" y="6373859"/>
                  <a:pt x="5285106" y="6087775"/>
                </a:cubicBezTo>
                <a:cubicBezTo>
                  <a:pt x="3991043" y="5801691"/>
                  <a:pt x="1286196" y="4776004"/>
                  <a:pt x="444704" y="4268825"/>
                </a:cubicBezTo>
                <a:cubicBezTo>
                  <a:pt x="-396788" y="3761646"/>
                  <a:pt x="209419" y="3622216"/>
                  <a:pt x="236156" y="3044700"/>
                </a:cubicBezTo>
                <a:close/>
              </a:path>
            </a:pathLst>
          </a:custGeom>
          <a:solidFill>
            <a:schemeClr val="bg1"/>
          </a:solidFill>
          <a:ln w="177800">
            <a:solidFill>
              <a:srgbClr val="F2A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图片 4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914" y="8890"/>
            <a:ext cx="5069205" cy="6849110"/>
          </a:xfrm>
          <a:prstGeom prst="rect">
            <a:avLst/>
          </a:prstGeom>
        </p:spPr>
      </p:pic>
      <p:pic>
        <p:nvPicPr>
          <p:cNvPr id="18" name="图片 7" descr="C:\Users\Am'be'r\Desktop\千库网_母爱母亲节花朵母女_元素编号12008801.png千库网_母爱母亲节花朵母女_元素编号1200880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3199" y="4281713"/>
            <a:ext cx="2887952" cy="2888535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5" b="95702" l="9964" r="89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17" t="2104" r="20846" b="4328"/>
          <a:stretch/>
        </p:blipFill>
        <p:spPr>
          <a:xfrm>
            <a:off x="5728815" y="4692604"/>
            <a:ext cx="1726901" cy="2105977"/>
          </a:xfrm>
          <a:prstGeom prst="rect">
            <a:avLst/>
          </a:prstGeom>
        </p:spPr>
      </p:pic>
      <p:pic>
        <p:nvPicPr>
          <p:cNvPr id="20" name="图片 7" descr="千库网_粉色系手绘花朵花捧花花束PNG免抠素_元素编号117841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10987" flipH="1">
            <a:off x="-477286" y="-118342"/>
            <a:ext cx="2510954" cy="2710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0862" y="843655"/>
            <a:ext cx="69153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00B050"/>
                </a:solidFill>
                <a:latin typeface="Time New roman"/>
              </a:rPr>
              <a:t>Kính</a:t>
            </a:r>
            <a:r>
              <a:rPr lang="en-US" sz="8800" b="1" dirty="0">
                <a:solidFill>
                  <a:srgbClr val="00B050"/>
                </a:solidFill>
                <a:latin typeface="Time New roman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Time New roman"/>
              </a:rPr>
              <a:t>trọng</a:t>
            </a:r>
            <a:r>
              <a:rPr lang="en-US" sz="8800" b="1" dirty="0">
                <a:solidFill>
                  <a:srgbClr val="00B050"/>
                </a:solidFill>
                <a:latin typeface="Time New roman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Time New roman"/>
              </a:rPr>
              <a:t>và</a:t>
            </a:r>
            <a:r>
              <a:rPr lang="en-US" sz="8800" b="1" dirty="0">
                <a:solidFill>
                  <a:srgbClr val="00B050"/>
                </a:solidFill>
                <a:latin typeface="Time New roman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Time New roman"/>
              </a:rPr>
              <a:t>biết</a:t>
            </a:r>
            <a:r>
              <a:rPr lang="en-US" sz="8800" b="1" dirty="0">
                <a:solidFill>
                  <a:srgbClr val="00B050"/>
                </a:solidFill>
                <a:latin typeface="Time New roman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Time New roman"/>
              </a:rPr>
              <a:t>ơn</a:t>
            </a:r>
            <a:r>
              <a:rPr lang="en-US" sz="8800" b="1" dirty="0">
                <a:solidFill>
                  <a:srgbClr val="00B050"/>
                </a:solidFill>
                <a:latin typeface="Time New roman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Time New roman"/>
              </a:rPr>
              <a:t>thầy</a:t>
            </a:r>
            <a:r>
              <a:rPr lang="en-US" sz="8800" b="1" dirty="0">
                <a:solidFill>
                  <a:srgbClr val="00B050"/>
                </a:solidFill>
                <a:latin typeface="Time New roman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Time New roman"/>
              </a:rPr>
              <a:t>cô</a:t>
            </a:r>
            <a:r>
              <a:rPr lang="en-US" sz="8800" b="1" dirty="0">
                <a:solidFill>
                  <a:srgbClr val="00B050"/>
                </a:solidFill>
                <a:latin typeface="Time New roman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Time New roman"/>
              </a:rPr>
              <a:t>giáo</a:t>
            </a:r>
            <a:endParaRPr lang="en-US" sz="8800" b="1" dirty="0">
              <a:solidFill>
                <a:srgbClr val="00B050"/>
              </a:solidFill>
              <a:latin typeface="Time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1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/>
          <p:cNvPicPr>
            <a:picLocks noChangeAspect="1"/>
          </p:cNvPicPr>
          <p:nvPr/>
        </p:nvPicPr>
        <p:blipFill rotWithShape="1">
          <a:blip r:embed="rId4"/>
          <a:srcRect l="3677" t="7856" r="2937" b="8525"/>
          <a:stretch/>
        </p:blipFill>
        <p:spPr>
          <a:xfrm>
            <a:off x="866806" y="451037"/>
            <a:ext cx="9984019" cy="63694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19" y1="78351" x2="28419" y2="78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2118" y="1727533"/>
            <a:ext cx="5290331" cy="6200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864" y1="26440" x2="37864" y2="2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956" y="1165832"/>
            <a:ext cx="6423557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274424" y="331985"/>
            <a:ext cx="5181600" cy="12717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68275">
            <a:solidFill>
              <a:srgbClr val="F2A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2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pic>
        <p:nvPicPr>
          <p:cNvPr id="22" name="图片 7" descr="千库网_粉色系手绘花朵花捧花花束PNG免抠素_元素编号117841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74026" flipH="1">
            <a:off x="5770537" y="4767522"/>
            <a:ext cx="2784322" cy="27843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1072" flipH="1" flipV="1">
            <a:off x="-705481" y="126825"/>
            <a:ext cx="3144574" cy="19653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4434" flipH="1">
            <a:off x="9565091" y="284585"/>
            <a:ext cx="3144574" cy="196535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74424" y="331986"/>
            <a:ext cx="5181600" cy="12308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</a:rPr>
              <a:t>Cuộc Thi</a:t>
            </a:r>
            <a:endParaRPr lang="en-US" sz="60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1150" y="1891925"/>
            <a:ext cx="845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u="sng" dirty="0">
                <a:solidFill>
                  <a:srgbClr val="C00000"/>
                </a:solidFill>
                <a:latin typeface="Time New roman"/>
              </a:rPr>
              <a:t>Chủ đề</a:t>
            </a:r>
            <a:r>
              <a:rPr lang="vi-VN" sz="7200" b="1" dirty="0">
                <a:solidFill>
                  <a:srgbClr val="C00000"/>
                </a:solidFill>
                <a:latin typeface="Time New roman"/>
              </a:rPr>
              <a:t>: </a:t>
            </a:r>
            <a:r>
              <a:rPr lang="en-US" sz="7200" b="1" dirty="0" err="1">
                <a:solidFill>
                  <a:srgbClr val="92D050"/>
                </a:solidFill>
                <a:latin typeface="Time New roman"/>
              </a:rPr>
              <a:t>Kính</a:t>
            </a:r>
            <a:r>
              <a:rPr lang="en-US" sz="7200" b="1" dirty="0">
                <a:solidFill>
                  <a:srgbClr val="92D050"/>
                </a:solidFill>
                <a:latin typeface="Time New roman"/>
              </a:rPr>
              <a:t> </a:t>
            </a:r>
            <a:r>
              <a:rPr lang="en-US" sz="7200" b="1" dirty="0" err="1">
                <a:solidFill>
                  <a:srgbClr val="92D050"/>
                </a:solidFill>
                <a:latin typeface="Time New roman"/>
              </a:rPr>
              <a:t>trọng</a:t>
            </a:r>
            <a:r>
              <a:rPr lang="en-US" sz="7200" b="1" dirty="0">
                <a:solidFill>
                  <a:srgbClr val="92D050"/>
                </a:solidFill>
                <a:latin typeface="Time New roman"/>
              </a:rPr>
              <a:t> </a:t>
            </a:r>
            <a:r>
              <a:rPr lang="en-US" sz="7200" b="1" dirty="0" err="1">
                <a:solidFill>
                  <a:srgbClr val="92D050"/>
                </a:solidFill>
                <a:latin typeface="Time New roman"/>
              </a:rPr>
              <a:t>và</a:t>
            </a:r>
            <a:r>
              <a:rPr lang="en-US" sz="7200" b="1" dirty="0">
                <a:solidFill>
                  <a:srgbClr val="92D050"/>
                </a:solidFill>
                <a:latin typeface="Time New roman"/>
              </a:rPr>
              <a:t> </a:t>
            </a:r>
            <a:r>
              <a:rPr lang="en-US" sz="7200" b="1" dirty="0" err="1">
                <a:solidFill>
                  <a:srgbClr val="92D050"/>
                </a:solidFill>
                <a:latin typeface="Time New roman"/>
              </a:rPr>
              <a:t>biết</a:t>
            </a:r>
            <a:r>
              <a:rPr lang="en-US" sz="7200" b="1" dirty="0">
                <a:solidFill>
                  <a:srgbClr val="92D050"/>
                </a:solidFill>
                <a:latin typeface="Time New roman"/>
              </a:rPr>
              <a:t> </a:t>
            </a:r>
            <a:r>
              <a:rPr lang="en-US" sz="7200" b="1" dirty="0" err="1">
                <a:solidFill>
                  <a:srgbClr val="92D050"/>
                </a:solidFill>
                <a:latin typeface="Time New roman"/>
              </a:rPr>
              <a:t>ơn</a:t>
            </a:r>
            <a:r>
              <a:rPr lang="en-US" sz="7200" b="1" dirty="0">
                <a:solidFill>
                  <a:srgbClr val="92D050"/>
                </a:solidFill>
                <a:latin typeface="Time New roman"/>
              </a:rPr>
              <a:t> </a:t>
            </a:r>
            <a:r>
              <a:rPr lang="en-US" sz="7200" b="1" dirty="0" err="1">
                <a:solidFill>
                  <a:srgbClr val="92D050"/>
                </a:solidFill>
                <a:latin typeface="Time New roman"/>
              </a:rPr>
              <a:t>thầy</a:t>
            </a:r>
            <a:r>
              <a:rPr lang="en-US" sz="7200" b="1" dirty="0">
                <a:solidFill>
                  <a:srgbClr val="92D050"/>
                </a:solidFill>
                <a:latin typeface="Time New roman"/>
              </a:rPr>
              <a:t> </a:t>
            </a:r>
            <a:r>
              <a:rPr lang="en-US" sz="7200" b="1" dirty="0" err="1">
                <a:solidFill>
                  <a:srgbClr val="92D050"/>
                </a:solidFill>
                <a:latin typeface="Time New roman"/>
              </a:rPr>
              <a:t>cô</a:t>
            </a:r>
            <a:r>
              <a:rPr lang="en-US" sz="7200" b="1" dirty="0">
                <a:solidFill>
                  <a:srgbClr val="92D050"/>
                </a:solidFill>
                <a:latin typeface="Time New roman"/>
              </a:rPr>
              <a:t> </a:t>
            </a:r>
            <a:r>
              <a:rPr lang="en-US" sz="7200" b="1" dirty="0" err="1">
                <a:solidFill>
                  <a:srgbClr val="92D050"/>
                </a:solidFill>
                <a:latin typeface="Time New roman"/>
              </a:rPr>
              <a:t>giáo</a:t>
            </a:r>
            <a:endParaRPr lang="en-US" sz="7200" b="1" dirty="0">
              <a:solidFill>
                <a:srgbClr val="92D050"/>
              </a:solidFill>
              <a:latin typeface="Time New roman"/>
            </a:endParaRPr>
          </a:p>
        </p:txBody>
      </p:sp>
      <p:pic>
        <p:nvPicPr>
          <p:cNvPr id="3" name="Katakanlah-RichardClayderman_3kcy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05450" y="6021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6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9697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4467" y="157222"/>
            <a:ext cx="9229721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>
              <a:cs typeface="Times New Roman" pitchFamily="18" charset="0"/>
            </a:endParaRPr>
          </a:p>
          <a:p>
            <a:r>
              <a:rPr lang="hy-AM" sz="2800" dirty="0">
                <a:cs typeface="Times New Roman" pitchFamily="18" charset="0"/>
              </a:rPr>
              <a:t>֎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Các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thầy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giáo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tác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vùng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cao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gặp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khó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khăn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</a:t>
            </a:r>
            <a:r>
              <a:rPr lang="en-US" sz="2800" dirty="0">
                <a:cs typeface="Times New Roman" pitchFamily="18" charset="0"/>
              </a:rPr>
              <a:t>̀?</a:t>
            </a: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414467" y="1828681"/>
            <a:ext cx="9229721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>
              <a:cs typeface="Times New Roman" pitchFamily="18" charset="0"/>
            </a:endParaRPr>
          </a:p>
          <a:p>
            <a:r>
              <a:rPr lang="hy-AM" sz="2800" dirty="0">
                <a:cs typeface="Times New Roman" pitchFamily="18" charset="0"/>
              </a:rPr>
              <a:t>֎ </a:t>
            </a:r>
            <a:r>
              <a:rPr lang="en-US" sz="2800" dirty="0" err="1">
                <a:cs typeface="Times New Roman" pitchFamily="18" charset="0"/>
              </a:rPr>
              <a:t>Đô</a:t>
            </a:r>
            <a:r>
              <a:rPr lang="en-US" sz="2800" dirty="0">
                <a:cs typeface="Times New Roman" pitchFamily="18" charset="0"/>
              </a:rPr>
              <a:t>̀ </a:t>
            </a:r>
            <a:r>
              <a:rPr lang="en-US" sz="2800" dirty="0" err="1">
                <a:cs typeface="Times New Roman" pitchFamily="18" charset="0"/>
              </a:rPr>
              <a:t>dùng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dạy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học</a:t>
            </a:r>
            <a:r>
              <a:rPr lang="en-US" sz="2800" dirty="0">
                <a:cs typeface="Times New Roman" pitchFamily="18" charset="0"/>
              </a:rPr>
              <a:t> có </a:t>
            </a:r>
            <a:r>
              <a:rPr lang="en-US" sz="2800" dirty="0" err="1">
                <a:cs typeface="Times New Roman" pitchFamily="18" charset="0"/>
              </a:rPr>
              <a:t>được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như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trường</a:t>
            </a:r>
            <a:r>
              <a:rPr lang="en-US" sz="2800" dirty="0">
                <a:cs typeface="Times New Roman" pitchFamily="18" charset="0"/>
              </a:rPr>
              <a:t> ta </a:t>
            </a:r>
            <a:r>
              <a:rPr lang="en-US" sz="2800" dirty="0" err="1">
                <a:cs typeface="Times New Roman" pitchFamily="18" charset="0"/>
              </a:rPr>
              <a:t>không</a:t>
            </a:r>
            <a:r>
              <a:rPr lang="en-US" sz="2800" dirty="0">
                <a:cs typeface="Times New Roman" pitchFamily="18" charset="0"/>
              </a:rPr>
              <a:t>?</a:t>
            </a:r>
          </a:p>
          <a:p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14467" y="3500140"/>
            <a:ext cx="9229721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>
              <a:cs typeface="Times New Roman" pitchFamily="18" charset="0"/>
            </a:endParaRPr>
          </a:p>
          <a:p>
            <a:r>
              <a:rPr lang="hy-AM" sz="2800" dirty="0">
                <a:cs typeface="Times New Roman" pitchFamily="18" charset="0"/>
              </a:rPr>
              <a:t>֎ </a:t>
            </a:r>
            <a:r>
              <a:rPr lang="en-US" sz="2800" dirty="0" err="1">
                <a:cs typeface="Times New Roman" pitchFamily="18" charset="0"/>
              </a:rPr>
              <a:t>Cuộc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sống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của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các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thầy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như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thê</a:t>
            </a:r>
            <a:r>
              <a:rPr lang="en-US" sz="2800" dirty="0">
                <a:cs typeface="Times New Roman" pitchFamily="18" charset="0"/>
              </a:rPr>
              <a:t>́ </a:t>
            </a:r>
            <a:r>
              <a:rPr lang="en-US" sz="2800" dirty="0" err="1">
                <a:cs typeface="Times New Roman" pitchFamily="18" charset="0"/>
              </a:rPr>
              <a:t>nào</a:t>
            </a:r>
            <a:r>
              <a:rPr lang="en-US" sz="2800" dirty="0">
                <a:cs typeface="Times New Roman" pitchFamily="18" charset="0"/>
              </a:rPr>
              <a:t>?</a:t>
            </a:r>
          </a:p>
          <a:p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414467" y="5171599"/>
            <a:ext cx="9229721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>
              <a:cs typeface="Times New Roman" pitchFamily="18" charset="0"/>
            </a:endParaRPr>
          </a:p>
          <a:p>
            <a:r>
              <a:rPr lang="hy-AM" sz="2800" dirty="0">
                <a:cs typeface="Times New Roman" pitchFamily="18" charset="0"/>
              </a:rPr>
              <a:t>֎ </a:t>
            </a:r>
            <a:r>
              <a:rPr lang="en-US" sz="2800" dirty="0" err="1">
                <a:cs typeface="Times New Roman" pitchFamily="18" charset="0"/>
              </a:rPr>
              <a:t>Điều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</a:t>
            </a:r>
            <a:r>
              <a:rPr lang="en-US" sz="2800" dirty="0">
                <a:cs typeface="Times New Roman" pitchFamily="18" charset="0"/>
              </a:rPr>
              <a:t>̀ </a:t>
            </a:r>
            <a:r>
              <a:rPr lang="en-US" sz="2800" dirty="0" err="1">
                <a:cs typeface="Times New Roman" pitchFamily="18" charset="0"/>
              </a:rPr>
              <a:t>đã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gửi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chân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các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thầy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ở </a:t>
            </a:r>
            <a:r>
              <a:rPr lang="en-US" sz="2800" dirty="0" err="1">
                <a:cs typeface="Times New Roman" pitchFamily="18" charset="0"/>
              </a:rPr>
              <a:t>lại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nơi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đây</a:t>
            </a:r>
            <a:r>
              <a:rPr lang="en-US" sz="2800" dirty="0">
                <a:cs typeface="Times New Roman" pitchFamily="18" charset="0"/>
              </a:rPr>
              <a:t>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02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88922" y="-299073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385265" y="3129927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2462" y="2029163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196" y="-1188354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815457" y="886286"/>
            <a:ext cx="5607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vi-VN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biệt quý thầy cô. </a:t>
            </a:r>
          </a:p>
        </p:txBody>
      </p:sp>
    </p:spTree>
    <p:extLst>
      <p:ext uri="{BB962C8B-B14F-4D97-AF65-F5344CB8AC3E}">
        <p14:creationId xmlns:p14="http://schemas.microsoft.com/office/powerpoint/2010/main" val="26629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3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5337" y="2247901"/>
            <a:ext cx="8686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SINH HOẠT LỚP </a:t>
            </a:r>
            <a:endParaRPr lang="vi-VN" sz="8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 new romen"/>
            </a:endParaRPr>
          </a:p>
          <a:p>
            <a:pPr algn="ctr"/>
            <a:r>
              <a:rPr lang="en-US" sz="8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 TUẦN 9</a:t>
            </a:r>
          </a:p>
        </p:txBody>
      </p:sp>
    </p:spTree>
    <p:extLst>
      <p:ext uri="{BB962C8B-B14F-4D97-AF65-F5344CB8AC3E}">
        <p14:creationId xmlns:p14="http://schemas.microsoft.com/office/powerpoint/2010/main" val="2554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2" r="34739"/>
          <a:stretch/>
        </p:blipFill>
        <p:spPr>
          <a:xfrm>
            <a:off x="4967745" y="326536"/>
            <a:ext cx="3763660" cy="5628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28"/>
          <a:stretch/>
        </p:blipFill>
        <p:spPr>
          <a:xfrm>
            <a:off x="1377796" y="329685"/>
            <a:ext cx="3495285" cy="5628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2771" y="3429000"/>
            <a:ext cx="28212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HÌNH HOẠT ĐỘNG TUẦN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6796" y="3639013"/>
            <a:ext cx="2821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TUẦN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7" r="1035"/>
          <a:stretch/>
        </p:blipFill>
        <p:spPr>
          <a:xfrm>
            <a:off x="8661770" y="78059"/>
            <a:ext cx="3530230" cy="5876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16255" y="3653880"/>
            <a:ext cx="2821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CHỦ ĐIỂM</a:t>
            </a:r>
          </a:p>
        </p:txBody>
      </p:sp>
    </p:spTree>
    <p:extLst>
      <p:ext uri="{BB962C8B-B14F-4D97-AF65-F5344CB8AC3E}">
        <p14:creationId xmlns:p14="http://schemas.microsoft.com/office/powerpoint/2010/main" val="310194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5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0019" y="3044283"/>
            <a:ext cx="9422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anose="04040A07060A02020202" pitchFamily="8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05651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4" y="330200"/>
            <a:ext cx="8943278" cy="7010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430976">
            <a:off x="1427975" y="845253"/>
            <a:ext cx="70686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HÌNH HOẠT ĐỘNG TUẦN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9918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88922" y="-299073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385265" y="3129927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2462" y="2029163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196" y="-1188354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593508" y="1220374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KHEN THƯỞNG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2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301" cy="6858000"/>
          </a:xfrm>
          <a:prstGeom prst="rect">
            <a:avLst/>
          </a:prstGeom>
        </p:spPr>
      </p:pic>
      <p:pic>
        <p:nvPicPr>
          <p:cNvPr id="4" name="Picture 3" descr="A picture containing circl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82800" y="559138"/>
            <a:ext cx="7658100" cy="4457362"/>
          </a:xfrm>
          <a:prstGeom prst="rect">
            <a:avLst/>
          </a:prstGeom>
        </p:spPr>
      </p:pic>
      <p:sp>
        <p:nvSpPr>
          <p:cNvPr id="7" name="Google Shape;1089;p34"/>
          <p:cNvSpPr txBox="1"/>
          <p:nvPr/>
        </p:nvSpPr>
        <p:spPr>
          <a:xfrm>
            <a:off x="2082800" y="2993249"/>
            <a:ext cx="76581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fair Display" panose="00000500000000000000"/>
              <a:buNone/>
              <a:defRPr sz="5000" b="1" i="0" u="none" strike="noStrike" cap="none">
                <a:solidFill>
                  <a:srgbClr val="4C4C4C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 panose="020B0606020202050201"/>
              <a:buNone/>
              <a:defRPr sz="52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r>
              <a:rPr lang="vi-VN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TUẦN </a:t>
            </a:r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9291" l="2660" r="95390">
                        <a14:foregroundMark x1="3546" y1="39007" x2="9220" y2="39539"/>
                        <a14:foregroundMark x1="22872" y1="32447" x2="28191" y2="42376"/>
                        <a14:foregroundMark x1="22163" y1="29433" x2="18262" y2="38121"/>
                        <a14:foregroundMark x1="18262" y1="38121" x2="17376" y2="43972"/>
                        <a14:foregroundMark x1="39007" y1="28723" x2="44149" y2="45035"/>
                        <a14:foregroundMark x1="24291" y1="50177" x2="32979" y2="50177"/>
                        <a14:foregroundMark x1="26241" y1="48759" x2="29787" y2="51596"/>
                        <a14:foregroundMark x1="27305" y1="48050" x2="36348" y2="47872"/>
                        <a14:foregroundMark x1="37943" y1="32624" x2="34220" y2="48936"/>
                        <a14:foregroundMark x1="34043" y1="56206" x2="22695" y2="72518"/>
                        <a14:foregroundMark x1="13830" y1="76241" x2="6206" y2="92021"/>
                        <a14:foregroundMark x1="9043" y1="71454" x2="2660" y2="76950"/>
                        <a14:foregroundMark x1="8688" y1="76418" x2="4255" y2="97340"/>
                        <a14:foregroundMark x1="12411" y1="93794" x2="34929" y2="98582"/>
                        <a14:foregroundMark x1="24113" y1="56028" x2="26241" y2="58333"/>
                        <a14:foregroundMark x1="68972" y1="38298" x2="70035" y2="59574"/>
                        <a14:foregroundMark x1="78546" y1="43617" x2="75355" y2="61879"/>
                        <a14:foregroundMark x1="82801" y1="68262" x2="86170" y2="88298"/>
                        <a14:foregroundMark x1="72163" y1="65603" x2="78369" y2="88830"/>
                        <a14:foregroundMark x1="73759" y1="78723" x2="71277" y2="97163"/>
                        <a14:foregroundMark x1="87943" y1="85106" x2="82092" y2="99468"/>
                        <a14:foregroundMark x1="95390" y1="86879" x2="93262" y2="99113"/>
                        <a14:foregroundMark x1="92730" y1="78014" x2="93085" y2="83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282" y="3919493"/>
            <a:ext cx="3878118" cy="323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5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05B3D8-8577-A01F-EF85-ECB8C23EEB5D}"/>
              </a:ext>
            </a:extLst>
          </p:cNvPr>
          <p:cNvSpPr/>
          <p:nvPr/>
        </p:nvSpPr>
        <p:spPr>
          <a:xfrm>
            <a:off x="421205" y="198783"/>
            <a:ext cx="11293812" cy="6546573"/>
          </a:xfrm>
          <a:prstGeom prst="roundRect">
            <a:avLst>
              <a:gd name="adj" fmla="val 20621"/>
            </a:avLst>
          </a:prstGeom>
          <a:solidFill>
            <a:schemeClr val="bg1"/>
          </a:solidFill>
          <a:ln w="28575">
            <a:solidFill>
              <a:srgbClr val="82C7F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dirty="0">
                <a:solidFill>
                  <a:prstClr val="white"/>
                </a:solidFill>
              </a:rPr>
              <a:t>V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B158F-2970-E68B-1154-A2B96D3E1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526" y="324198"/>
            <a:ext cx="7285351" cy="762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6ECF7D-F23A-4143-0BD5-707FCD2F43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2" t="-824" r="-7" b="-1126"/>
          <a:stretch/>
        </p:blipFill>
        <p:spPr>
          <a:xfrm>
            <a:off x="1746935" y="346088"/>
            <a:ext cx="856066" cy="1347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7DE76F-EB2A-FEE6-049F-34D8F8096A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56705"/>
          <a:stretch/>
        </p:blipFill>
        <p:spPr>
          <a:xfrm>
            <a:off x="10063877" y="361682"/>
            <a:ext cx="886787" cy="127773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81726" y="1192870"/>
            <a:ext cx="10774018" cy="10504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Khắc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phục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sai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sót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của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tuần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 qua.</a:t>
            </a:r>
          </a:p>
          <a:p>
            <a:pPr algn="ctr"/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Nêu cao tinh thần tự giác trong học tập và rèn luyện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5616" y="2351501"/>
            <a:ext cx="10774019" cy="8508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030A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Giữ vệ sinh sạch sẽ và góp phần phòng chống dịch bệnh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06842" y="4313405"/>
            <a:ext cx="10774019" cy="11187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biểu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20 – 11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15615" y="5497142"/>
            <a:ext cx="10774020" cy="52209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Để xe đúng nơi quy định. Th</a:t>
            </a:r>
            <a:r>
              <a:rPr lang="en-US" sz="2800" b="1" dirty="0">
                <a:solidFill>
                  <a:srgbClr val="C00000"/>
                </a:solidFill>
              </a:rPr>
              <a:t>am </a:t>
            </a:r>
            <a:r>
              <a:rPr lang="en-US" sz="2800" b="1" dirty="0" err="1">
                <a:solidFill>
                  <a:srgbClr val="C00000"/>
                </a:solidFill>
              </a:rPr>
              <a:t>gia</a:t>
            </a:r>
            <a:r>
              <a:rPr lang="vi-VN" sz="2800" b="1" dirty="0">
                <a:solidFill>
                  <a:srgbClr val="C00000"/>
                </a:solidFill>
              </a:rPr>
              <a:t> công trình Măng non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0908" y="3302379"/>
            <a:ext cx="10774020" cy="94343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2">
                    <a:lumMod val="50000"/>
                  </a:schemeClr>
                </a:solidFill>
              </a:rPr>
              <a:t>Không nói chuyện riêng trong lớp. 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vi-VN" sz="2800" b="1" dirty="0">
                <a:solidFill>
                  <a:schemeClr val="tx2">
                    <a:lumMod val="50000"/>
                  </a:schemeClr>
                </a:solidFill>
              </a:rPr>
              <a:t>Học bài và làm bài đầy đủ trước khi đến lớp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46919" y="6122787"/>
            <a:ext cx="10111409" cy="5163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030A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Thực hiện tốt nội quy trường</a:t>
            </a:r>
            <a:r>
              <a:rPr lang="en-US" sz="2800" b="1" dirty="0">
                <a:solidFill>
                  <a:srgbClr val="C00000"/>
                </a:solidFill>
              </a:rPr>
              <a:t>,</a:t>
            </a:r>
            <a:r>
              <a:rPr lang="vi-VN" sz="2800" b="1" dirty="0">
                <a:solidFill>
                  <a:srgbClr val="C00000"/>
                </a:solidFill>
              </a:rPr>
              <a:t> lớp.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51791" y="1417983"/>
            <a:ext cx="596348" cy="62766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  <a:endParaRPr lang="en-US" sz="3200" b="1" dirty="0"/>
          </a:p>
        </p:txBody>
      </p:sp>
      <p:sp>
        <p:nvSpPr>
          <p:cNvPr id="25" name="Oval 24"/>
          <p:cNvSpPr/>
          <p:nvPr/>
        </p:nvSpPr>
        <p:spPr>
          <a:xfrm>
            <a:off x="203975" y="2488567"/>
            <a:ext cx="596348" cy="62766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  <a:endParaRPr lang="en-US" sz="3200" b="1" dirty="0"/>
          </a:p>
        </p:txBody>
      </p:sp>
      <p:sp>
        <p:nvSpPr>
          <p:cNvPr id="26" name="Oval 25"/>
          <p:cNvSpPr/>
          <p:nvPr/>
        </p:nvSpPr>
        <p:spPr>
          <a:xfrm>
            <a:off x="185378" y="3494477"/>
            <a:ext cx="596348" cy="62766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  <a:endParaRPr lang="en-US" sz="3200" b="1" dirty="0"/>
          </a:p>
        </p:txBody>
      </p:sp>
      <p:sp>
        <p:nvSpPr>
          <p:cNvPr id="31" name="Oval 30"/>
          <p:cNvSpPr/>
          <p:nvPr/>
        </p:nvSpPr>
        <p:spPr>
          <a:xfrm>
            <a:off x="203975" y="4492123"/>
            <a:ext cx="596348" cy="62766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  <a:endParaRPr lang="en-US" sz="3200" b="1" dirty="0"/>
          </a:p>
        </p:txBody>
      </p:sp>
      <p:sp>
        <p:nvSpPr>
          <p:cNvPr id="37" name="Oval 36"/>
          <p:cNvSpPr/>
          <p:nvPr/>
        </p:nvSpPr>
        <p:spPr>
          <a:xfrm>
            <a:off x="332734" y="5388714"/>
            <a:ext cx="596348" cy="62766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5</a:t>
            </a:r>
            <a:endParaRPr lang="en-US" sz="3200" b="1" dirty="0"/>
          </a:p>
        </p:txBody>
      </p:sp>
      <p:sp>
        <p:nvSpPr>
          <p:cNvPr id="38" name="Oval 37"/>
          <p:cNvSpPr/>
          <p:nvPr/>
        </p:nvSpPr>
        <p:spPr>
          <a:xfrm>
            <a:off x="515401" y="6055194"/>
            <a:ext cx="596348" cy="62766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6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113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6" grpId="0" animBg="1"/>
      <p:bldP spid="25" grpId="0" animBg="1"/>
      <p:bldP spid="26" grpId="0" animBg="1"/>
      <p:bldP spid="31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76" y="167268"/>
            <a:ext cx="10504447" cy="6690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9561" y="3943812"/>
            <a:ext cx="10534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CHỦ ĐIỂM</a:t>
            </a:r>
          </a:p>
        </p:txBody>
      </p:sp>
    </p:spTree>
    <p:extLst>
      <p:ext uri="{BB962C8B-B14F-4D97-AF65-F5344CB8AC3E}">
        <p14:creationId xmlns:p14="http://schemas.microsoft.com/office/powerpoint/2010/main" val="94649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觅知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260</Words>
  <Application>Microsoft Office PowerPoint</Application>
  <PresentationFormat>Widescreen</PresentationFormat>
  <Paragraphs>43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微软雅黑</vt:lpstr>
      <vt:lpstr>#9Slide07 HoneyCream</vt:lpstr>
      <vt:lpstr>Arial</vt:lpstr>
      <vt:lpstr>Bell MT</vt:lpstr>
      <vt:lpstr>Calibri</vt:lpstr>
      <vt:lpstr>Calibri Light</vt:lpstr>
      <vt:lpstr>Playfair Display</vt:lpstr>
      <vt:lpstr>Snap ITC</vt:lpstr>
      <vt:lpstr>Stencil</vt:lpstr>
      <vt:lpstr>SVN-Newton</vt:lpstr>
      <vt:lpstr>Time New roman</vt:lpstr>
      <vt:lpstr>Time new romen</vt:lpstr>
      <vt:lpstr>Times New Roman</vt:lpstr>
      <vt:lpstr>UTM Avo</vt:lpstr>
      <vt:lpstr>UTM Showcard</vt:lpstr>
      <vt:lpstr>Office Theme</vt:lpstr>
      <vt:lpstr>1_Office 主题​​</vt:lpstr>
      <vt:lpstr>觅知网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63</cp:revision>
  <dcterms:created xsi:type="dcterms:W3CDTF">2022-10-12T03:35:17Z</dcterms:created>
  <dcterms:modified xsi:type="dcterms:W3CDTF">2024-06-06T15:31:01Z</dcterms:modified>
</cp:coreProperties>
</file>