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335" r:id="rId2"/>
    <p:sldId id="379" r:id="rId3"/>
    <p:sldId id="367" r:id="rId4"/>
    <p:sldId id="363" r:id="rId5"/>
    <p:sldId id="332" r:id="rId6"/>
    <p:sldId id="378" r:id="rId7"/>
    <p:sldId id="376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75794" autoAdjust="0"/>
  </p:normalViewPr>
  <p:slideViewPr>
    <p:cSldViewPr snapToGrid="0">
      <p:cViewPr>
        <p:scale>
          <a:sx n="70" d="100"/>
          <a:sy n="70" d="100"/>
        </p:scale>
        <p:origin x="-840" y="-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551FAF-4E50-476D-929B-9D16F5AE8ACA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BB064D-374E-484A-B16A-ECEE9E597E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150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http://bit.ly/2TtBDfr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bit.ly/2TyoMsr" TargetMode="External"/><Relationship Id="rId5" Type="http://schemas.openxmlformats.org/officeDocument/2006/relationships/hyperlink" Target="http://bit.ly/2Tynxth" TargetMode="External"/><Relationship Id="rId4" Type="http://schemas.openxmlformats.org/officeDocument/2006/relationships/image" Target="../media/image4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46E5A4A-D881-4898-A7CF-C42D2681C2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200DC958-D787-40D9-B74F-DD7B0C341C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41CEB51-8A1E-4259-A451-F2477BA7E0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A556A68-E8B5-46B1-98C9-70A06D220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B9AF0FB-A137-442C-AFA8-44C0E71B4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9299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6A04130-2CE1-4EA3-A795-88B056DD7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B8E7CD79-0234-4631-9989-36BBA622F1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1395CE42-6A53-4DC4-88BB-593654092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B4C5073E-B765-4C33-A7ED-3FE7ACE59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7917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6A04130-2CE1-4EA3-A795-88B056DD7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B8E7CD79-0234-4631-9989-36BBA622F1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1395CE42-6A53-4DC4-88BB-593654092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B4C5073E-B765-4C33-A7ED-3FE7ACE59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8834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6A04130-2CE1-4EA3-A795-88B056DD7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B8E7CD79-0234-4631-9989-36BBA622F1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1395CE42-6A53-4DC4-88BB-593654092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B4C5073E-B765-4C33-A7ED-3FE7ACE59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89576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6A04130-2CE1-4EA3-A795-88B056DD7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B8E7CD79-0234-4631-9989-36BBA622F1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1395CE42-6A53-4DC4-88BB-593654092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B4C5073E-B765-4C33-A7ED-3FE7ACE59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56687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114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00042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85488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06547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3141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2723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3E997B0-3ED9-42B2-8789-C6C463942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F1104788-0BFC-4BFD-BE80-53242845CE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349D157-90ED-481A-A8E4-D4B5877845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331A0C25-86D7-43D6-9C20-28170CE57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6F93813-BAF4-4AEA-8641-8D6F686AC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00603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40922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56167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54008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96143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9683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65175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11840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99691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42931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0936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E9CE674-47AF-4924-BE64-4C9007F28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10E681DF-1E69-42FD-B6A6-DE02B13DE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5A8C66F-2939-4BF7-B108-8EBDDBE842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F65EE58-2644-4CB4-9C88-D9E7B6B5D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BB2D614-4699-4871-958E-6FF000E41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46538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61313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32133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17833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DB2CF9BC-01C6-441B-B35B-A282E359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D045BE3-4DFF-420B-9529-120CCBE2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A2D8AE4B-B60A-44CF-A5A9-0FEC14C9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84906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EC29220-ACA6-4A25-8A61-0673629C6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5BA96AB4-E79C-43AC-85A6-A9F328694A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16CD869F-A322-4930-8888-BF8F4F18E9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4C3AF42E-BEEE-4CC8-AC0D-9E8C4EB688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A42B1BD2-1149-49F1-9725-A3F885E8D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35B9A3EA-8632-4FB7-A971-088857AE7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90080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B72D651-DB62-4BF8-9EF6-482B5ECB1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44879C48-58AC-45A2-8129-22630926B4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4B9F6C27-FC3C-456E-A7F3-92DC6AE391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A3194757-9B56-446D-9A1C-FDEAA44DD7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82733D25-D482-4DFA-B620-E802C0780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4061C638-8AFE-402E-92C9-B8509358A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67296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B4B5198-BAD1-4C0D-97D8-F5FE3236B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42B686A0-2826-40BD-B159-3E4D6B5CA3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949699ED-3A2F-4910-A287-EFBCF14A5E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18D6460-478D-4F18-A9E6-9D4F0E820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DA5D4F3-AE25-4545-8F13-8F9CC962D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25814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937E9B9F-C466-4AB6-94FE-8E4BD7845D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023FFA90-B793-4C28-ABD5-99B5B1538A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FF7B2EC-C8AF-4B3D-AB81-E0F035BC80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6061EA1-A871-439E-B0FF-55BCD1348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BFF41FA-49FB-4722-948D-27EF4D83D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53582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1_Thanks + Credit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2"/>
          <p:cNvSpPr txBox="1">
            <a:spLocks noGrp="1"/>
          </p:cNvSpPr>
          <p:nvPr>
            <p:ph type="title"/>
          </p:nvPr>
        </p:nvSpPr>
        <p:spPr>
          <a:xfrm>
            <a:off x="1388867" y="1337896"/>
            <a:ext cx="3736800" cy="9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53" name="Google Shape;153;p22"/>
          <p:cNvSpPr txBox="1">
            <a:spLocks noGrp="1"/>
          </p:cNvSpPr>
          <p:nvPr>
            <p:ph type="subTitle" idx="1"/>
          </p:nvPr>
        </p:nvSpPr>
        <p:spPr>
          <a:xfrm>
            <a:off x="1411267" y="2343136"/>
            <a:ext cx="3692000" cy="1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154" name="Google Shape;15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05240">
            <a:off x="8378803" y="3180518"/>
            <a:ext cx="2615355" cy="3057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17625">
            <a:off x="5838617" y="1766174"/>
            <a:ext cx="3738535" cy="3753511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2"/>
          <p:cNvSpPr txBox="1"/>
          <p:nvPr/>
        </p:nvSpPr>
        <p:spPr>
          <a:xfrm rot="420963">
            <a:off x="6065378" y="3111882"/>
            <a:ext cx="3078249" cy="1996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rPr>
              <a:t>CREDITS: This presentation template was created by </a:t>
            </a:r>
            <a:r>
              <a:rPr lang="en" sz="1600">
                <a:solidFill>
                  <a:schemeClr val="dk2"/>
                </a:solidFill>
                <a:uFill>
                  <a:noFill/>
                </a:uFill>
                <a:latin typeface="Roboto Mono"/>
                <a:ea typeface="Roboto Mono"/>
                <a:cs typeface="Roboto Mono"/>
                <a:sym typeface="Roboto Mono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rPr>
              <a:t>, including icons by </a:t>
            </a:r>
            <a:r>
              <a:rPr lang="en" sz="1600">
                <a:solidFill>
                  <a:schemeClr val="dk2"/>
                </a:solidFill>
                <a:uFill>
                  <a:noFill/>
                </a:uFill>
                <a:latin typeface="Roboto Mono"/>
                <a:ea typeface="Roboto Mono"/>
                <a:cs typeface="Roboto Mono"/>
                <a:sym typeface="Roboto Mono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rPr>
              <a:t>, and infographics &amp; images by </a:t>
            </a:r>
            <a:r>
              <a:rPr lang="en" sz="1600">
                <a:solidFill>
                  <a:schemeClr val="dk2"/>
                </a:solidFill>
                <a:uFill>
                  <a:noFill/>
                </a:uFill>
                <a:latin typeface="Roboto Mono"/>
                <a:ea typeface="Roboto Mono"/>
                <a:cs typeface="Roboto Mono"/>
                <a:sym typeface="Roboto Mono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6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rPr>
              <a:t>. </a:t>
            </a:r>
            <a:endParaRPr sz="1600">
              <a:solidFill>
                <a:schemeClr val="dk2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  <p:extLst>
      <p:ext uri="{BB962C8B-B14F-4D97-AF65-F5344CB8AC3E}">
        <p14:creationId xmlns:p14="http://schemas.microsoft.com/office/powerpoint/2010/main" val="27006265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14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33" name="Google Shape;1033;p14"/>
          <p:cNvSpPr/>
          <p:nvPr/>
        </p:nvSpPr>
        <p:spPr>
          <a:xfrm>
            <a:off x="2064234" y="6364967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4" name="Google Shape;1034;p14"/>
          <p:cNvSpPr/>
          <p:nvPr/>
        </p:nvSpPr>
        <p:spPr>
          <a:xfrm>
            <a:off x="10613567" y="58690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44794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6E30030-F400-4C28-82C9-3FE6C6BD5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1F9A2F8F-0E97-45F4-97DC-DF91A9B7F5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3477A0DC-6054-43F2-89B9-CDA5A8B32B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8C2878F-0445-44DD-A51B-4C91065205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172EFF15-7E23-44A6-B263-B022E3AC2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0B62FFBE-1E4D-4310-9108-87D560638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3874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14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33" name="Google Shape;1033;p14"/>
          <p:cNvSpPr/>
          <p:nvPr/>
        </p:nvSpPr>
        <p:spPr>
          <a:xfrm>
            <a:off x="2064234" y="6364967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4" name="Google Shape;1034;p14"/>
          <p:cNvSpPr/>
          <p:nvPr/>
        </p:nvSpPr>
        <p:spPr>
          <a:xfrm>
            <a:off x="10613567" y="58690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572604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14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993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4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995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97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8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999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1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02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4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005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7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008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10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011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13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5" name="Google Shape;1015;p14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016" name="Google Shape;1016;p14"/>
          <p:cNvGrpSpPr/>
          <p:nvPr/>
        </p:nvGrpSpPr>
        <p:grpSpPr>
          <a:xfrm>
            <a:off x="1033401" y="6048867"/>
            <a:ext cx="592367" cy="531367"/>
            <a:chOff x="2495125" y="2142250"/>
            <a:chExt cx="444275" cy="398525"/>
          </a:xfrm>
        </p:grpSpPr>
        <p:sp>
          <p:nvSpPr>
            <p:cNvPr id="1017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9" name="Google Shape;1019;p14"/>
          <p:cNvGrpSpPr/>
          <p:nvPr/>
        </p:nvGrpSpPr>
        <p:grpSpPr>
          <a:xfrm>
            <a:off x="9654334" y="531134"/>
            <a:ext cx="388500" cy="375167"/>
            <a:chOff x="3243875" y="2372825"/>
            <a:chExt cx="291375" cy="281375"/>
          </a:xfrm>
        </p:grpSpPr>
        <p:sp>
          <p:nvSpPr>
            <p:cNvPr id="1020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0" name="Google Shape;1030;p14"/>
          <p:cNvGrpSpPr/>
          <p:nvPr/>
        </p:nvGrpSpPr>
        <p:grpSpPr>
          <a:xfrm>
            <a:off x="10756001" y="1352051"/>
            <a:ext cx="222233" cy="224767"/>
            <a:chOff x="4954425" y="2036375"/>
            <a:chExt cx="166675" cy="168575"/>
          </a:xfrm>
        </p:grpSpPr>
        <p:sp>
          <p:nvSpPr>
            <p:cNvPr id="1031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3" name="Google Shape;1033;p14"/>
          <p:cNvSpPr/>
          <p:nvPr/>
        </p:nvSpPr>
        <p:spPr>
          <a:xfrm>
            <a:off x="2064234" y="6364967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4" name="Google Shape;1034;p14"/>
          <p:cNvSpPr/>
          <p:nvPr/>
        </p:nvSpPr>
        <p:spPr>
          <a:xfrm>
            <a:off x="10613567" y="58690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35" name="Google Shape;1035;p14"/>
          <p:cNvGrpSpPr/>
          <p:nvPr/>
        </p:nvGrpSpPr>
        <p:grpSpPr>
          <a:xfrm>
            <a:off x="1033401" y="5644334"/>
            <a:ext cx="222233" cy="224767"/>
            <a:chOff x="4954425" y="2036375"/>
            <a:chExt cx="166675" cy="168575"/>
          </a:xfrm>
        </p:grpSpPr>
        <p:sp>
          <p:nvSpPr>
            <p:cNvPr id="1036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8" name="Google Shape;1038;p14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9" name="Google Shape;1039;p14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0" name="Google Shape;1040;p14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1" name="Google Shape;1041;p14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2" name="Google Shape;1042;p14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3" name="Google Shape;1043;p14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4" name="Google Shape;1044;p14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5" name="Google Shape;1045;p14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6" name="Google Shape;1046;p14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7" name="Google Shape;1047;p14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8" name="Google Shape;1048;p14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9" name="Google Shape;1049;p14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0" name="Google Shape;1050;p14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1" name="Google Shape;1051;p14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2" name="Google Shape;1052;p14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3" name="Google Shape;1053;p14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4" name="Google Shape;1054;p14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5" name="Google Shape;1055;p14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6" name="Google Shape;1056;p14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7" name="Google Shape;1057;p14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8" name="Google Shape;1058;p14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9" name="Google Shape;1059;p14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0" name="Google Shape;1060;p14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1" name="Google Shape;1061;p14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2" name="Google Shape;1062;p14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3" name="Google Shape;1063;p14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4" name="Google Shape;1064;p14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5" name="Google Shape;1065;p14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6" name="Google Shape;1066;p14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7" name="Google Shape;1067;p14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8" name="Google Shape;1068;p14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9" name="Google Shape;1069;p14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0" name="Google Shape;1070;p14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1" name="Google Shape;1071;p14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2" name="Google Shape;1072;p14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3" name="Google Shape;1073;p14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4" name="Google Shape;1074;p14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5" name="Google Shape;1075;p14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6" name="Google Shape;1076;p14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7" name="Google Shape;1077;p14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8" name="Google Shape;1078;p14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14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14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14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14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14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14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5" name="Google Shape;1085;p14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6" name="Google Shape;1086;p14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7" name="Google Shape;1087;p14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73301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29A5E96-C0A8-478D-806A-FFE40328D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E5B34AFF-3EF1-4243-B5C6-388071D1B8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30CCDEBA-3A27-475F-8077-D9E95C441E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194C6F5A-2B19-4356-B444-03F49AF71F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9650686C-6367-4E40-BF1A-234569F87B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48944959-7658-4E02-9CB1-7888AA5D84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B1FF4738-6F75-4CD0-BE95-88D53DDF8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632F2A03-53B7-4F1A-B86A-CE80B7B87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9058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6A04130-2CE1-4EA3-A795-88B056DD7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B8E7CD79-0234-4631-9989-36BBA622F1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1395CE42-6A53-4DC4-88BB-593654092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B4C5073E-B765-4C33-A7ED-3FE7ACE59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4693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6A04130-2CE1-4EA3-A795-88B056DD7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B8E7CD79-0234-4631-9989-36BBA622F1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1395CE42-6A53-4DC4-88BB-593654092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B4C5073E-B765-4C33-A7ED-3FE7ACE59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0172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6A04130-2CE1-4EA3-A795-88B056DD7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B8E7CD79-0234-4631-9989-36BBA622F1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1395CE42-6A53-4DC4-88BB-593654092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B4C5073E-B765-4C33-A7ED-3FE7ACE59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3919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6A04130-2CE1-4EA3-A795-88B056DD7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B8E7CD79-0234-4631-9989-36BBA622F1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5DF1A6-F94B-4A0F-83D3-DA33E23476F6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1395CE42-6A53-4DC4-88BB-593654092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B4C5073E-B765-4C33-A7ED-3FE7ACE59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4A602C-7F34-494F-AF6C-63C15C6FAD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638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4115" y="934761"/>
            <a:ext cx="3338286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213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9" r:id="rId38"/>
    <p:sldLayoutId id="2147483701" r:id="rId39"/>
    <p:sldLayoutId id="2147483702" r:id="rId40"/>
    <p:sldLayoutId id="2147483703" r:id="rId4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audio" Target="../media/audio2.wav"/><Relationship Id="rId7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2049">
            <a:extLst>
              <a:ext uri="{FF2B5EF4-FFF2-40B4-BE49-F238E27FC236}">
                <a16:creationId xmlns="" xmlns:a16="http://schemas.microsoft.com/office/drawing/2014/main" id="{B2788213-86AC-46E7-B202-E96C5854EDBD}"/>
              </a:ext>
            </a:extLst>
          </p:cNvPr>
          <p:cNvSpPr>
            <a:spLocks noGrp="1"/>
          </p:cNvSpPr>
          <p:nvPr/>
        </p:nvSpPr>
        <p:spPr>
          <a:xfrm>
            <a:off x="3785543" y="947661"/>
            <a:ext cx="2985780" cy="608961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01</a:t>
            </a:r>
            <a:endParaRPr kumimoji="0" lang="zh-CN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FD6D2E"/>
              </a:solidFill>
              <a:effectLst/>
              <a:uLnTx/>
              <a:uFillTx/>
              <a:latin typeface="字魂131号-酷乐潮玩体" panose="00000500000000000000" pitchFamily="2" charset="-122"/>
              <a:ea typeface="字魂131号-酷乐潮玩体" panose="00000500000000000000" pitchFamily="2" charset="-122"/>
              <a:cs typeface="+mj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B0ECFA22-A3CE-4FB6-A66C-2D0FDCAA724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1555" y="4180243"/>
            <a:ext cx="2793038" cy="27944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BB02B3D9-BD93-4460-8952-513C5BEA5E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6950" y="2089929"/>
            <a:ext cx="1465857" cy="95505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64FB1566-AD60-48A3-B8E5-3D845CA5D2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362873">
            <a:off x="8417066" y="881778"/>
            <a:ext cx="2036796" cy="112202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636A2235-6735-4726-881F-CD966101681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5844" y="2084210"/>
            <a:ext cx="1541146" cy="123936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6D5DF975-3A64-410A-B617-67E23CF52EE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0362" y="754339"/>
            <a:ext cx="893255" cy="99560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AD2A25F1-1C01-4940-872F-A1AB2AE0249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671257" y="4180243"/>
            <a:ext cx="2793038" cy="27944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77F50A3-FAD5-CA4E-9164-EF981D4B56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129" y="754340"/>
            <a:ext cx="5884605" cy="568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6837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059611"/>
              </p:ext>
            </p:extLst>
          </p:nvPr>
        </p:nvGraphicFramePr>
        <p:xfrm>
          <a:off x="3835400" y="3187700"/>
          <a:ext cx="4519613" cy="48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Packager Shell Object" showAsIcon="1" r:id="rId3" imgW="4519080" imgH="481320" progId="Package">
                  <p:embed/>
                </p:oleObj>
              </mc:Choice>
              <mc:Fallback>
                <p:oleObj name="Packager Shell Object" showAsIcon="1" r:id="rId3" imgW="4519080" imgH="4813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35400" y="3187700"/>
                        <a:ext cx="4519613" cy="481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31506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2049">
            <a:extLst>
              <a:ext uri="{FF2B5EF4-FFF2-40B4-BE49-F238E27FC236}">
                <a16:creationId xmlns="" xmlns:a16="http://schemas.microsoft.com/office/drawing/2014/main" id="{B2788213-86AC-46E7-B202-E96C5854EDBD}"/>
              </a:ext>
            </a:extLst>
          </p:cNvPr>
          <p:cNvSpPr>
            <a:spLocks noGrp="1"/>
          </p:cNvSpPr>
          <p:nvPr/>
        </p:nvSpPr>
        <p:spPr>
          <a:xfrm>
            <a:off x="3785543" y="947661"/>
            <a:ext cx="2985780" cy="608961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02</a:t>
            </a:r>
            <a:endParaRPr kumimoji="0" lang="zh-CN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FD6D2E"/>
              </a:solidFill>
              <a:effectLst/>
              <a:uLnTx/>
              <a:uFillTx/>
              <a:latin typeface="字魂131号-酷乐潮玩体" panose="00000500000000000000" pitchFamily="2" charset="-122"/>
              <a:ea typeface="字魂131号-酷乐潮玩体" panose="00000500000000000000" pitchFamily="2" charset="-122"/>
              <a:cs typeface="+mj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B0ECFA22-A3CE-4FB6-A66C-2D0FDCAA724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1555" y="4180243"/>
            <a:ext cx="2793038" cy="27944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BB02B3D9-BD93-4460-8952-513C5BEA5E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6950" y="2089929"/>
            <a:ext cx="1465857" cy="95505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64FB1566-AD60-48A3-B8E5-3D845CA5D2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362873">
            <a:off x="8417066" y="881778"/>
            <a:ext cx="2036796" cy="112202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636A2235-6735-4726-881F-CD966101681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5844" y="2084210"/>
            <a:ext cx="1541146" cy="123936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6D5DF975-3A64-410A-B617-67E23CF52EE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0362" y="754339"/>
            <a:ext cx="893255" cy="99560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AD2A25F1-1C01-4940-872F-A1AB2AE0249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671257" y="4180243"/>
            <a:ext cx="2793038" cy="27944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6A48C3D-08E5-33E2-7521-616AF658C5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0362" y="137254"/>
            <a:ext cx="7852329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2821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39441E7-E41F-DA4A-E45B-031016C09B75}"/>
              </a:ext>
            </a:extLst>
          </p:cNvPr>
          <p:cNvSpPr txBox="1"/>
          <p:nvPr/>
        </p:nvSpPr>
        <p:spPr>
          <a:xfrm>
            <a:off x="438150" y="381000"/>
            <a:ext cx="110394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Dựa vào thông tin và hình vẽ dưới đây, hãy xác định cân nặng của mỗi con vật. Biết rằng cân nặng của ba con vật đó là: 1 300 kg, 1 tấn và 2 tấn.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F8E1070-4C1D-1823-AC6F-DAAEBC657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675" y="2805112"/>
            <a:ext cx="7637314" cy="35099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8CD79D58-8D60-6E19-A4E3-E349309A0EF2}"/>
              </a:ext>
            </a:extLst>
          </p:cNvPr>
          <p:cNvSpPr/>
          <p:nvPr/>
        </p:nvSpPr>
        <p:spPr>
          <a:xfrm>
            <a:off x="7524750" y="5695950"/>
            <a:ext cx="1752600" cy="5905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NẶNG NHẤT</a:t>
            </a:r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9D788633-4BE9-73BE-154D-83841CF55E28}"/>
              </a:ext>
            </a:extLst>
          </p:cNvPr>
          <p:cNvSpPr/>
          <p:nvPr/>
        </p:nvSpPr>
        <p:spPr>
          <a:xfrm>
            <a:off x="7827410" y="2867025"/>
            <a:ext cx="1935716" cy="17621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endParaRPr lang="x-none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DF3F77FD-F4B0-12B8-CF5D-0A1ED6F5FEC2}"/>
              </a:ext>
            </a:extLst>
          </p:cNvPr>
          <p:cNvSpPr/>
          <p:nvPr/>
        </p:nvSpPr>
        <p:spPr>
          <a:xfrm>
            <a:off x="4591050" y="5734050"/>
            <a:ext cx="1752600" cy="5905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NHẸ NHẤT</a:t>
            </a:r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053B7CBA-F384-DB88-35D3-47D418A2C351}"/>
              </a:ext>
            </a:extLst>
          </p:cNvPr>
          <p:cNvSpPr/>
          <p:nvPr/>
        </p:nvSpPr>
        <p:spPr>
          <a:xfrm>
            <a:off x="4836559" y="2600325"/>
            <a:ext cx="2116691" cy="18097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endParaRPr lang="x-none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="" xmlns:a16="http://schemas.microsoft.com/office/drawing/2014/main" id="{AD3D8A12-1454-61F6-3AFD-38EC723A7823}"/>
              </a:ext>
            </a:extLst>
          </p:cNvPr>
          <p:cNvSpPr/>
          <p:nvPr/>
        </p:nvSpPr>
        <p:spPr>
          <a:xfrm>
            <a:off x="1276350" y="2381250"/>
            <a:ext cx="2447925" cy="18097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1 300 kg</a:t>
            </a:r>
            <a:endParaRPr lang="x-none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0294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5" grpId="0" animBg="1"/>
      <p:bldP spid="17" grpId="0" animBg="1"/>
      <p:bldP spid="22" grpId="0" animBg="1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A2CC1815-9C62-4E74-B3D0-D545B37973E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250" y="4532233"/>
            <a:ext cx="2070934" cy="2070934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="" xmlns:a16="http://schemas.microsoft.com/office/drawing/2014/main" id="{0E46F75C-EE81-CE4C-BDC2-B0C16675ACE0}"/>
              </a:ext>
            </a:extLst>
          </p:cNvPr>
          <p:cNvSpPr/>
          <p:nvPr/>
        </p:nvSpPr>
        <p:spPr>
          <a:xfrm>
            <a:off x="1002914" y="125906"/>
            <a:ext cx="1813560" cy="115543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2. SỐ 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字魂131号-酷乐潮玩体" panose="00000500000000000000" pitchFamily="2" charset="-122"/>
              <a:cs typeface="阿里巴巴普惠体" panose="00020600040101010101" pitchFamily="18" charset="-122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5EA9EB02-D639-043A-2DFF-1CB21FEA8BB9}"/>
              </a:ext>
            </a:extLst>
          </p:cNvPr>
          <p:cNvGrpSpPr/>
          <p:nvPr/>
        </p:nvGrpSpPr>
        <p:grpSpPr>
          <a:xfrm>
            <a:off x="762000" y="1562100"/>
            <a:ext cx="9782175" cy="584775"/>
            <a:chOff x="1076325" y="1809750"/>
            <a:chExt cx="9782175" cy="584775"/>
          </a:xfrm>
        </p:grpSpPr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1D7D9638-6F91-3653-9AC2-EC9B7C45316E}"/>
                </a:ext>
              </a:extLst>
            </p:cNvPr>
            <p:cNvSpPr txBox="1"/>
            <p:nvPr/>
          </p:nvSpPr>
          <p:spPr>
            <a:xfrm>
              <a:off x="1076325" y="1809750"/>
              <a:ext cx="97821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0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a) 4 </a:t>
              </a:r>
              <a:r>
                <a:rPr lang="en-US" sz="3200" b="0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r>
                <a:rPr lang="en-US" sz="3200" b="0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 kg =          kg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3D90F3D2-0A98-1F27-BF0C-EF73F4C32617}"/>
                </a:ext>
              </a:extLst>
            </p:cNvPr>
            <p:cNvSpPr/>
            <p:nvPr/>
          </p:nvSpPr>
          <p:spPr>
            <a:xfrm>
              <a:off x="3752849" y="1866900"/>
              <a:ext cx="725972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6A3D8DC8-8EEE-90DF-D08B-68C535D82C33}"/>
              </a:ext>
            </a:extLst>
          </p:cNvPr>
          <p:cNvGrpSpPr/>
          <p:nvPr/>
        </p:nvGrpSpPr>
        <p:grpSpPr>
          <a:xfrm>
            <a:off x="6000751" y="1562100"/>
            <a:ext cx="5290102" cy="584775"/>
            <a:chOff x="1076326" y="1809750"/>
            <a:chExt cx="5290102" cy="584775"/>
          </a:xfrm>
        </p:grpSpPr>
        <p:sp>
          <p:nvSpPr>
            <p:cNvPr id="39" name="TextBox 38">
              <a:extLst>
                <a:ext uri="{FF2B5EF4-FFF2-40B4-BE49-F238E27FC236}">
                  <a16:creationId xmlns="" xmlns:a16="http://schemas.microsoft.com/office/drawing/2014/main" id="{480F5F5A-2DC1-A783-0116-E2FF54A683F2}"/>
                </a:ext>
              </a:extLst>
            </p:cNvPr>
            <p:cNvSpPr txBox="1"/>
            <p:nvPr/>
          </p:nvSpPr>
          <p:spPr>
            <a:xfrm>
              <a:off x="1076326" y="1809750"/>
              <a:ext cx="52901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0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b) 5 </a:t>
              </a:r>
              <a:r>
                <a:rPr lang="en-US" sz="3200" b="0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3200" b="0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 kg =           kg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="" xmlns:a16="http://schemas.microsoft.com/office/drawing/2014/main" id="{604AC511-AC28-45D1-1868-7C8CC19C6C4A}"/>
                </a:ext>
              </a:extLst>
            </p:cNvPr>
            <p:cNvSpPr/>
            <p:nvPr/>
          </p:nvSpPr>
          <p:spPr>
            <a:xfrm>
              <a:off x="3524249" y="1896717"/>
              <a:ext cx="754961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F42CB288-08F7-682E-3FE1-A55FF9984D5F}"/>
              </a:ext>
            </a:extLst>
          </p:cNvPr>
          <p:cNvGrpSpPr/>
          <p:nvPr/>
        </p:nvGrpSpPr>
        <p:grpSpPr>
          <a:xfrm>
            <a:off x="841513" y="2556013"/>
            <a:ext cx="9782175" cy="1498324"/>
            <a:chOff x="1076325" y="1809750"/>
            <a:chExt cx="9782175" cy="1498324"/>
          </a:xfrm>
        </p:grpSpPr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B5D30C8C-DF7C-F9EF-07D2-CACC04167F4C}"/>
                </a:ext>
              </a:extLst>
            </p:cNvPr>
            <p:cNvSpPr txBox="1"/>
            <p:nvPr/>
          </p:nvSpPr>
          <p:spPr>
            <a:xfrm>
              <a:off x="1076325" y="1809750"/>
              <a:ext cx="97821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0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c) 6 </a:t>
              </a:r>
              <a:r>
                <a:rPr lang="en-US" sz="3200" b="0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r>
                <a:rPr lang="en-US" sz="3200" b="0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40</a:t>
              </a:r>
              <a:r>
                <a:rPr lang="en-US" sz="3200" b="0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kg =             kg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="" xmlns:a16="http://schemas.microsoft.com/office/drawing/2014/main" id="{21BA4E74-57F4-5FA6-E3B7-676CC74C4BEC}"/>
                </a:ext>
              </a:extLst>
            </p:cNvPr>
            <p:cNvSpPr/>
            <p:nvPr/>
          </p:nvSpPr>
          <p:spPr>
            <a:xfrm>
              <a:off x="3901936" y="1866900"/>
              <a:ext cx="815424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="" xmlns:a16="http://schemas.microsoft.com/office/drawing/2014/main" id="{5E9E8AE1-818A-D30E-ABF0-FAE4ABEE5E81}"/>
                </a:ext>
              </a:extLst>
            </p:cNvPr>
            <p:cNvSpPr/>
            <p:nvPr/>
          </p:nvSpPr>
          <p:spPr>
            <a:xfrm>
              <a:off x="9219370" y="2850874"/>
              <a:ext cx="656399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6CE7C373-4F71-0CB5-F8A2-DDD77C01411E}"/>
              </a:ext>
            </a:extLst>
          </p:cNvPr>
          <p:cNvGrpSpPr/>
          <p:nvPr/>
        </p:nvGrpSpPr>
        <p:grpSpPr>
          <a:xfrm>
            <a:off x="5910471" y="2605709"/>
            <a:ext cx="4734339" cy="1499175"/>
            <a:chOff x="1026631" y="1809750"/>
            <a:chExt cx="4734339" cy="1499175"/>
          </a:xfrm>
        </p:grpSpPr>
        <p:sp>
          <p:nvSpPr>
            <p:cNvPr id="45" name="TextBox 44">
              <a:extLst>
                <a:ext uri="{FF2B5EF4-FFF2-40B4-BE49-F238E27FC236}">
                  <a16:creationId xmlns="" xmlns:a16="http://schemas.microsoft.com/office/drawing/2014/main" id="{9241FA73-6F8C-01AC-EDC1-C8D663F0CF37}"/>
                </a:ext>
              </a:extLst>
            </p:cNvPr>
            <p:cNvSpPr txBox="1"/>
            <p:nvPr/>
          </p:nvSpPr>
          <p:spPr>
            <a:xfrm>
              <a:off x="1076326" y="1809750"/>
              <a:ext cx="46846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0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d) 3 </a:t>
              </a:r>
              <a:r>
                <a:rPr lang="en-US" sz="3200" b="0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3200" b="0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2 </a:t>
              </a:r>
              <a:r>
                <a:rPr lang="en-US" sz="3200" b="0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r>
                <a:rPr lang="en-US" sz="3200" b="0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=          </a:t>
              </a:r>
              <a:r>
                <a:rPr lang="en-US" sz="3200" b="0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endParaRPr lang="en-US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="" xmlns:a16="http://schemas.microsoft.com/office/drawing/2014/main" id="{4CAC31BF-4031-8859-E4FB-EE71A9570E5D}"/>
                </a:ext>
              </a:extLst>
            </p:cNvPr>
            <p:cNvSpPr/>
            <p:nvPr/>
          </p:nvSpPr>
          <p:spPr>
            <a:xfrm>
              <a:off x="3752849" y="1866900"/>
              <a:ext cx="646459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="" xmlns:a16="http://schemas.microsoft.com/office/drawing/2014/main" id="{2E88113A-AE1C-7E84-6B42-6A8C71A1345E}"/>
                </a:ext>
              </a:extLst>
            </p:cNvPr>
            <p:cNvSpPr txBox="1"/>
            <p:nvPr/>
          </p:nvSpPr>
          <p:spPr>
            <a:xfrm>
              <a:off x="1026631" y="2724150"/>
              <a:ext cx="46846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0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g) 4 </a:t>
              </a:r>
              <a:r>
                <a:rPr lang="en-US" sz="3200" b="0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r>
                <a:rPr lang="en-US" sz="3200" b="0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50 </a:t>
              </a:r>
              <a:r>
                <a:rPr lang="en-US" sz="3200" b="0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r>
                <a:rPr lang="en-US" sz="3200" b="0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=           </a:t>
              </a:r>
              <a:r>
                <a:rPr lang="en-US" sz="3200" b="0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endParaRPr lang="en-US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D040B0E5-5E2F-62DF-0D0E-D6AD1F8A0D39}"/>
              </a:ext>
            </a:extLst>
          </p:cNvPr>
          <p:cNvGrpSpPr/>
          <p:nvPr/>
        </p:nvGrpSpPr>
        <p:grpSpPr>
          <a:xfrm>
            <a:off x="762001" y="3480352"/>
            <a:ext cx="4475922" cy="584775"/>
            <a:chOff x="1076326" y="1809750"/>
            <a:chExt cx="4475922" cy="584775"/>
          </a:xfrm>
        </p:grpSpPr>
        <p:sp>
          <p:nvSpPr>
            <p:cNvPr id="48" name="TextBox 47">
              <a:extLst>
                <a:ext uri="{FF2B5EF4-FFF2-40B4-BE49-F238E27FC236}">
                  <a16:creationId xmlns="" xmlns:a16="http://schemas.microsoft.com/office/drawing/2014/main" id="{6993A287-B65B-7996-BD4C-BB0148856D41}"/>
                </a:ext>
              </a:extLst>
            </p:cNvPr>
            <p:cNvSpPr txBox="1"/>
            <p:nvPr/>
          </p:nvSpPr>
          <p:spPr>
            <a:xfrm>
              <a:off x="1076326" y="1809750"/>
              <a:ext cx="44759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e</a:t>
              </a:r>
              <a:r>
                <a:rPr lang="en-US" sz="3200" b="0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 5 </a:t>
              </a:r>
              <a:r>
                <a:rPr lang="en-US" sz="3200" b="0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r>
                <a:rPr lang="en-US" sz="3200" b="0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2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=          </a:t>
              </a:r>
              <a:r>
                <a:rPr lang="en-US" sz="3200" b="0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endParaRPr lang="en-US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="" xmlns:a16="http://schemas.microsoft.com/office/drawing/2014/main" id="{2769D220-6DF8-6716-91A4-DAA0B103ED5D}"/>
                </a:ext>
              </a:extLst>
            </p:cNvPr>
            <p:cNvSpPr/>
            <p:nvPr/>
          </p:nvSpPr>
          <p:spPr>
            <a:xfrm>
              <a:off x="3613701" y="1847022"/>
              <a:ext cx="706094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31C6E850-CE25-30A6-827F-4FD6D5B885CC}"/>
              </a:ext>
            </a:extLst>
          </p:cNvPr>
          <p:cNvSpPr/>
          <p:nvPr/>
        </p:nvSpPr>
        <p:spPr>
          <a:xfrm>
            <a:off x="3419061" y="1612623"/>
            <a:ext cx="788504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45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="" xmlns:a16="http://schemas.microsoft.com/office/drawing/2014/main" id="{F26D1D39-07C9-EF79-50ED-C47FFC554991}"/>
              </a:ext>
            </a:extLst>
          </p:cNvPr>
          <p:cNvSpPr/>
          <p:nvPr/>
        </p:nvSpPr>
        <p:spPr>
          <a:xfrm>
            <a:off x="8398566" y="1642441"/>
            <a:ext cx="854764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505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="" xmlns:a16="http://schemas.microsoft.com/office/drawing/2014/main" id="{73E26744-D725-E68B-5EE9-F988FE961C45}"/>
              </a:ext>
            </a:extLst>
          </p:cNvPr>
          <p:cNvSpPr/>
          <p:nvPr/>
        </p:nvSpPr>
        <p:spPr>
          <a:xfrm>
            <a:off x="3607904" y="2586659"/>
            <a:ext cx="1013791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6 040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="" xmlns:a16="http://schemas.microsoft.com/office/drawing/2014/main" id="{FED49532-7E42-1B8E-09EB-0632CCD1DB57}"/>
              </a:ext>
            </a:extLst>
          </p:cNvPr>
          <p:cNvSpPr/>
          <p:nvPr/>
        </p:nvSpPr>
        <p:spPr>
          <a:xfrm>
            <a:off x="8587409" y="2636354"/>
            <a:ext cx="788504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="" xmlns:a16="http://schemas.microsoft.com/office/drawing/2014/main" id="{CF771BBC-F294-9C3E-8DB5-55BE7045DFA1}"/>
              </a:ext>
            </a:extLst>
          </p:cNvPr>
          <p:cNvSpPr/>
          <p:nvPr/>
        </p:nvSpPr>
        <p:spPr>
          <a:xfrm>
            <a:off x="3279914" y="3481180"/>
            <a:ext cx="788504" cy="494472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52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="" xmlns:a16="http://schemas.microsoft.com/office/drawing/2014/main" id="{9D30FDC6-1276-8849-0FD6-CFF6FD9EB703}"/>
              </a:ext>
            </a:extLst>
          </p:cNvPr>
          <p:cNvSpPr/>
          <p:nvPr/>
        </p:nvSpPr>
        <p:spPr>
          <a:xfrm>
            <a:off x="8935277" y="3580571"/>
            <a:ext cx="854765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450</a:t>
            </a:r>
          </a:p>
        </p:txBody>
      </p:sp>
    </p:spTree>
    <p:extLst>
      <p:ext uri="{BB962C8B-B14F-4D97-AF65-F5344CB8AC3E}">
        <p14:creationId xmlns:p14="http://schemas.microsoft.com/office/powerpoint/2010/main" val="2656941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AutoShape 51"/>
          <p:cNvSpPr>
            <a:spLocks noChangeArrowheads="1"/>
          </p:cNvSpPr>
          <p:nvPr/>
        </p:nvSpPr>
        <p:spPr bwMode="auto">
          <a:xfrm>
            <a:off x="1938338" y="741364"/>
            <a:ext cx="8729662" cy="1849438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Sau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mỗi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ô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cửa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là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một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trong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ba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con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vật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: con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dê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trắng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cân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nặng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6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alt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y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ến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, con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dê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đen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cân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nặng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30 kg, con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bò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cân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nặng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2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tạ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?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  <a:sym typeface="Arial"/>
            </a:endParaRPr>
          </a:p>
        </p:txBody>
      </p:sp>
      <p:grpSp>
        <p:nvGrpSpPr>
          <p:cNvPr id="14339" name="Group 51"/>
          <p:cNvGrpSpPr>
            <a:grpSpLocks/>
          </p:cNvGrpSpPr>
          <p:nvPr/>
        </p:nvGrpSpPr>
        <p:grpSpPr bwMode="auto">
          <a:xfrm>
            <a:off x="1530351" y="14288"/>
            <a:ext cx="320675" cy="6858000"/>
            <a:chOff x="202295" y="-322943"/>
            <a:chExt cx="319314" cy="7180943"/>
          </a:xfrm>
        </p:grpSpPr>
        <p:sp>
          <p:nvSpPr>
            <p:cNvPr id="34" name="Rectangle 33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72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8" name="AutoShape 51"/>
          <p:cNvSpPr>
            <a:spLocks noChangeArrowheads="1"/>
          </p:cNvSpPr>
          <p:nvPr/>
        </p:nvSpPr>
        <p:spPr bwMode="auto">
          <a:xfrm>
            <a:off x="3106739" y="3200400"/>
            <a:ext cx="6067425" cy="9144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altLang="en-US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Phía</a:t>
            </a:r>
            <a:r>
              <a:rPr lang="en-US" altLang="en-US" dirty="0" smtClean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sau</a:t>
            </a:r>
            <a:r>
              <a:rPr lang="en-US" altLang="en-US" dirty="0" smtClean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cánh</a:t>
            </a:r>
            <a:r>
              <a:rPr lang="en-US" altLang="en-US" dirty="0" smtClean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cửa</a:t>
            </a:r>
            <a:r>
              <a:rPr lang="en-US" altLang="en-US" dirty="0" smtClean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mà</a:t>
            </a:r>
            <a:r>
              <a:rPr lang="en-US" altLang="en-US" dirty="0" smtClean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Rô-bốt</a:t>
            </a:r>
            <a:r>
              <a:rPr lang="en-US" altLang="en-US" dirty="0" smtClean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chọn</a:t>
            </a:r>
            <a:r>
              <a:rPr lang="en-US" altLang="en-US" dirty="0" smtClean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chắc</a:t>
            </a:r>
            <a:r>
              <a:rPr lang="en-US" altLang="en-US" dirty="0" smtClean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chắn</a:t>
            </a:r>
            <a:r>
              <a:rPr lang="en-US" altLang="en-US" dirty="0" smtClean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có</a:t>
            </a:r>
            <a:r>
              <a:rPr lang="en-US" altLang="en-US" dirty="0" smtClean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altLang="en-US" dirty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c</a:t>
            </a:r>
            <a:r>
              <a:rPr lang="en-US" altLang="en-US" dirty="0" smtClean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on </a:t>
            </a:r>
            <a:r>
              <a:rPr lang="en-US" altLang="en-US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bò</a:t>
            </a:r>
            <a:r>
              <a:rPr lang="en-US" altLang="en-US" dirty="0" smtClean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cân</a:t>
            </a:r>
            <a:r>
              <a:rPr lang="en-US" altLang="en-US" dirty="0" smtClean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nặng</a:t>
            </a:r>
            <a:r>
              <a:rPr lang="en-US" altLang="en-US" dirty="0" smtClean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20 kg</a:t>
            </a:r>
            <a:endParaRPr kumimoji="0" lang="en-US" altLang="en-US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00187" y="3302000"/>
            <a:ext cx="593726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62139" y="3106981"/>
            <a:ext cx="1338262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1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57388" y="315277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2" name="WordArt 226"/>
          <p:cNvSpPr>
            <a:spLocks noChangeArrowheads="1" noChangeShapeType="1" noTextEdit="1"/>
          </p:cNvSpPr>
          <p:nvPr/>
        </p:nvSpPr>
        <p:spPr bwMode="auto">
          <a:xfrm>
            <a:off x="2163764" y="326548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A</a:t>
            </a:r>
          </a:p>
        </p:txBody>
      </p:sp>
      <p:sp>
        <p:nvSpPr>
          <p:cNvPr id="43" name="AutoShape 51"/>
          <p:cNvSpPr>
            <a:spLocks noChangeArrowheads="1"/>
          </p:cNvSpPr>
          <p:nvPr/>
        </p:nvSpPr>
        <p:spPr bwMode="auto">
          <a:xfrm>
            <a:off x="3124200" y="5486400"/>
            <a:ext cx="6019800" cy="800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Phía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sau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cánh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cửa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mà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Rô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-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bốt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chọn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có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thể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có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lang="en-US" altLang="en-US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một</a:t>
            </a:r>
            <a:r>
              <a:rPr lang="en-US" altLang="en-US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con </a:t>
            </a:r>
            <a:r>
              <a:rPr lang="en-US" altLang="en-US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dê</a:t>
            </a:r>
            <a:r>
              <a:rPr lang="en-US" altLang="en-US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trắng</a:t>
            </a:r>
            <a:r>
              <a:rPr lang="en-US" altLang="en-US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cân</a:t>
            </a:r>
            <a:r>
              <a:rPr lang="en-US" altLang="en-US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altLang="en-US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nặng</a:t>
            </a:r>
            <a:r>
              <a:rPr lang="en-US" altLang="en-US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 60 kg</a:t>
            </a:r>
            <a:endParaRPr kumimoji="0" lang="en-US" altLang="en-US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pic>
        <p:nvPicPr>
          <p:cNvPr id="44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81137" y="5795964"/>
            <a:ext cx="593726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5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62139" y="55737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6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38338" y="4330701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7" name="WordArt 226"/>
          <p:cNvSpPr>
            <a:spLocks noChangeArrowheads="1" noChangeShapeType="1" noTextEdit="1"/>
          </p:cNvSpPr>
          <p:nvPr/>
        </p:nvSpPr>
        <p:spPr bwMode="auto">
          <a:xfrm>
            <a:off x="2144714" y="5759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C</a:t>
            </a:r>
          </a:p>
        </p:txBody>
      </p:sp>
      <p:sp>
        <p:nvSpPr>
          <p:cNvPr id="48" name="AutoShape 51"/>
          <p:cNvSpPr>
            <a:spLocks noChangeArrowheads="1"/>
          </p:cNvSpPr>
          <p:nvPr/>
        </p:nvSpPr>
        <p:spPr bwMode="auto">
          <a:xfrm>
            <a:off x="3101181" y="4324350"/>
            <a:ext cx="6065837" cy="8477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Phía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sau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cánh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cửa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mà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Rô-bốt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chọn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có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thể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có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alt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Arial"/>
                <a:sym typeface="Arial"/>
              </a:rPr>
              <a:t>m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ột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con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dê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đen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cân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nặng</a:t>
            </a:r>
            <a:r>
              <a:rPr kumimoji="0" lang="en-US" altLang="en-US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3 </a:t>
            </a:r>
            <a:r>
              <a:rPr kumimoji="0" lang="en-US" altLang="en-US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tạ</a:t>
            </a:r>
            <a:endParaRPr kumimoji="0" lang="en-US" altLang="en-US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49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81137" y="4508500"/>
            <a:ext cx="593726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0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62140" y="4286250"/>
            <a:ext cx="1338262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2" name="WordArt 226"/>
          <p:cNvSpPr>
            <a:spLocks noChangeArrowheads="1" noChangeShapeType="1" noTextEdit="1"/>
          </p:cNvSpPr>
          <p:nvPr/>
        </p:nvSpPr>
        <p:spPr bwMode="auto">
          <a:xfrm>
            <a:off x="2144714" y="447198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B</a:t>
            </a:r>
          </a:p>
        </p:txBody>
      </p:sp>
      <p:pic>
        <p:nvPicPr>
          <p:cNvPr id="14354" name="Picture 29" descr="Picture1"/>
          <p:cNvPicPr>
            <a:picLocks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41363"/>
            <a:ext cx="9144000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WordArt 34"/>
          <p:cNvSpPr>
            <a:spLocks noChangeArrowheads="1" noChangeShapeType="1" noTextEdit="1"/>
          </p:cNvSpPr>
          <p:nvPr/>
        </p:nvSpPr>
        <p:spPr bwMode="auto">
          <a:xfrm>
            <a:off x="9525000" y="3657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61" name="WordArt 35"/>
          <p:cNvSpPr>
            <a:spLocks noChangeArrowheads="1" noChangeShapeType="1" noTextEdit="1"/>
          </p:cNvSpPr>
          <p:nvPr/>
        </p:nvSpPr>
        <p:spPr bwMode="auto">
          <a:xfrm>
            <a:off x="9601200" y="35814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62" name="WordArt 36"/>
          <p:cNvSpPr>
            <a:spLocks noChangeArrowheads="1" noChangeShapeType="1" noTextEdit="1"/>
          </p:cNvSpPr>
          <p:nvPr/>
        </p:nvSpPr>
        <p:spPr bwMode="auto">
          <a:xfrm>
            <a:off x="9525000" y="35814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63" name="WordArt 37"/>
          <p:cNvSpPr>
            <a:spLocks noChangeArrowheads="1" noChangeShapeType="1" noTextEdit="1"/>
          </p:cNvSpPr>
          <p:nvPr/>
        </p:nvSpPr>
        <p:spPr bwMode="auto">
          <a:xfrm>
            <a:off x="9525000" y="3657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64" name="WordArt 38"/>
          <p:cNvSpPr>
            <a:spLocks noChangeArrowheads="1" noChangeShapeType="1" noTextEdit="1"/>
          </p:cNvSpPr>
          <p:nvPr/>
        </p:nvSpPr>
        <p:spPr bwMode="auto">
          <a:xfrm>
            <a:off x="9525000" y="35814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5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8959017" y="4400550"/>
            <a:ext cx="1752600" cy="1752600"/>
            <a:chOff x="4320" y="2928"/>
            <a:chExt cx="1104" cy="1104"/>
          </a:xfrm>
        </p:grpSpPr>
        <p:sp>
          <p:nvSpPr>
            <p:cNvPr id="14369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70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Hết giờ</a:t>
              </a:r>
            </a:p>
          </p:txBody>
        </p:sp>
      </p:grpSp>
      <p:sp>
        <p:nvSpPr>
          <p:cNvPr id="14368" name="WordArt 30"/>
          <p:cNvSpPr>
            <a:spLocks noChangeArrowheads="1" noChangeShapeType="1" noTextEdit="1"/>
          </p:cNvSpPr>
          <p:nvPr/>
        </p:nvSpPr>
        <p:spPr bwMode="auto">
          <a:xfrm>
            <a:off x="3200401" y="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Ai</a:t>
            </a:r>
            <a:r>
              <a:rPr kumimoji="0" lang="en-US" sz="3600" b="0" i="0" u="none" strike="noStrike" kern="10" cap="none" spc="0" normalizeH="0" noProof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10" cap="none" spc="0" normalizeH="0" noProof="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nhanh</a:t>
            </a:r>
            <a:r>
              <a:rPr kumimoji="0" lang="en-US" sz="3600" b="0" i="0" u="none" strike="noStrike" kern="10" cap="none" spc="0" normalizeH="0" noProof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3600" b="0" i="0" u="none" strike="noStrike" kern="10" cap="none" spc="0" normalizeH="0" noProof="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ai</a:t>
            </a:r>
            <a:r>
              <a:rPr kumimoji="0" lang="en-US" sz="3600" b="0" i="0" u="none" strike="noStrike" kern="10" cap="none" spc="0" normalizeH="0" noProof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10" cap="none" spc="0" normalizeH="0" noProof="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đúng</a:t>
            </a:r>
            <a:endParaRPr kumimoji="0" lang="en-US" sz="3600" b="0" i="0" u="none" strike="noStrike" kern="10" cap="none" spc="0" normalizeH="0" baseline="0" noProof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23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2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0087 -0.00463 L 0.00087 -0.07123 " pathEditMode="relative" rAng="0" ptsTypes="AA">
                                      <p:cBhvr>
                                        <p:cTn id="1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3000"/>
                                    </p:animMotion>
                                    <p:animRot by="1500000">
                                      <p:cBhvr>
                                        <p:cTn id="1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1" grpId="0" animBg="1"/>
      <p:bldP spid="43" grpId="0" animBg="1"/>
      <p:bldP spid="43" grpId="1" animBg="1"/>
      <p:bldP spid="43" grpId="2" animBg="1"/>
      <p:bldP spid="4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0FF091B2-2EB5-4B90-B1FB-D8347E05720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331" y="428390"/>
            <a:ext cx="454788" cy="64330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E46F75C-EE81-CE4C-BDC2-B0C16675ACE0}"/>
              </a:ext>
            </a:extLst>
          </p:cNvPr>
          <p:cNvSpPr/>
          <p:nvPr/>
        </p:nvSpPr>
        <p:spPr>
          <a:xfrm>
            <a:off x="1002914" y="285750"/>
            <a:ext cx="10236586" cy="18954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altLang="zh-CN" sz="2800" b="1" dirty="0">
                <a:solidFill>
                  <a:prstClr val="black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4</a:t>
            </a:r>
            <a:r>
              <a:rPr lang="en-US" altLang="zh-CN" sz="2800" b="1" dirty="0">
                <a:solidFill>
                  <a:prstClr val="black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.</a:t>
            </a:r>
            <a:r>
              <a:rPr lang="vi-VN" altLang="zh-CN" sz="2800" b="1" dirty="0">
                <a:solidFill>
                  <a:prstClr val="black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 Một chiếc xe chở được nhiều nhất 7 tạ hàng hoá. Biết trên xe đã có 300 kg na bở. Người ta muốn xếp thêm những thùng na dai lên xe, mỗi thùng cân nặng 5 kg. Hỏi trên chiếc xe đó có thể chở được thêm 90 thùng na dai hay không?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字魂131号-酷乐潮玩体" panose="00000500000000000000" pitchFamily="2" charset="-122"/>
              <a:cs typeface="阿里巴巴普惠体" panose="00020600040101010101" pitchFamily="18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A391DDA-E14F-D0CE-7B8A-9D2AF49AE50E}"/>
              </a:ext>
            </a:extLst>
          </p:cNvPr>
          <p:cNvSpPr txBox="1"/>
          <p:nvPr/>
        </p:nvSpPr>
        <p:spPr>
          <a:xfrm>
            <a:off x="1190625" y="2619375"/>
            <a:ext cx="10039350" cy="3065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8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800" b="1" u="sng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>
              <a:lnSpc>
                <a:spcPct val="115000"/>
              </a:lnSpc>
            </a:pP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Xe chở được nhiều nhất 7 tạ = 700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kg hàng hóa, mà trên xe đã có sẵn 300kg na bở, nên người ta có thể chở thêm nhiều nhất là 700kg – 300kg = 400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kg na dai.</a:t>
            </a:r>
          </a:p>
          <a:p>
            <a:pPr algn="ctr">
              <a:lnSpc>
                <a:spcPct val="115000"/>
              </a:lnSpc>
            </a:pP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 90 thùng na dai nặng: 5 x 90 = 450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kg</a:t>
            </a:r>
          </a:p>
          <a:p>
            <a:pPr algn="ctr">
              <a:lnSpc>
                <a:spcPct val="115000"/>
              </a:lnSpc>
            </a:pP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Vậy chiếc xe đó không thể chở thêm 90 thùng na dai.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A09AF347-D5B5-D509-EC50-8E43066B5D47}"/>
              </a:ext>
            </a:extLst>
          </p:cNvPr>
          <p:cNvCxnSpPr/>
          <p:nvPr/>
        </p:nvCxnSpPr>
        <p:spPr>
          <a:xfrm>
            <a:off x="3257550" y="790575"/>
            <a:ext cx="46291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183172C5-63FA-4A01-78F4-817A484729F5}"/>
              </a:ext>
            </a:extLst>
          </p:cNvPr>
          <p:cNvCxnSpPr>
            <a:cxnSpLocks/>
          </p:cNvCxnSpPr>
          <p:nvPr/>
        </p:nvCxnSpPr>
        <p:spPr>
          <a:xfrm>
            <a:off x="1543050" y="1219200"/>
            <a:ext cx="30384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990ACF5F-41EF-64EF-4CD7-EA7155A35713}"/>
              </a:ext>
            </a:extLst>
          </p:cNvPr>
          <p:cNvCxnSpPr>
            <a:cxnSpLocks/>
          </p:cNvCxnSpPr>
          <p:nvPr/>
        </p:nvCxnSpPr>
        <p:spPr>
          <a:xfrm>
            <a:off x="6448425" y="1209675"/>
            <a:ext cx="24479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6EAC60D1-AADD-12D7-32D6-3EBDDE44EF26}"/>
              </a:ext>
            </a:extLst>
          </p:cNvPr>
          <p:cNvCxnSpPr>
            <a:cxnSpLocks/>
          </p:cNvCxnSpPr>
          <p:nvPr/>
        </p:nvCxnSpPr>
        <p:spPr>
          <a:xfrm>
            <a:off x="1114425" y="1666875"/>
            <a:ext cx="10858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91822DBA-4CA1-51B2-F744-B0863826C552}"/>
              </a:ext>
            </a:extLst>
          </p:cNvPr>
          <p:cNvCxnSpPr>
            <a:cxnSpLocks/>
          </p:cNvCxnSpPr>
          <p:nvPr/>
        </p:nvCxnSpPr>
        <p:spPr>
          <a:xfrm>
            <a:off x="3371850" y="1638300"/>
            <a:ext cx="39052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486AAAD3-C841-78EE-6911-275D8AA6417A}"/>
              </a:ext>
            </a:extLst>
          </p:cNvPr>
          <p:cNvCxnSpPr>
            <a:cxnSpLocks/>
          </p:cNvCxnSpPr>
          <p:nvPr/>
        </p:nvCxnSpPr>
        <p:spPr>
          <a:xfrm>
            <a:off x="1819275" y="2047875"/>
            <a:ext cx="67437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69511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 build="p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83</TotalTime>
  <Words>354</Words>
  <Application>Microsoft Office PowerPoint</Application>
  <PresentationFormat>Custom</PresentationFormat>
  <Paragraphs>50</Paragraphs>
  <Slides>7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9" baseType="lpstr">
      <vt:lpstr>Office 主题​​</vt:lpstr>
      <vt:lpstr>Package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Trang</cp:lastModifiedBy>
  <cp:revision>36</cp:revision>
  <dcterms:created xsi:type="dcterms:W3CDTF">2023-08-10T06:02:52Z</dcterms:created>
  <dcterms:modified xsi:type="dcterms:W3CDTF">2024-10-29T14:45:37Z</dcterms:modified>
  <cp:category>9Slide.vn</cp:category>
</cp:coreProperties>
</file>