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9" r:id="rId5"/>
    <p:sldId id="270" r:id="rId6"/>
    <p:sldId id="267" r:id="rId7"/>
    <p:sldId id="34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8E5CE-7048-4A18-AB42-7ECA6764230B}" type="datetimeFigureOut">
              <a:rPr lang="en-US" smtClean="0"/>
              <a:t>18/6/2024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2804C-7A38-4657-A451-8F0A40513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97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F49C3-B39A-4D4D-B6BC-56688B727A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257A1F-D16C-46FD-83ED-0CED51586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062AE-3B1E-4BEE-A2FF-EDEB920DC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6DC5-A031-4AE7-85E6-D9EAAFBD4671}" type="datetimeFigureOut">
              <a:rPr lang="en-US" smtClean="0"/>
              <a:t>18/6/2024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FA5C2-B74B-4772-B975-D9853B99C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38F1C-F143-45A0-BDCF-179E64C9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1677-237D-42D2-9CBB-54C499996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3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398F5-835A-469A-8983-6A83A117E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66FD90-5887-42DF-B0E2-3DC8228A2D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152C1-8B07-4450-AB34-64D5B59D6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6DC5-A031-4AE7-85E6-D9EAAFBD4671}" type="datetimeFigureOut">
              <a:rPr lang="en-US" smtClean="0"/>
              <a:t>18/6/2024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CB0B7-0B67-45DA-9F1D-01681FE48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D779A-5F81-4B61-AB40-73864DA9C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1677-237D-42D2-9CBB-54C499996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47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C4A66D-9442-426A-9F76-B0590D4669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151BE2-2BD1-4A6B-B089-964E25B554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CA74B-8B7A-4E0D-8FEA-06CE733A4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6DC5-A031-4AE7-85E6-D9EAAFBD4671}" type="datetimeFigureOut">
              <a:rPr lang="en-US" smtClean="0"/>
              <a:t>18/6/2024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3260F-D9BC-402F-A845-73B1EC2AF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A9C8B-AF38-43E4-B4CC-B6E06E092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1677-237D-42D2-9CBB-54C499996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3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0AD6D-4CCF-4BA1-8889-8AC0186F3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4A8B5-4DF4-4080-B969-3B2B46D45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4C079-6D4D-429D-957C-606809AEA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6DC5-A031-4AE7-85E6-D9EAAFBD4671}" type="datetimeFigureOut">
              <a:rPr lang="en-US" smtClean="0"/>
              <a:t>18/6/2024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4F88E-20B6-4AAF-A85C-E8D459E39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65B60-7363-4002-A827-809A54CE0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1677-237D-42D2-9CBB-54C499996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95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5F184-6BED-42B4-9BC6-307C0DAB6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B7EDAE-F8D6-4C74-BE08-51E4D59B0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17FD8-3096-43BF-8DEB-0C4BDCFA1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6DC5-A031-4AE7-85E6-D9EAAFBD4671}" type="datetimeFigureOut">
              <a:rPr lang="en-US" smtClean="0"/>
              <a:t>18/6/2024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45005-DCC7-41FC-9CB3-F905B55CB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0FFBD-9E67-49B6-9A8E-6F66499DF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1677-237D-42D2-9CBB-54C499996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3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EABFA-F26D-42AB-9C2E-D7FCCE51F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43DAB-4D20-4799-86C2-A3180A237F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9AD28D-51D4-4DAA-BECF-4BD7DDD49C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2FCB7-C648-46F8-99B1-ED7DCFE20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6DC5-A031-4AE7-85E6-D9EAAFBD4671}" type="datetimeFigureOut">
              <a:rPr lang="en-US" smtClean="0"/>
              <a:t>18/6/2024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87B05-F9F8-4D70-AE02-56DF22DCA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E7C207-C697-4895-BE50-EF44FB40E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1677-237D-42D2-9CBB-54C499996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87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4E962-6673-44D2-A83A-9B123B060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5390A-492E-463A-B895-4E5E92EB0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3C2C6-4087-48AC-81B6-D5CE49D9BD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B23D24-4532-4B9D-89BF-8D5128E732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2E9389-B107-4925-B540-974253B0B4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830D6E-5BC0-4330-B638-847DC34A4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6DC5-A031-4AE7-85E6-D9EAAFBD4671}" type="datetimeFigureOut">
              <a:rPr lang="en-US" smtClean="0"/>
              <a:t>18/6/2024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110F55-69E3-43EE-936F-215678FA7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C61695-22CA-4883-8B63-55B7ED43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1677-237D-42D2-9CBB-54C499996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97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8A549-9D3D-484C-8875-FF7DEB804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9F4C34-12E7-45D6-AD52-33C124721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6DC5-A031-4AE7-85E6-D9EAAFBD4671}" type="datetimeFigureOut">
              <a:rPr lang="en-US" smtClean="0"/>
              <a:t>18/6/2024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C4A7B8-30AB-4F2F-A0E9-7B5C3E053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5AEC16-A12F-4882-B0E0-3461A4BC2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1677-237D-42D2-9CBB-54C499996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7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112D79-0330-42EF-AF16-2F07E05E5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6DC5-A031-4AE7-85E6-D9EAAFBD4671}" type="datetimeFigureOut">
              <a:rPr lang="en-US" smtClean="0"/>
              <a:t>18/6/2024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2F8790-9279-4936-AB2E-2DFEDB57B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D4CA9-0BE2-45E0-B609-B4A990ED9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1677-237D-42D2-9CBB-54C499996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79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567D8-BC7F-408E-AB54-A11AFE383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0D79E-E6F8-41F3-ADBF-8A2A8EF8C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B29D8D-E9AE-4A5D-AAE9-872D1DFC9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FA0576-2406-4FD6-8DA7-AA0458C6F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6DC5-A031-4AE7-85E6-D9EAAFBD4671}" type="datetimeFigureOut">
              <a:rPr lang="en-US" smtClean="0"/>
              <a:t>18/6/2024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CC550-DB16-414A-8AC9-3495302F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CA130-B954-47AF-9876-82EED8375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1677-237D-42D2-9CBB-54C499996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13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D2EF2-19EB-44FB-AADD-508A4DA22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B41D7F-3B5A-4984-8203-A53E511FD8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17D7B1-E8D2-4844-B2FC-0C78D7006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7E047-FDDA-4A26-A064-49878E077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6DC5-A031-4AE7-85E6-D9EAAFBD4671}" type="datetimeFigureOut">
              <a:rPr lang="en-US" smtClean="0"/>
              <a:t>18/6/2024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59E7DB-624C-40C8-97F9-2BEA65D40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FAA623-459A-4932-A584-7F0457302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1677-237D-42D2-9CBB-54C499996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6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95C650-52A6-4B43-9E14-36E3E1530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345A4-3FEA-4FA0-9C62-92FBB9DA8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60281-B499-4D54-9CA4-BF62EA884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56DC5-A031-4AE7-85E6-D9EAAFBD4671}" type="datetimeFigureOut">
              <a:rPr lang="en-US" smtClean="0"/>
              <a:t>18/6/2024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30CC1-1486-41FD-B183-B5EE1C8C1D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CFF48-4953-40BB-ABB1-E67A5FD63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E1677-237D-42D2-9CBB-54C499996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7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6745"/>
            <a:ext cx="2187972" cy="191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2" b="1">
                <a:solidFill>
                  <a:srgbClr val="FF0066"/>
                </a:solidFill>
                <a:latin typeface="Times New Roman" pitchFamily="18" charset="0"/>
              </a:rPr>
              <a:t>TRƯỜNG TIỂU HỌC TRẤN DƯƠNG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20742" y="3257769"/>
            <a:ext cx="10112236" cy="181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TRONG </a:t>
            </a:r>
          </a:p>
          <a:p>
            <a:pPr algn="ctr" eaLnBrk="1" hangingPunct="1">
              <a:defRPr/>
            </a:pP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 VI 100 000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7829" y="154544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94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494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185" y="5187421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050695" y="1088821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2881"/>
            <a:ext cx="870958" cy="11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733359" y="5154525"/>
            <a:ext cx="800984" cy="58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5340" y="-77976"/>
            <a:ext cx="1035721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7729251" y="1540013"/>
            <a:ext cx="4074503" cy="474521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0532988" y="4218027"/>
            <a:ext cx="667499" cy="655855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5398" y="3415177"/>
              <a:ext cx="677390" cy="658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7630" tIns="53815" rIns="107630" bIns="5381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348"/>
                </a:spcBef>
                <a:defRPr/>
              </a:pPr>
              <a:r>
                <a:rPr lang="en-US" sz="2397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3296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8382788" y="4083186"/>
            <a:ext cx="664189" cy="660350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29619" y="3077587"/>
              <a:ext cx="634573" cy="710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7630" tIns="53815" rIns="107630" bIns="5381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348"/>
                </a:spcBef>
                <a:defRPr/>
              </a:pPr>
              <a:r>
                <a:rPr lang="en-US" sz="2397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3296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967444" y="3756694"/>
            <a:ext cx="672689" cy="554776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7630" tIns="53815" rIns="107630" bIns="5381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348"/>
                </a:spcBef>
                <a:defRPr/>
              </a:pPr>
              <a:r>
                <a:rPr lang="en-US" sz="2397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3296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3872200" y="803433"/>
            <a:ext cx="4182555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996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8938172" y="3490689"/>
            <a:ext cx="701360" cy="578422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7630" tIns="53815" rIns="107630" bIns="5381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348"/>
                </a:spcBef>
                <a:defRPr/>
              </a:pPr>
              <a:r>
                <a:rPr lang="en-US" sz="2397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3296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616557" y="2279646"/>
            <a:ext cx="3062057" cy="1116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449"/>
              </a:spcBef>
              <a:spcAft>
                <a:spcPts val="449"/>
              </a:spcAft>
            </a:pPr>
            <a:r>
              <a:rPr lang="en-US" sz="2996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449"/>
              </a:spcBef>
              <a:spcAft>
                <a:spcPts val="449"/>
              </a:spcAft>
            </a:pPr>
            <a:r>
              <a:rPr lang="en-US" sz="2996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2996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2996"/>
          </a:p>
        </p:txBody>
      </p:sp>
      <p:sp>
        <p:nvSpPr>
          <p:cNvPr id="23" name="Rectangle 22"/>
          <p:cNvSpPr/>
          <p:nvPr/>
        </p:nvSpPr>
        <p:spPr>
          <a:xfrm>
            <a:off x="4273100" y="4263045"/>
            <a:ext cx="2704587" cy="1116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449"/>
              </a:spcBef>
              <a:spcAft>
                <a:spcPts val="449"/>
              </a:spcAft>
            </a:pPr>
            <a:r>
              <a:rPr lang="en-US" sz="2996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449"/>
              </a:spcBef>
              <a:spcAft>
                <a:spcPts val="449"/>
              </a:spcAft>
            </a:pPr>
            <a:r>
              <a:rPr lang="en-US" sz="2996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2996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2996"/>
          </a:p>
        </p:txBody>
      </p:sp>
      <p:sp>
        <p:nvSpPr>
          <p:cNvPr id="24" name="Rectangle 23"/>
          <p:cNvSpPr/>
          <p:nvPr/>
        </p:nvSpPr>
        <p:spPr>
          <a:xfrm>
            <a:off x="4558487" y="2279646"/>
            <a:ext cx="2327271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996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2996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2996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2996"/>
          </a:p>
        </p:txBody>
      </p:sp>
      <p:sp>
        <p:nvSpPr>
          <p:cNvPr id="25" name="Rectangle 24"/>
          <p:cNvSpPr/>
          <p:nvPr/>
        </p:nvSpPr>
        <p:spPr>
          <a:xfrm>
            <a:off x="862109" y="4346080"/>
            <a:ext cx="2327271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996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2996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2996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2996"/>
          </a:p>
        </p:txBody>
      </p:sp>
      <p:sp>
        <p:nvSpPr>
          <p:cNvPr id="26" name="Rectangle 25"/>
          <p:cNvSpPr/>
          <p:nvPr/>
        </p:nvSpPr>
        <p:spPr>
          <a:xfrm>
            <a:off x="5133926" y="4817277"/>
            <a:ext cx="95741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996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2996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357573" y="2276390"/>
            <a:ext cx="657163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996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2996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97162" y="4356827"/>
            <a:ext cx="657163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996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2996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697162" y="2823428"/>
            <a:ext cx="95741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996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2996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DD6307A3-FD35-B09C-43DC-67C5DF5CDB81}"/>
              </a:ext>
            </a:extLst>
          </p:cNvPr>
          <p:cNvGrpSpPr/>
          <p:nvPr/>
        </p:nvGrpSpPr>
        <p:grpSpPr>
          <a:xfrm>
            <a:off x="767297" y="1206734"/>
            <a:ext cx="4286200" cy="533528"/>
            <a:chOff x="1470819" y="1943100"/>
            <a:chExt cx="5722189" cy="71227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93706DA-41B6-1912-B0F0-9A8BA22C8E06}"/>
                </a:ext>
              </a:extLst>
            </p:cNvPr>
            <p:cNvGrpSpPr/>
            <p:nvPr/>
          </p:nvGrpSpPr>
          <p:grpSpPr>
            <a:xfrm>
              <a:off x="1470819" y="1943100"/>
              <a:ext cx="544749" cy="677112"/>
              <a:chOff x="1737519" y="1943100"/>
              <a:chExt cx="544749" cy="67711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E3F42F3-4075-18D5-0760-E9F421D60793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48" b="1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7EF3572-105D-7298-08E0-3EE9A56A9BFF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77659" cy="677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96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6007EE1-41B9-0966-ED74-C3A582628049}"/>
                </a:ext>
              </a:extLst>
            </p:cNvPr>
            <p:cNvSpPr txBox="1"/>
            <p:nvPr/>
          </p:nvSpPr>
          <p:spPr>
            <a:xfrm>
              <a:off x="2118519" y="1947446"/>
              <a:ext cx="5074489" cy="70792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2846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846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2846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2846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2846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2846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36DC1F1-43A1-44F1-531D-858CE75B0D85}"/>
              </a:ext>
            </a:extLst>
          </p:cNvPr>
          <p:cNvSpPr txBox="1"/>
          <p:nvPr/>
        </p:nvSpPr>
        <p:spPr>
          <a:xfrm>
            <a:off x="1654767" y="1848666"/>
            <a:ext cx="9457712" cy="1406154"/>
          </a:xfrm>
          <a:prstGeom prst="rect">
            <a:avLst/>
          </a:prstGeom>
          <a:solidFill>
            <a:srgbClr val="FFCDFF"/>
          </a:solidFill>
        </p:spPr>
        <p:txBody>
          <a:bodyPr wrap="square" rtlCol="0">
            <a:spAutoFit/>
          </a:bodyPr>
          <a:lstStyle/>
          <a:p>
            <a:r>
              <a:rPr lang="en-US" sz="2846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46" b="1" dirty="0">
                <a:latin typeface="Times New Roman" pitchFamily="18" charset="0"/>
                <a:cs typeface="Times New Roman" pitchFamily="18" charset="0"/>
              </a:rPr>
              <a:t>:   80 000 – 50 000 = ?</a:t>
            </a:r>
          </a:p>
          <a:p>
            <a:r>
              <a:rPr lang="en-US" sz="2846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46" b="1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2846" b="1" dirty="0">
                <a:latin typeface="Times New Roman" pitchFamily="18" charset="0"/>
                <a:cs typeface="Times New Roman" pitchFamily="18" charset="0"/>
              </a:rPr>
              <a:t>: 8 </a:t>
            </a:r>
            <a:r>
              <a:rPr lang="en-US" sz="2846" b="1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4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46" b="1" dirty="0">
                <a:latin typeface="Times New Roman" pitchFamily="18" charset="0"/>
                <a:cs typeface="Times New Roman" pitchFamily="18" charset="0"/>
              </a:rPr>
              <a:t> – 5  </a:t>
            </a:r>
            <a:r>
              <a:rPr lang="en-US" sz="2846" b="1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4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46" b="1" dirty="0">
                <a:latin typeface="Times New Roman" pitchFamily="18" charset="0"/>
                <a:cs typeface="Times New Roman" pitchFamily="18" charset="0"/>
              </a:rPr>
              <a:t> = 3 </a:t>
            </a:r>
            <a:r>
              <a:rPr lang="en-US" sz="2846" b="1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4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dirty="0" err="1"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2846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46" b="1" dirty="0">
                <a:latin typeface="Times New Roman" pitchFamily="18" charset="0"/>
                <a:cs typeface="Times New Roman" pitchFamily="18" charset="0"/>
              </a:rPr>
              <a:t>		 80 000 – 50 000 = 30 000</a:t>
            </a:r>
          </a:p>
        </p:txBody>
      </p:sp>
      <p:sp>
        <p:nvSpPr>
          <p:cNvPr id="35" name="Text Box 14">
            <a:extLst>
              <a:ext uri="{FF2B5EF4-FFF2-40B4-BE49-F238E27FC236}">
                <a16:creationId xmlns:a16="http://schemas.microsoft.com/office/drawing/2014/main" id="{254DD3ED-5597-2ED0-2DA6-B2FEC5351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238" y="3148354"/>
            <a:ext cx="11626659" cy="98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846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60 000 – 20 000			90 000 – 70 000		</a:t>
            </a:r>
          </a:p>
          <a:p>
            <a:pPr algn="ctr" eaLnBrk="1" hangingPunct="1">
              <a:defRPr/>
            </a:pPr>
            <a:r>
              <a:rPr lang="en-US" sz="2846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100 000 – 40 000</a:t>
            </a:r>
          </a:p>
        </p:txBody>
      </p:sp>
      <p:sp>
        <p:nvSpPr>
          <p:cNvPr id="36" name="Text Box 14">
            <a:extLst>
              <a:ext uri="{FF2B5EF4-FFF2-40B4-BE49-F238E27FC236}">
                <a16:creationId xmlns:a16="http://schemas.microsoft.com/office/drawing/2014/main" id="{99D12A0A-6F71-2A25-E115-9065E3842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4854" y="3143858"/>
            <a:ext cx="1567276" cy="54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84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40 000</a:t>
            </a:r>
          </a:p>
        </p:txBody>
      </p:sp>
      <p:sp>
        <p:nvSpPr>
          <p:cNvPr id="37" name="Text Box 14">
            <a:extLst>
              <a:ext uri="{FF2B5EF4-FFF2-40B4-BE49-F238E27FC236}">
                <a16:creationId xmlns:a16="http://schemas.microsoft.com/office/drawing/2014/main" id="{A8EF9BCE-1EFE-DD67-54B1-1EC5B35B1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3074" y="3156652"/>
            <a:ext cx="1567276" cy="54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84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20 000</a:t>
            </a:r>
          </a:p>
        </p:txBody>
      </p:sp>
      <p:sp>
        <p:nvSpPr>
          <p:cNvPr id="38" name="Text Box 14">
            <a:extLst>
              <a:ext uri="{FF2B5EF4-FFF2-40B4-BE49-F238E27FC236}">
                <a16:creationId xmlns:a16="http://schemas.microsoft.com/office/drawing/2014/main" id="{E3CB4A66-B882-20B5-4B67-D5C82D8E0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516" y="3600914"/>
            <a:ext cx="2396805" cy="54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84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60 000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9C77E2E-AFC7-AFC2-B3CD-918E91B1DA80}"/>
              </a:ext>
            </a:extLst>
          </p:cNvPr>
          <p:cNvSpPr txBox="1"/>
          <p:nvPr/>
        </p:nvSpPr>
        <p:spPr>
          <a:xfrm>
            <a:off x="956416" y="1721038"/>
            <a:ext cx="635555" cy="530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46" b="1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73C386D-D3C2-6D26-BF10-898831DC7D4A}"/>
              </a:ext>
            </a:extLst>
          </p:cNvPr>
          <p:cNvSpPr txBox="1"/>
          <p:nvPr/>
        </p:nvSpPr>
        <p:spPr>
          <a:xfrm>
            <a:off x="1682283" y="4155295"/>
            <a:ext cx="9457712" cy="1406154"/>
          </a:xfrm>
          <a:prstGeom prst="rect">
            <a:avLst/>
          </a:prstGeom>
          <a:solidFill>
            <a:srgbClr val="FFCDFF"/>
          </a:solidFill>
        </p:spPr>
        <p:txBody>
          <a:bodyPr wrap="square" rtlCol="0">
            <a:spAutoFit/>
          </a:bodyPr>
          <a:lstStyle/>
          <a:p>
            <a:r>
              <a:rPr lang="en-US" sz="2846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46" b="1" dirty="0">
                <a:latin typeface="Times New Roman" pitchFamily="18" charset="0"/>
                <a:cs typeface="Times New Roman" pitchFamily="18" charset="0"/>
              </a:rPr>
              <a:t>:   38 000 – 4 000 = ?</a:t>
            </a:r>
          </a:p>
          <a:p>
            <a:r>
              <a:rPr lang="en-US" sz="2846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46" b="1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2846" b="1" dirty="0">
                <a:latin typeface="Times New Roman" pitchFamily="18" charset="0"/>
                <a:cs typeface="Times New Roman" pitchFamily="18" charset="0"/>
              </a:rPr>
              <a:t>: 38 </a:t>
            </a:r>
            <a:r>
              <a:rPr lang="en-US" sz="2846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46" b="1" dirty="0">
                <a:latin typeface="Times New Roman" pitchFamily="18" charset="0"/>
                <a:cs typeface="Times New Roman" pitchFamily="18" charset="0"/>
              </a:rPr>
              <a:t> – 4 </a:t>
            </a:r>
            <a:r>
              <a:rPr lang="en-US" sz="2846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46" b="1" dirty="0">
                <a:latin typeface="Times New Roman" pitchFamily="18" charset="0"/>
                <a:cs typeface="Times New Roman" pitchFamily="18" charset="0"/>
              </a:rPr>
              <a:t> = 34 </a:t>
            </a:r>
            <a:r>
              <a:rPr lang="en-US" sz="2846" b="1" dirty="0" err="1"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2846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46" b="1" dirty="0">
                <a:latin typeface="Times New Roman" pitchFamily="18" charset="0"/>
                <a:cs typeface="Times New Roman" pitchFamily="18" charset="0"/>
              </a:rPr>
              <a:t>		 38 000 – 4 000 = 34 000</a:t>
            </a:r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id="{A53BAE8E-6971-E606-D111-B9776AFE0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226" y="5547688"/>
            <a:ext cx="11626659" cy="98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846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57 000 – 3 000				43 000 – 8 000		</a:t>
            </a:r>
          </a:p>
          <a:p>
            <a:pPr algn="ctr" eaLnBrk="1" hangingPunct="1">
              <a:defRPr/>
            </a:pPr>
            <a:r>
              <a:rPr lang="en-US" sz="2846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86 000 – 5 000</a:t>
            </a:r>
          </a:p>
        </p:txBody>
      </p:sp>
      <p:sp>
        <p:nvSpPr>
          <p:cNvPr id="42" name="Text Box 14">
            <a:extLst>
              <a:ext uri="{FF2B5EF4-FFF2-40B4-BE49-F238E27FC236}">
                <a16:creationId xmlns:a16="http://schemas.microsoft.com/office/drawing/2014/main" id="{5088E8AC-A525-39B2-859D-FDEE0621B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2702" y="5560742"/>
            <a:ext cx="1567276" cy="54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84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54 000</a:t>
            </a:r>
          </a:p>
        </p:txBody>
      </p:sp>
      <p:sp>
        <p:nvSpPr>
          <p:cNvPr id="43" name="Text Box 14">
            <a:extLst>
              <a:ext uri="{FF2B5EF4-FFF2-40B4-BE49-F238E27FC236}">
                <a16:creationId xmlns:a16="http://schemas.microsoft.com/office/drawing/2014/main" id="{5FE6AE3B-97AF-41BC-2DEE-45DFB7C43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5006" y="5530888"/>
            <a:ext cx="1567276" cy="54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84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35 000</a:t>
            </a:r>
          </a:p>
        </p:txBody>
      </p:sp>
      <p:sp>
        <p:nvSpPr>
          <p:cNvPr id="44" name="Text Box 14">
            <a:extLst>
              <a:ext uri="{FF2B5EF4-FFF2-40B4-BE49-F238E27FC236}">
                <a16:creationId xmlns:a16="http://schemas.microsoft.com/office/drawing/2014/main" id="{53877A0B-BD63-EB49-FFD2-4095A7DC3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136" y="5985713"/>
            <a:ext cx="2396805" cy="54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84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81 000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E209C67-F0CF-08D1-87BA-363779C2DB96}"/>
              </a:ext>
            </a:extLst>
          </p:cNvPr>
          <p:cNvSpPr txBox="1"/>
          <p:nvPr/>
        </p:nvSpPr>
        <p:spPr>
          <a:xfrm>
            <a:off x="983933" y="4027667"/>
            <a:ext cx="635555" cy="530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46" b="1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A80CFAD-8BC4-8789-D427-7E9925AA8582}"/>
              </a:ext>
            </a:extLst>
          </p:cNvPr>
          <p:cNvSpPr/>
          <p:nvPr/>
        </p:nvSpPr>
        <p:spPr>
          <a:xfrm>
            <a:off x="11162593" y="4114803"/>
            <a:ext cx="10852942" cy="1348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C3C9617-9808-4D1E-4C18-3CA102638549}"/>
              </a:ext>
            </a:extLst>
          </p:cNvPr>
          <p:cNvSpPr/>
          <p:nvPr/>
        </p:nvSpPr>
        <p:spPr>
          <a:xfrm>
            <a:off x="11004668" y="1834947"/>
            <a:ext cx="10852942" cy="1348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 dirty="0"/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41" grpId="0"/>
      <p:bldP spid="42" grpId="0"/>
      <p:bldP spid="43" grpId="0"/>
      <p:bldP spid="44" grpId="0"/>
      <p:bldP spid="34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48C020A-0C5F-CB34-7C8F-3FBB8135FAC6}"/>
              </a:ext>
            </a:extLst>
          </p:cNvPr>
          <p:cNvGrpSpPr/>
          <p:nvPr/>
        </p:nvGrpSpPr>
        <p:grpSpPr>
          <a:xfrm>
            <a:off x="445324" y="1256761"/>
            <a:ext cx="3216997" cy="533528"/>
            <a:chOff x="1470819" y="1943100"/>
            <a:chExt cx="4294775" cy="71227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ACFAF4F-6FAA-B883-C106-5ED40E6895FB}"/>
                </a:ext>
              </a:extLst>
            </p:cNvPr>
            <p:cNvGrpSpPr/>
            <p:nvPr/>
          </p:nvGrpSpPr>
          <p:grpSpPr>
            <a:xfrm>
              <a:off x="1470819" y="1943100"/>
              <a:ext cx="544749" cy="677112"/>
              <a:chOff x="1737519" y="1943100"/>
              <a:chExt cx="544749" cy="677112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B69C366-1E84-6310-D54B-2F86E22CE88C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48" b="1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3B0470-73B1-872F-1434-F17E56AD5F4D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77659" cy="677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96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010D44-B98B-0A50-24F6-49F47389AA03}"/>
                </a:ext>
              </a:extLst>
            </p:cNvPr>
            <p:cNvSpPr txBox="1"/>
            <p:nvPr/>
          </p:nvSpPr>
          <p:spPr>
            <a:xfrm>
              <a:off x="2118519" y="1947446"/>
              <a:ext cx="3647075" cy="70792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2846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2846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846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2846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2846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 Box 29">
            <a:extLst>
              <a:ext uri="{FF2B5EF4-FFF2-40B4-BE49-F238E27FC236}">
                <a16:creationId xmlns:a16="http://schemas.microsoft.com/office/drawing/2014/main" id="{7463BB79-DDFC-8C19-C956-0168DF83B151}"/>
              </a:ext>
            </a:extLst>
          </p:cNvPr>
          <p:cNvSpPr txBox="1"/>
          <p:nvPr/>
        </p:nvSpPr>
        <p:spPr>
          <a:xfrm>
            <a:off x="495578" y="1998768"/>
            <a:ext cx="11261517" cy="5533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2996" b="1" dirty="0">
                <a:latin typeface="Times New Roman" panose="02020603050405020304" pitchFamily="18" charset="0"/>
              </a:rPr>
              <a:t>97 582 – 81 645		56 938 – 9 456		43 572 - 637</a:t>
            </a:r>
          </a:p>
        </p:txBody>
      </p:sp>
      <p:sp>
        <p:nvSpPr>
          <p:cNvPr id="16" name="Text Box 29">
            <a:extLst>
              <a:ext uri="{FF2B5EF4-FFF2-40B4-BE49-F238E27FC236}">
                <a16:creationId xmlns:a16="http://schemas.microsoft.com/office/drawing/2014/main" id="{FE9750D6-B530-986D-6D43-5534FBE355E4}"/>
              </a:ext>
            </a:extLst>
          </p:cNvPr>
          <p:cNvSpPr txBox="1"/>
          <p:nvPr/>
        </p:nvSpPr>
        <p:spPr>
          <a:xfrm>
            <a:off x="1480813" y="2880179"/>
            <a:ext cx="1297190" cy="5533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2996" b="1" dirty="0">
                <a:solidFill>
                  <a:srgbClr val="0000FF"/>
                </a:solidFill>
                <a:latin typeface="Times New Roman" panose="02020603050405020304" pitchFamily="18" charset="0"/>
              </a:rPr>
              <a:t>97 582</a:t>
            </a:r>
          </a:p>
        </p:txBody>
      </p:sp>
      <p:sp>
        <p:nvSpPr>
          <p:cNvPr id="17" name="Text Box 31">
            <a:extLst>
              <a:ext uri="{FF2B5EF4-FFF2-40B4-BE49-F238E27FC236}">
                <a16:creationId xmlns:a16="http://schemas.microsoft.com/office/drawing/2014/main" id="{A215F71B-C045-9478-02FA-55669673166F}"/>
              </a:ext>
            </a:extLst>
          </p:cNvPr>
          <p:cNvSpPr txBox="1"/>
          <p:nvPr/>
        </p:nvSpPr>
        <p:spPr>
          <a:xfrm>
            <a:off x="1480813" y="3429000"/>
            <a:ext cx="1311585" cy="5533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2996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81 645</a:t>
            </a:r>
          </a:p>
        </p:txBody>
      </p:sp>
      <p:sp>
        <p:nvSpPr>
          <p:cNvPr id="18" name="Text Box 32">
            <a:extLst>
              <a:ext uri="{FF2B5EF4-FFF2-40B4-BE49-F238E27FC236}">
                <a16:creationId xmlns:a16="http://schemas.microsoft.com/office/drawing/2014/main" id="{84F09195-03CD-0530-04E7-20F7B28C9BDE}"/>
              </a:ext>
            </a:extLst>
          </p:cNvPr>
          <p:cNvSpPr txBox="1"/>
          <p:nvPr/>
        </p:nvSpPr>
        <p:spPr>
          <a:xfrm>
            <a:off x="1195425" y="3165567"/>
            <a:ext cx="501477" cy="5533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2996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19" name="Line 33">
            <a:extLst>
              <a:ext uri="{FF2B5EF4-FFF2-40B4-BE49-F238E27FC236}">
                <a16:creationId xmlns:a16="http://schemas.microsoft.com/office/drawing/2014/main" id="{FC57930A-920B-923E-BB09-94E20946056F}"/>
              </a:ext>
            </a:extLst>
          </p:cNvPr>
          <p:cNvSpPr/>
          <p:nvPr/>
        </p:nvSpPr>
        <p:spPr>
          <a:xfrm>
            <a:off x="1319942" y="4005371"/>
            <a:ext cx="1337273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" name="Text Box 35">
            <a:extLst>
              <a:ext uri="{FF2B5EF4-FFF2-40B4-BE49-F238E27FC236}">
                <a16:creationId xmlns:a16="http://schemas.microsoft.com/office/drawing/2014/main" id="{B83F80CB-9D70-88E0-980C-2F08D1AC1481}"/>
              </a:ext>
            </a:extLst>
          </p:cNvPr>
          <p:cNvSpPr txBox="1"/>
          <p:nvPr/>
        </p:nvSpPr>
        <p:spPr>
          <a:xfrm>
            <a:off x="1484244" y="4029883"/>
            <a:ext cx="1379327" cy="5533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2996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15 937</a:t>
            </a:r>
          </a:p>
        </p:txBody>
      </p:sp>
      <p:sp>
        <p:nvSpPr>
          <p:cNvPr id="21" name="Text Box 29">
            <a:extLst>
              <a:ext uri="{FF2B5EF4-FFF2-40B4-BE49-F238E27FC236}">
                <a16:creationId xmlns:a16="http://schemas.microsoft.com/office/drawing/2014/main" id="{1891711F-6E1B-F6FA-91DD-BEAA718746D7}"/>
              </a:ext>
            </a:extLst>
          </p:cNvPr>
          <p:cNvSpPr txBox="1"/>
          <p:nvPr/>
        </p:nvSpPr>
        <p:spPr>
          <a:xfrm>
            <a:off x="5682246" y="2880179"/>
            <a:ext cx="1297190" cy="5533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2996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56 938</a:t>
            </a:r>
          </a:p>
        </p:txBody>
      </p:sp>
      <p:sp>
        <p:nvSpPr>
          <p:cNvPr id="22" name="Text Box 31">
            <a:extLst>
              <a:ext uri="{FF2B5EF4-FFF2-40B4-BE49-F238E27FC236}">
                <a16:creationId xmlns:a16="http://schemas.microsoft.com/office/drawing/2014/main" id="{76E3073C-ABE7-F4C1-0239-1F2C5EB17B7E}"/>
              </a:ext>
            </a:extLst>
          </p:cNvPr>
          <p:cNvSpPr txBox="1"/>
          <p:nvPr/>
        </p:nvSpPr>
        <p:spPr>
          <a:xfrm>
            <a:off x="5682246" y="3429000"/>
            <a:ext cx="1311585" cy="5533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2996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9 456</a:t>
            </a:r>
          </a:p>
        </p:txBody>
      </p:sp>
      <p:sp>
        <p:nvSpPr>
          <p:cNvPr id="23" name="Text Box 32">
            <a:extLst>
              <a:ext uri="{FF2B5EF4-FFF2-40B4-BE49-F238E27FC236}">
                <a16:creationId xmlns:a16="http://schemas.microsoft.com/office/drawing/2014/main" id="{F78EAE52-1A0D-568E-B46B-380120C0BAAC}"/>
              </a:ext>
            </a:extLst>
          </p:cNvPr>
          <p:cNvSpPr txBox="1"/>
          <p:nvPr/>
        </p:nvSpPr>
        <p:spPr>
          <a:xfrm>
            <a:off x="5396858" y="3165567"/>
            <a:ext cx="501477" cy="5533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2996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24" name="Line 33">
            <a:extLst>
              <a:ext uri="{FF2B5EF4-FFF2-40B4-BE49-F238E27FC236}">
                <a16:creationId xmlns:a16="http://schemas.microsoft.com/office/drawing/2014/main" id="{46FA044F-3A86-FC7C-B1C1-016DFAD317E1}"/>
              </a:ext>
            </a:extLst>
          </p:cNvPr>
          <p:cNvSpPr/>
          <p:nvPr/>
        </p:nvSpPr>
        <p:spPr>
          <a:xfrm>
            <a:off x="5521376" y="4005371"/>
            <a:ext cx="1337273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" name="Text Box 35">
            <a:extLst>
              <a:ext uri="{FF2B5EF4-FFF2-40B4-BE49-F238E27FC236}">
                <a16:creationId xmlns:a16="http://schemas.microsoft.com/office/drawing/2014/main" id="{7182EA4A-2E66-FD44-887B-167819B68E69}"/>
              </a:ext>
            </a:extLst>
          </p:cNvPr>
          <p:cNvSpPr txBox="1"/>
          <p:nvPr/>
        </p:nvSpPr>
        <p:spPr>
          <a:xfrm>
            <a:off x="5685678" y="4029883"/>
            <a:ext cx="1379327" cy="5533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2996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47 482</a:t>
            </a:r>
          </a:p>
        </p:txBody>
      </p:sp>
      <p:sp>
        <p:nvSpPr>
          <p:cNvPr id="26" name="Text Box 29">
            <a:extLst>
              <a:ext uri="{FF2B5EF4-FFF2-40B4-BE49-F238E27FC236}">
                <a16:creationId xmlns:a16="http://schemas.microsoft.com/office/drawing/2014/main" id="{191DD43E-B0FF-FB6C-D25A-1052E0778F64}"/>
              </a:ext>
            </a:extLst>
          </p:cNvPr>
          <p:cNvSpPr txBox="1"/>
          <p:nvPr/>
        </p:nvSpPr>
        <p:spPr>
          <a:xfrm>
            <a:off x="9574868" y="2828542"/>
            <a:ext cx="1297190" cy="5533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2996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43 572</a:t>
            </a:r>
          </a:p>
        </p:txBody>
      </p:sp>
      <p:sp>
        <p:nvSpPr>
          <p:cNvPr id="27" name="Text Box 31">
            <a:extLst>
              <a:ext uri="{FF2B5EF4-FFF2-40B4-BE49-F238E27FC236}">
                <a16:creationId xmlns:a16="http://schemas.microsoft.com/office/drawing/2014/main" id="{5604563A-8F51-B3F9-5C9C-8A6A2CE25930}"/>
              </a:ext>
            </a:extLst>
          </p:cNvPr>
          <p:cNvSpPr txBox="1"/>
          <p:nvPr/>
        </p:nvSpPr>
        <p:spPr>
          <a:xfrm>
            <a:off x="9574868" y="3377363"/>
            <a:ext cx="1311585" cy="5533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2996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637</a:t>
            </a:r>
          </a:p>
        </p:txBody>
      </p:sp>
      <p:sp>
        <p:nvSpPr>
          <p:cNvPr id="28" name="Text Box 32">
            <a:extLst>
              <a:ext uri="{FF2B5EF4-FFF2-40B4-BE49-F238E27FC236}">
                <a16:creationId xmlns:a16="http://schemas.microsoft.com/office/drawing/2014/main" id="{E89C9236-4725-C841-73A1-2D1E7FBC5164}"/>
              </a:ext>
            </a:extLst>
          </p:cNvPr>
          <p:cNvSpPr txBox="1"/>
          <p:nvPr/>
        </p:nvSpPr>
        <p:spPr>
          <a:xfrm>
            <a:off x="9289480" y="3113930"/>
            <a:ext cx="501477" cy="5533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2996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29" name="Line 33">
            <a:extLst>
              <a:ext uri="{FF2B5EF4-FFF2-40B4-BE49-F238E27FC236}">
                <a16:creationId xmlns:a16="http://schemas.microsoft.com/office/drawing/2014/main" id="{8D8B096B-8239-6C71-CDB9-FE1F3ECB27D0}"/>
              </a:ext>
            </a:extLst>
          </p:cNvPr>
          <p:cNvSpPr/>
          <p:nvPr/>
        </p:nvSpPr>
        <p:spPr>
          <a:xfrm>
            <a:off x="9413997" y="3953734"/>
            <a:ext cx="1337273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" name="Text Box 35">
            <a:extLst>
              <a:ext uri="{FF2B5EF4-FFF2-40B4-BE49-F238E27FC236}">
                <a16:creationId xmlns:a16="http://schemas.microsoft.com/office/drawing/2014/main" id="{85CDDCA5-6A47-83C9-AC73-0A025B26EE67}"/>
              </a:ext>
            </a:extLst>
          </p:cNvPr>
          <p:cNvSpPr txBox="1"/>
          <p:nvPr/>
        </p:nvSpPr>
        <p:spPr>
          <a:xfrm>
            <a:off x="9578299" y="3978246"/>
            <a:ext cx="1379327" cy="5533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2996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42 935</a:t>
            </a:r>
          </a:p>
        </p:txBody>
      </p:sp>
    </p:spTree>
    <p:extLst>
      <p:ext uri="{BB962C8B-B14F-4D97-AF65-F5344CB8AC3E}">
        <p14:creationId xmlns:p14="http://schemas.microsoft.com/office/powerpoint/2010/main" val="34564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CDB305-F810-0C33-C270-4F243CA70EFA}"/>
              </a:ext>
            </a:extLst>
          </p:cNvPr>
          <p:cNvGrpSpPr/>
          <p:nvPr/>
        </p:nvGrpSpPr>
        <p:grpSpPr>
          <a:xfrm>
            <a:off x="88085" y="1231194"/>
            <a:ext cx="10974954" cy="556612"/>
            <a:chOff x="1470819" y="1943100"/>
            <a:chExt cx="14651850" cy="74309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A6B8161-B19E-22E9-A0B4-961F6E50D766}"/>
                </a:ext>
              </a:extLst>
            </p:cNvPr>
            <p:cNvGrpSpPr/>
            <p:nvPr/>
          </p:nvGrpSpPr>
          <p:grpSpPr>
            <a:xfrm>
              <a:off x="1470819" y="1943100"/>
              <a:ext cx="544749" cy="677112"/>
              <a:chOff x="1737519" y="1943100"/>
              <a:chExt cx="544749" cy="67711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940B1C5-CDB5-8EC5-E945-BC61E3C363F0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48" b="1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71F4AF-D49B-B793-37CE-250EB32CC907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77659" cy="677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96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91652B6-E660-7C87-98FE-1254EC2B161B}"/>
                </a:ext>
              </a:extLst>
            </p:cNvPr>
            <p:cNvSpPr txBox="1"/>
            <p:nvPr/>
          </p:nvSpPr>
          <p:spPr>
            <a:xfrm>
              <a:off x="2118519" y="1947446"/>
              <a:ext cx="14004150" cy="73874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2996" b="1" dirty="0">
                  <a:solidFill>
                    <a:srgbClr val="000000"/>
                  </a:solidFill>
                  <a:latin typeface="+mj-lt"/>
                </a:rPr>
                <a:t>Trong hai biểu thức dưới đây, biểu thức nào có giá trị lớn hơn?</a:t>
              </a:r>
              <a:endParaRPr lang="en-US" sz="2996" b="1" dirty="0">
                <a:solidFill>
                  <a:srgbClr val="0000FF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8" name="Text Box 35">
            <a:extLst>
              <a:ext uri="{FF2B5EF4-FFF2-40B4-BE49-F238E27FC236}">
                <a16:creationId xmlns:a16="http://schemas.microsoft.com/office/drawing/2014/main" id="{57DC66D6-9209-B814-3E9A-E2B39664FFAF}"/>
              </a:ext>
            </a:extLst>
          </p:cNvPr>
          <p:cNvSpPr txBox="1"/>
          <p:nvPr/>
        </p:nvSpPr>
        <p:spPr>
          <a:xfrm>
            <a:off x="7842735" y="2171619"/>
            <a:ext cx="4116273" cy="1336904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vi-VN" sz="2696" b="1" dirty="0">
                <a:latin typeface="Times New Roman" panose="02020603050405020304" pitchFamily="18" charset="0"/>
              </a:rPr>
              <a:t>a) 70 000 – 9 000 + 6 023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vi-VN" sz="2696" b="1" dirty="0">
                <a:latin typeface="Times New Roman" panose="02020603050405020304" pitchFamily="18" charset="0"/>
              </a:rPr>
              <a:t>= 61 000 + 6 023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vi-VN" sz="2696" b="1" dirty="0">
                <a:latin typeface="Times New Roman" panose="02020603050405020304" pitchFamily="18" charset="0"/>
              </a:rPr>
              <a:t>= 67 023</a:t>
            </a:r>
          </a:p>
        </p:txBody>
      </p:sp>
      <p:sp>
        <p:nvSpPr>
          <p:cNvPr id="20" name="Text Box 35">
            <a:extLst>
              <a:ext uri="{FF2B5EF4-FFF2-40B4-BE49-F238E27FC236}">
                <a16:creationId xmlns:a16="http://schemas.microsoft.com/office/drawing/2014/main" id="{1AE1729A-DC12-BB69-59E8-60981A68BA84}"/>
              </a:ext>
            </a:extLst>
          </p:cNvPr>
          <p:cNvSpPr txBox="1"/>
          <p:nvPr/>
        </p:nvSpPr>
        <p:spPr>
          <a:xfrm>
            <a:off x="7869985" y="3603800"/>
            <a:ext cx="4116273" cy="13369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vi-VN" sz="2696" b="1" dirty="0">
                <a:latin typeface="Times New Roman" panose="02020603050405020304" pitchFamily="18" charset="0"/>
              </a:rPr>
              <a:t>b) 93 279 – 3 279 – 20 000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vi-VN" sz="2696" b="1" dirty="0">
                <a:latin typeface="Times New Roman" panose="02020603050405020304" pitchFamily="18" charset="0"/>
              </a:rPr>
              <a:t>= 90 000 – 20 000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vi-VN" sz="2696" b="1" dirty="0">
                <a:latin typeface="Times New Roman" panose="02020603050405020304" pitchFamily="18" charset="0"/>
              </a:rPr>
              <a:t>= 70 000</a:t>
            </a:r>
          </a:p>
        </p:txBody>
      </p:sp>
      <p:pic>
        <p:nvPicPr>
          <p:cNvPr id="1028" name="Picture 4" descr="Toán lớp 3 trang 73, 74, 75 Bài 64: Phép trừ trong phạm vi 100000 | Kết nối tri thức">
            <a:extLst>
              <a:ext uri="{FF2B5EF4-FFF2-40B4-BE49-F238E27FC236}">
                <a16:creationId xmlns:a16="http://schemas.microsoft.com/office/drawing/2014/main" id="{AFCF6A68-04AA-BC30-BC65-66312D07D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79" y="2316959"/>
            <a:ext cx="7400218" cy="383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35">
            <a:extLst>
              <a:ext uri="{FF2B5EF4-FFF2-40B4-BE49-F238E27FC236}">
                <a16:creationId xmlns:a16="http://schemas.microsoft.com/office/drawing/2014/main" id="{EB182459-9F7B-5A90-CAEA-653055BE33F9}"/>
              </a:ext>
            </a:extLst>
          </p:cNvPr>
          <p:cNvSpPr txBox="1"/>
          <p:nvPr/>
        </p:nvSpPr>
        <p:spPr>
          <a:xfrm>
            <a:off x="7235713" y="5043527"/>
            <a:ext cx="4965746" cy="55335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vi-VN" sz="2996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vi-VN" sz="2996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996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vi-VN" sz="2996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 </a:t>
            </a:r>
            <a:r>
              <a:rPr lang="en-US" altLang="vi-VN" sz="2996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996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996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</a:t>
            </a:r>
            <a:r>
              <a:rPr lang="en-US" altLang="vi-VN" sz="2996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996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trị</a:t>
            </a:r>
            <a:r>
              <a:rPr lang="en-US" altLang="vi-VN" sz="2996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996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vi-VN" sz="2996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996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hơn</a:t>
            </a:r>
            <a:endParaRPr lang="en-US" altLang="vi-VN" sz="2996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38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968106"/>
            <a:ext cx="12353657" cy="1393982"/>
            <a:chOff x="1470819" y="1943100"/>
            <a:chExt cx="16624258" cy="1861003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48566" cy="677112"/>
              <a:chOff x="1737519" y="1943100"/>
              <a:chExt cx="548566" cy="677112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96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81476" cy="677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96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71309" y="2019301"/>
              <a:ext cx="16023768" cy="1784802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2696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 từ nhà An đến thị xã gồm một đoạn lên dốc và một đoạn xuống dốc.</a:t>
              </a:r>
              <a:endParaRPr lang="en-US" sz="2696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2696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Đoạn đường lên dốc dài 6 700</a:t>
              </a:r>
              <a:r>
                <a:rPr lang="en-US" sz="2696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696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m, đoạn đường xuống dốc ngắn hơn đoạn đường</a:t>
              </a:r>
              <a:endParaRPr lang="en-US" sz="2696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2696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lên dốc là 2 900</a:t>
              </a:r>
              <a:r>
                <a:rPr lang="en-US" sz="2696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696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m. Hỏi đường từ nhà An đến thị xã dài bao nhiêu mét?</a:t>
              </a:r>
              <a:endParaRPr lang="en-US" sz="26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E7497F45-9706-F8AD-1DF1-F83DF08AA8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5400000">
            <a:off x="7660130" y="3223037"/>
            <a:ext cx="1831267" cy="5213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BECE33-3FDB-581D-9CC7-9D300846F2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10800000">
            <a:off x="6073186" y="3209025"/>
            <a:ext cx="1828844" cy="47065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E2D4097-A826-9403-5622-2DD1B443B861}"/>
              </a:ext>
            </a:extLst>
          </p:cNvPr>
          <p:cNvSpPr txBox="1"/>
          <p:nvPr/>
        </p:nvSpPr>
        <p:spPr>
          <a:xfrm>
            <a:off x="1584772" y="2312871"/>
            <a:ext cx="2930652" cy="507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696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EAFFF5-FFC7-1D18-14E9-B0627787FE09}"/>
              </a:ext>
            </a:extLst>
          </p:cNvPr>
          <p:cNvSpPr txBox="1"/>
          <p:nvPr/>
        </p:nvSpPr>
        <p:spPr>
          <a:xfrm>
            <a:off x="446230" y="4188967"/>
            <a:ext cx="11489828" cy="2581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696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6 700 – 2 900 = 3 800 (m)</a:t>
            </a:r>
          </a:p>
          <a:p>
            <a:pPr algn="ctr"/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6 700 + 3 800 = 10 500 (m)</a:t>
            </a:r>
          </a:p>
          <a:p>
            <a:pPr algn="ctr"/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10 500 m.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F9CC1D-C468-51FC-32CB-A7CD622096A7}"/>
              </a:ext>
            </a:extLst>
          </p:cNvPr>
          <p:cNvSpPr txBox="1"/>
          <p:nvPr/>
        </p:nvSpPr>
        <p:spPr>
          <a:xfrm>
            <a:off x="794240" y="2974934"/>
            <a:ext cx="2411178" cy="507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96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696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96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endParaRPr lang="en-US" sz="26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8399B02-A92B-3091-C28C-E6BF01181F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>
            <a:off x="3478586" y="2868021"/>
            <a:ext cx="4502890" cy="47065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9DF941D3-87D0-9233-1D77-40AE359729E5}"/>
              </a:ext>
            </a:extLst>
          </p:cNvPr>
          <p:cNvGrpSpPr/>
          <p:nvPr/>
        </p:nvGrpSpPr>
        <p:grpSpPr>
          <a:xfrm>
            <a:off x="3539056" y="3182538"/>
            <a:ext cx="4320991" cy="198443"/>
            <a:chOff x="2956719" y="5780114"/>
            <a:chExt cx="7620000" cy="46828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D22BA23-1719-3FBD-9E93-C05EC2686437}"/>
                </a:ext>
              </a:extLst>
            </p:cNvPr>
            <p:cNvCxnSpPr/>
            <p:nvPr/>
          </p:nvCxnSpPr>
          <p:spPr>
            <a:xfrm>
              <a:off x="2956719" y="5780114"/>
              <a:ext cx="0" cy="468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B301F93-4ACC-6C6B-E3D1-9CD07FA091AC}"/>
                </a:ext>
              </a:extLst>
            </p:cNvPr>
            <p:cNvCxnSpPr/>
            <p:nvPr/>
          </p:nvCxnSpPr>
          <p:spPr>
            <a:xfrm>
              <a:off x="10576719" y="5780114"/>
              <a:ext cx="0" cy="468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359220C-6F46-E918-CF3D-4A1F03BD82AE}"/>
                </a:ext>
              </a:extLst>
            </p:cNvPr>
            <p:cNvCxnSpPr>
              <a:cxnSpLocks/>
            </p:cNvCxnSpPr>
            <p:nvPr/>
          </p:nvCxnSpPr>
          <p:spPr>
            <a:xfrm>
              <a:off x="2956719" y="6014257"/>
              <a:ext cx="762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9501345-8B54-CF93-4D88-A45ED96D35BB}"/>
              </a:ext>
            </a:extLst>
          </p:cNvPr>
          <p:cNvSpPr txBox="1"/>
          <p:nvPr/>
        </p:nvSpPr>
        <p:spPr>
          <a:xfrm>
            <a:off x="4815181" y="2537727"/>
            <a:ext cx="2328883" cy="507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6 700 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8D40F95-F945-B144-97E2-6894E5C0CC22}"/>
              </a:ext>
            </a:extLst>
          </p:cNvPr>
          <p:cNvSpPr txBox="1"/>
          <p:nvPr/>
        </p:nvSpPr>
        <p:spPr>
          <a:xfrm>
            <a:off x="6290556" y="3519772"/>
            <a:ext cx="1557762" cy="484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4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2 900 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F2831E-B2C0-4C66-ACAC-FA1EFAA003C3}"/>
              </a:ext>
            </a:extLst>
          </p:cNvPr>
          <p:cNvSpPr txBox="1"/>
          <p:nvPr/>
        </p:nvSpPr>
        <p:spPr>
          <a:xfrm>
            <a:off x="8937366" y="3182159"/>
            <a:ext cx="767029" cy="484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4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m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332860A-50A9-8552-DBFE-7374FC6A0B98}"/>
              </a:ext>
            </a:extLst>
          </p:cNvPr>
          <p:cNvCxnSpPr>
            <a:cxnSpLocks/>
          </p:cNvCxnSpPr>
          <p:nvPr/>
        </p:nvCxnSpPr>
        <p:spPr>
          <a:xfrm>
            <a:off x="3539056" y="3338677"/>
            <a:ext cx="0" cy="630295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DDF38A9-CD3F-6B6F-F7D8-84E06466B6F1}"/>
              </a:ext>
            </a:extLst>
          </p:cNvPr>
          <p:cNvSpPr txBox="1"/>
          <p:nvPr/>
        </p:nvSpPr>
        <p:spPr>
          <a:xfrm>
            <a:off x="912853" y="3579087"/>
            <a:ext cx="2586402" cy="507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96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696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696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endParaRPr lang="en-US" sz="26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1925326-31B4-9E5E-172E-3C73A3FCF62E}"/>
              </a:ext>
            </a:extLst>
          </p:cNvPr>
          <p:cNvGrpSpPr/>
          <p:nvPr/>
        </p:nvGrpSpPr>
        <p:grpSpPr>
          <a:xfrm>
            <a:off x="3539056" y="3853020"/>
            <a:ext cx="2556942" cy="123945"/>
            <a:chOff x="2956719" y="5780114"/>
            <a:chExt cx="7620000" cy="468286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B18FFB4-1508-D192-7003-C795F63EB9C1}"/>
                </a:ext>
              </a:extLst>
            </p:cNvPr>
            <p:cNvCxnSpPr/>
            <p:nvPr/>
          </p:nvCxnSpPr>
          <p:spPr>
            <a:xfrm>
              <a:off x="2956719" y="5780114"/>
              <a:ext cx="0" cy="468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7F081D7-B9FB-80F6-5A12-725D5158DD93}"/>
                </a:ext>
              </a:extLst>
            </p:cNvPr>
            <p:cNvCxnSpPr/>
            <p:nvPr/>
          </p:nvCxnSpPr>
          <p:spPr>
            <a:xfrm>
              <a:off x="10576719" y="5780114"/>
              <a:ext cx="0" cy="468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76A4B78-B21F-ECDE-274D-DE2488AD530B}"/>
                </a:ext>
              </a:extLst>
            </p:cNvPr>
            <p:cNvCxnSpPr>
              <a:cxnSpLocks/>
            </p:cNvCxnSpPr>
            <p:nvPr/>
          </p:nvCxnSpPr>
          <p:spPr>
            <a:xfrm>
              <a:off x="2956719" y="6014257"/>
              <a:ext cx="762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6C503BA-4E47-9066-368E-933D1F598247}"/>
              </a:ext>
            </a:extLst>
          </p:cNvPr>
          <p:cNvCxnSpPr>
            <a:cxnSpLocks/>
          </p:cNvCxnSpPr>
          <p:nvPr/>
        </p:nvCxnSpPr>
        <p:spPr>
          <a:xfrm flipH="1">
            <a:off x="6079938" y="3233809"/>
            <a:ext cx="16060" cy="765909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05A6889E-A6F8-95FF-78D2-D724FF206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8304" y="2279247"/>
            <a:ext cx="8657761" cy="456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8" grpId="0"/>
      <p:bldP spid="29" grpId="0"/>
      <p:bldP spid="30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95681"/>
            <a:ext cx="11176001" cy="655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157238" y="2744070"/>
            <a:ext cx="11698515" cy="11855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269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lại!</a:t>
            </a:r>
            <a:endParaRPr lang="vi-VN" sz="4269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439</Words>
  <Application>Microsoft Office PowerPoint</Application>
  <PresentationFormat>Widescreen</PresentationFormat>
  <Paragraphs>83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6</cp:revision>
  <dcterms:created xsi:type="dcterms:W3CDTF">2024-06-18T08:42:14Z</dcterms:created>
  <dcterms:modified xsi:type="dcterms:W3CDTF">2024-06-18T08:55:31Z</dcterms:modified>
</cp:coreProperties>
</file>