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</p:sldMasterIdLst>
  <p:sldIdLst>
    <p:sldId id="276" r:id="rId2"/>
    <p:sldId id="278" r:id="rId3"/>
    <p:sldId id="258" r:id="rId4"/>
    <p:sldId id="260" r:id="rId5"/>
    <p:sldId id="263" r:id="rId6"/>
    <p:sldId id="283" r:id="rId7"/>
    <p:sldId id="279" r:id="rId8"/>
    <p:sldId id="266" r:id="rId9"/>
    <p:sldId id="280" r:id="rId10"/>
    <p:sldId id="281" r:id="rId11"/>
    <p:sldId id="282" r:id="rId12"/>
    <p:sldId id="265" r:id="rId13"/>
    <p:sldId id="267" r:id="rId14"/>
    <p:sldId id="287" r:id="rId15"/>
    <p:sldId id="268" r:id="rId16"/>
    <p:sldId id="269" r:id="rId17"/>
    <p:sldId id="271" r:id="rId18"/>
    <p:sldId id="285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3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4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D189A0-0CDE-4AC9-B37F-B0CF595B5FD7}" type="datetimeFigureOut">
              <a:rPr lang="en-US" smtClean="0"/>
              <a:t>16/05/2024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54467EC-E040-477B-865D-E9A8542E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388121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ĐẠO ĐỨC 1-KẾT NỐI TRI THỨC VỚI CUỘC SỐNG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: PHÒNG, TRÁNH TAI NẠN, THƯƠNG TÍCH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:</a:t>
            </a: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TRÁNH XÂM HẠI</a:t>
            </a:r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 LẬP (VĨNH BẢO – HP)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Vũ Thị Tươi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54646"/>
            <a:ext cx="1428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317500"/>
            <a:ext cx="12534900" cy="7048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5225" y="422419"/>
            <a:ext cx="10754605" cy="569386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Thảo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luận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nhóm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đôi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trả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hỏi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:</a:t>
            </a: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“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Quy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tắc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5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tay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”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dạy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điều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gì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?</a:t>
            </a: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                  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giữa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: </a:t>
            </a:r>
            <a:r>
              <a:rPr lang="en-GB" sz="28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ắt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tay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                   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áp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út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: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Vẫy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tay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                   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út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: </a:t>
            </a:r>
            <a:r>
              <a:rPr lang="en-GB" sz="28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ua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tay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9" y="1832773"/>
            <a:ext cx="1784122" cy="1373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9" y="3178533"/>
            <a:ext cx="2250723" cy="1438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80" y="4637978"/>
            <a:ext cx="1895360" cy="15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99"/>
            <a:ext cx="12534900" cy="7048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5225" y="422419"/>
            <a:ext cx="10754605" cy="55707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Kết</a:t>
            </a:r>
            <a:r>
              <a:rPr lang="en-GB" sz="36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luận</a:t>
            </a:r>
            <a:r>
              <a:rPr lang="en-GB" sz="36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:</a:t>
            </a:r>
          </a:p>
          <a:p>
            <a:pPr algn="ctr"/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nên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tiếp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xúc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người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lạ.Giữ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khoảng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an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toàn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tiếp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xúc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mọi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người</a:t>
            </a:r>
            <a:r>
              <a:rPr lang="en-GB" sz="32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  <a:endParaRPr lang="en-GB" sz="32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0" y="-711199"/>
            <a:ext cx="13284199" cy="8616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13" y="1069045"/>
            <a:ext cx="9593071" cy="1679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32" y="3187781"/>
            <a:ext cx="5685668" cy="26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52" y="-623739"/>
            <a:ext cx="13284199" cy="8616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02" y="952837"/>
            <a:ext cx="4249035" cy="3165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35" y="738446"/>
            <a:ext cx="5359400" cy="3327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9" y="-357505"/>
            <a:ext cx="1989385" cy="1070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348" y="3965613"/>
            <a:ext cx="5133377" cy="31158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51" y="1107767"/>
            <a:ext cx="1040955" cy="10651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217" y="5740399"/>
            <a:ext cx="865463" cy="725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8" y="2508379"/>
            <a:ext cx="1093974" cy="7131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80820" y="53449"/>
            <a:ext cx="8735306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chọn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nên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8851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0" y="-139700"/>
            <a:ext cx="12890499" cy="716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1" y="1550038"/>
            <a:ext cx="5639500" cy="4228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1" y="1778000"/>
            <a:ext cx="5827476" cy="40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891" y="2155318"/>
            <a:ext cx="1019365" cy="879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051" y="2155318"/>
            <a:ext cx="1019365" cy="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1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0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738E7-8062-4F61-BA27-6670B98C5310}"/>
              </a:ext>
            </a:extLst>
          </p:cNvPr>
          <p:cNvSpPr txBox="1"/>
          <p:nvPr/>
        </p:nvSpPr>
        <p:spPr>
          <a:xfrm>
            <a:off x="399245" y="1834175"/>
            <a:ext cx="117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dưới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đây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50" y="-306239"/>
            <a:ext cx="13284199" cy="71642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57400" y="374903"/>
            <a:ext cx="9815276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đã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như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thế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hãy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chia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sẽ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cùng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nhé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!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3" y="2022604"/>
            <a:ext cx="11449318" cy="43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-140015" y="-61810"/>
            <a:ext cx="12191999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78" y="-177800"/>
            <a:ext cx="13284199" cy="69469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83" y="1716365"/>
            <a:ext cx="6650866" cy="42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1" y="-177800"/>
            <a:ext cx="13284199" cy="8616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01800" y="825351"/>
            <a:ext cx="9294576" cy="58477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cùng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đóng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vai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xử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lí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tình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huống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3313494"/>
            <a:ext cx="6057900" cy="399034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844800" y="1825146"/>
            <a:ext cx="4749800" cy="871463"/>
          </a:xfrm>
          <a:prstGeom prst="wedgeRoundRectCallout">
            <a:avLst>
              <a:gd name="adj1" fmla="val 23430"/>
              <a:gd name="adj2" fmla="val 1185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89396" y="1894165"/>
            <a:ext cx="3733800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Cháu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bé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vào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nhà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chú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chơi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,</a:t>
            </a:r>
          </a:p>
          <a:p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chú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có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nhiều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đồ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ăn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ngon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b="1" i="1" dirty="0" err="1" smtClean="0">
                <a:latin typeface="iCiel Cadena" panose="02000503000000020004"/>
                <a:cs typeface="Lato" panose="020F0502020204030203" pitchFamily="34" charset="0"/>
              </a:rPr>
              <a:t>lắm</a:t>
            </a:r>
            <a:r>
              <a:rPr lang="en-GB" b="1" i="1" dirty="0" smtClean="0">
                <a:latin typeface="iCiel Cadena" panose="02000503000000020004"/>
                <a:cs typeface="Lato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23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78" y="-457200"/>
            <a:ext cx="13284199" cy="7912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5900" y="1131590"/>
            <a:ext cx="10121900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cùng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bạn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một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số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đơn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giản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phù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hợp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32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336800"/>
            <a:ext cx="50165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   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78" y="0"/>
            <a:ext cx="13284199" cy="758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99031" y="752058"/>
            <a:ext cx="3168352" cy="6297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2605" y="1716365"/>
            <a:ext cx="900519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      </a:t>
            </a:r>
          </a:p>
          <a:p>
            <a:r>
              <a:rPr lang="en-US" sz="2900" dirty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</a:t>
            </a:r>
            <a:r>
              <a:rPr lang="vi-VN" sz="2900" dirty="0" smtClean="0">
                <a:solidFill>
                  <a:srgbClr val="00B0F0"/>
                </a:solidFill>
                <a:latin typeface="iCiel Cadena" panose="02000503000000020004" pitchFamily="2" charset="77"/>
                <a:cs typeface="iCiel Cucho Bold" pitchFamily="50" charset="0"/>
              </a:rPr>
              <a:t>        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Hãy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bảo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vệ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cơ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thể</a:t>
            </a:r>
            <a:endParaRPr lang="en-US" sz="2800" b="1" dirty="0" smtClean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           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Đề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phòng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kẻ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xấu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xa</a:t>
            </a:r>
            <a:endParaRPr lang="en-US" sz="2800" b="1" dirty="0" smtClean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           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Bị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kẻ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nào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xâm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hại</a:t>
            </a:r>
            <a:endParaRPr lang="en-US" sz="2800" b="1" dirty="0">
              <a:solidFill>
                <a:srgbClr val="00B0F0"/>
              </a:solidFill>
              <a:latin typeface="iCiel Cadena" panose="02000503000000020004"/>
              <a:cs typeface="iCiel Cucho Bold" pitchFamily="50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           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Tìm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người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để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sẻ</a:t>
            </a:r>
            <a:r>
              <a:rPr lang="en-US" sz="2800" b="1" dirty="0" smtClean="0">
                <a:solidFill>
                  <a:srgbClr val="00B0F0"/>
                </a:solidFill>
                <a:latin typeface="iCiel Cadena" panose="02000503000000020004"/>
                <a:cs typeface="iCiel Cucho Bold" pitchFamily="50" charset="0"/>
              </a:rPr>
              <a:t> chia.</a:t>
            </a:r>
          </a:p>
          <a:p>
            <a:endParaRPr lang="en-US" sz="3200" b="1" dirty="0" smtClean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pPr algn="ctr"/>
            <a:endParaRPr lang="vi-VN" sz="2900" dirty="0">
              <a:solidFill>
                <a:srgbClr val="00B0F0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912" y="-266700"/>
            <a:ext cx="12763500" cy="7530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8" y="405638"/>
            <a:ext cx="9593071" cy="16791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2828" y="2300305"/>
            <a:ext cx="104947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MỤC TIÊU: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Nhận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biết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những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vùng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trên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cơ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mà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người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khác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chạm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vào;những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việc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cần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  <a:p>
            <a:r>
              <a:rPr lang="en-GB" sz="2800" b="1" dirty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	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hiện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những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đơn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giản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phù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hợp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69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9225" y="151512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CHÚC CÁC EM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54646"/>
            <a:ext cx="1428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3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</a:t>
            </a:r>
            <a:r>
              <a:rPr lang="en-US" sz="60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Bi 17:Tự h</a:t>
            </a:r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603" y="0"/>
            <a:ext cx="12763500" cy="7093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73" y="396996"/>
            <a:ext cx="3477746" cy="1026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2" y="4330363"/>
            <a:ext cx="1543050" cy="1609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3180">
            <a:off x="576704" y="1458518"/>
            <a:ext cx="1556463" cy="160241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776238" y="713761"/>
            <a:ext cx="5424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Trò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chơi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: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Sói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bắt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cừu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01" y="3095691"/>
            <a:ext cx="2213166" cy="10459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299">
            <a:off x="4085790" y="5520151"/>
            <a:ext cx="1689691" cy="1074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5207">
            <a:off x="2090586" y="2319989"/>
            <a:ext cx="1238568" cy="24046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931" y="1716366"/>
            <a:ext cx="3370969" cy="38046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7575" y="2660529"/>
            <a:ext cx="2260459" cy="24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66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66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66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912" y="-266700"/>
            <a:ext cx="12763500" cy="7530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0" y="1716365"/>
            <a:ext cx="5472716" cy="4122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28" y="291247"/>
            <a:ext cx="9593071" cy="16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0" y="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17:Tự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giác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học</a:t>
            </a:r>
            <a:r>
              <a:rPr lang="en-US" sz="54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54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tập</a:t>
            </a:r>
            <a:endParaRPr lang="en-US" sz="54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dirty="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573795" y="1272798"/>
            <a:ext cx="1148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iCiel Cadena" panose="020B0604020202020204" charset="0"/>
              </a:rPr>
              <a:t>Bạn</a:t>
            </a:r>
            <a:endParaRPr lang="en-GB" sz="3600" b="1" dirty="0">
              <a:solidFill>
                <a:schemeClr val="bg1"/>
              </a:solidFill>
              <a:latin typeface="iCiel Cadena" panose="020B060402020202020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99"/>
            <a:ext cx="12763500" cy="84206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6907" y="1116158"/>
            <a:ext cx="10754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Người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khác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chạm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vùng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trên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cơ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thể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99" y="170683"/>
            <a:ext cx="2944212" cy="1065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7" y="1995764"/>
            <a:ext cx="10693399" cy="48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9" y="2339975"/>
            <a:ext cx="5715000" cy="39147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99" y="-689402"/>
            <a:ext cx="12776199" cy="861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17637"/>
            <a:ext cx="10960100" cy="6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912" y="-266700"/>
            <a:ext cx="12763500" cy="75302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707" y="951058"/>
            <a:ext cx="10754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Kết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luận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: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Không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được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cho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người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khác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chạm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vào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miệng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ngực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giữa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hai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đùi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và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mông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của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mình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55" y="2450674"/>
            <a:ext cx="8556907" cy="3932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138" y="2912231"/>
            <a:ext cx="2299400" cy="26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5ACE4D-FD40-2E4A-96F5-9D0223A42881}"/>
              </a:ext>
            </a:extLst>
          </p:cNvPr>
          <p:cNvSpPr txBox="1"/>
          <p:nvPr/>
        </p:nvSpPr>
        <p:spPr>
          <a:xfrm>
            <a:off x="3456096" y="1131590"/>
            <a:ext cx="37465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</a:t>
            </a:r>
            <a:r>
              <a: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17: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699FA-99C6-46E2-97CE-67868AC313F1}"/>
              </a:ext>
            </a:extLst>
          </p:cNvPr>
          <p:cNvSpPr txBox="1"/>
          <p:nvPr/>
        </p:nvSpPr>
        <p:spPr>
          <a:xfrm>
            <a:off x="-309092" y="101600"/>
            <a:ext cx="12191999" cy="72635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            </a:t>
            </a:r>
            <a:r>
              <a:rPr lang="en-US" sz="5400" b="1" spc="8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Bài 17:Tự giác học tập</a:t>
            </a: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  <a:p>
            <a:endParaRPr lang="en-US" sz="4000" b="1" spc="80" smtClean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199" y="-575102"/>
            <a:ext cx="13284199" cy="8616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692" y="721877"/>
            <a:ext cx="13373099" cy="6643250"/>
          </a:xfrm>
          <a:prstGeom prst="rect">
            <a:avLst/>
          </a:prstGeom>
        </p:spPr>
      </p:pic>
      <p:pic>
        <p:nvPicPr>
          <p:cNvPr id="3" name="[hanhtrangso.nxbgd.vn] Audio_ Quy tắc 5 ngón tay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25" y="637496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12825" y="270019"/>
            <a:ext cx="10754605" cy="52322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cần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làm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gì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để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phòng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,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tránh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bị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xâm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hại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2796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317500"/>
            <a:ext cx="12534900" cy="7048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5225" y="422419"/>
            <a:ext cx="10754605" cy="612475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Thảo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luận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nhóm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đôi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trả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lời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câu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hỏi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:</a:t>
            </a: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“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Quy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tắc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5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tay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”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dạy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các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em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điều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gì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?</a:t>
            </a: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               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cái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: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Ôm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hôn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                  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Ngón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trỏ</a:t>
            </a:r>
            <a:r>
              <a:rPr lang="en-GB" sz="2800" b="1" dirty="0" smtClean="0">
                <a:solidFill>
                  <a:srgbClr val="FF000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: </a:t>
            </a:r>
            <a:r>
              <a:rPr lang="en-GB" sz="2800" b="1" dirty="0" err="1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N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ắm</a:t>
            </a:r>
            <a:r>
              <a:rPr lang="en-GB" sz="2800" b="1" dirty="0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rgbClr val="7030A0"/>
                </a:solidFill>
                <a:latin typeface="iCiel Cadena" panose="02000503000000020004"/>
                <a:cs typeface="Lato" panose="020F0502020204030203" pitchFamily="34" charset="0"/>
              </a:rPr>
              <a:t>tay</a:t>
            </a:r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  <a:p>
            <a:endParaRPr lang="en-GB" sz="2800" b="1" dirty="0" smtClean="0">
              <a:solidFill>
                <a:srgbClr val="7030A0"/>
              </a:solidFill>
              <a:latin typeface="iCiel Cadena" panose="02000503000000020004"/>
              <a:cs typeface="Lat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52" y="2141069"/>
            <a:ext cx="1754628" cy="109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767">
            <a:off x="1219318" y="3581084"/>
            <a:ext cx="2028385" cy="21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</TotalTime>
  <Words>379</Words>
  <Application>Microsoft Office PowerPoint</Application>
  <PresentationFormat>Custom</PresentationFormat>
  <Paragraphs>157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2021-11-15T11:37:02Z</dcterms:created>
  <dcterms:modified xsi:type="dcterms:W3CDTF">2024-05-16T08:51:07Z</dcterms:modified>
</cp:coreProperties>
</file>