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642" r:id="rId3"/>
    <p:sldId id="257" r:id="rId4"/>
    <p:sldId id="289" r:id="rId5"/>
    <p:sldId id="300" r:id="rId6"/>
    <p:sldId id="309" r:id="rId7"/>
    <p:sldId id="305" r:id="rId8"/>
    <p:sldId id="308" r:id="rId9"/>
    <p:sldId id="306" r:id="rId10"/>
    <p:sldId id="303" r:id="rId11"/>
    <p:sldId id="307" r:id="rId12"/>
    <p:sldId id="258" r:id="rId13"/>
    <p:sldId id="2638" r:id="rId14"/>
    <p:sldId id="290" r:id="rId15"/>
    <p:sldId id="2631" r:id="rId16"/>
    <p:sldId id="2633" r:id="rId17"/>
    <p:sldId id="2639" r:id="rId18"/>
    <p:sldId id="2632" r:id="rId19"/>
    <p:sldId id="2640" r:id="rId20"/>
    <p:sldId id="2636" r:id="rId21"/>
    <p:sldId id="2641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C865B-BB97-4E12-990D-8F069486E9C8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9956B-9821-4AB3-8E99-31E040B9B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4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105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79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91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283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04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42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3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44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10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252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6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207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35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14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33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96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56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604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156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278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8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28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7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72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46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42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10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13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1D49CA4-746B-4B77-87D7-8103291EE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文本框 1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A7BCCBC5-107F-496E-A809-BEAB2158CF18}"/>
              </a:ext>
            </a:extLst>
          </p:cNvPr>
          <p:cNvSpPr txBox="1"/>
          <p:nvPr userDrawn="1"/>
        </p:nvSpPr>
        <p:spPr>
          <a:xfrm>
            <a:off x="1157713" y="750672"/>
            <a:ext cx="2306457" cy="34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S Chinese Thin" panose="020B0200000000000000" pitchFamily="34" charset="-122"/>
                <a:ea typeface="Noto Sans S Chinese Thin" panose="020B0200000000000000" pitchFamily="34" charset="-122"/>
                <a:cs typeface="+mn-cs"/>
              </a:rPr>
              <a:t>YOUR TITLE HERE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D550ED9-FA94-452B-A22C-4F55790501C1}"/>
              </a:ext>
            </a:extLst>
          </p:cNvPr>
          <p:cNvCxnSpPr/>
          <p:nvPr userDrawn="1"/>
        </p:nvCxnSpPr>
        <p:spPr>
          <a:xfrm>
            <a:off x="715806" y="707727"/>
            <a:ext cx="445664" cy="0"/>
          </a:xfrm>
          <a:prstGeom prst="line">
            <a:avLst/>
          </a:prstGeom>
          <a:ln w="38100">
            <a:solidFill>
              <a:srgbClr val="132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A9D5011-472A-4BBA-9A56-5BCA8F57C7A1}"/>
              </a:ext>
            </a:extLst>
          </p:cNvPr>
          <p:cNvSpPr txBox="1"/>
          <p:nvPr userDrawn="1"/>
        </p:nvSpPr>
        <p:spPr>
          <a:xfrm>
            <a:off x="1155889" y="475213"/>
            <a:ext cx="1954381" cy="375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此处输入标题文字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DCA339-3E39-4F2A-9D54-DDA58FCB361D}"/>
              </a:ext>
            </a:extLst>
          </p:cNvPr>
          <p:cNvSpPr/>
          <p:nvPr userDrawn="1"/>
        </p:nvSpPr>
        <p:spPr>
          <a:xfrm>
            <a:off x="181155" y="198408"/>
            <a:ext cx="11861320" cy="653019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BE1E1C6-030E-46BA-91BE-3A444B705E2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21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70" y="2368625"/>
            <a:ext cx="6211454" cy="6211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42" y="4700686"/>
            <a:ext cx="5815584" cy="2499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B7A85-C6BF-478A-B608-4422FCA8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239" y="1866868"/>
            <a:ext cx="1554615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52B7E-5BF4-4EB7-B22E-B2FAD13DD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8667" y="2571209"/>
            <a:ext cx="8730229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2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4803" y="3552575"/>
            <a:ext cx="2738077" cy="34679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63743" y="812317"/>
            <a:ext cx="9342120" cy="3262325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3"/>
              <a:ext cx="82301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acifico" panose="00000500000000000000" pitchFamily="2" charset="0"/>
                  <a:ea typeface="+mn-ea"/>
                  <a:cs typeface="+mn-cs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70" y="2368625"/>
            <a:ext cx="6211454" cy="6211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42" y="4700686"/>
            <a:ext cx="5815584" cy="2499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B7A85-C6BF-478A-B608-4422FCA8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239" y="1866868"/>
            <a:ext cx="1554615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52B7E-5BF4-4EB7-B22E-B2FAD13DD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8667" y="2571209"/>
            <a:ext cx="8730229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id="{722A3700-537C-4A44-9424-BC949C155236}"/>
              </a:ext>
            </a:extLst>
          </p:cNvPr>
          <p:cNvSpPr/>
          <p:nvPr/>
        </p:nvSpPr>
        <p:spPr>
          <a:xfrm rot="2176664" flipH="1">
            <a:off x="1743664" y="224467"/>
            <a:ext cx="8704672" cy="8652716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10B15-1603-4545-8DB0-7A4CD5FE2BCF}"/>
              </a:ext>
            </a:extLst>
          </p:cNvPr>
          <p:cNvSpPr txBox="1"/>
          <p:nvPr/>
        </p:nvSpPr>
        <p:spPr>
          <a:xfrm>
            <a:off x="3316122" y="2512379"/>
            <a:ext cx="5827323" cy="159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Khám</a:t>
            </a: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phá</a:t>
            </a:r>
            <a:endParaRPr kumimoji="0" lang="th-TH" sz="2400" b="0" i="0" u="none" strike="noStrike" kern="1200" cap="none" spc="30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5035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362BB-450D-4B5C-9793-B75850A46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952" y="326288"/>
            <a:ext cx="5175953" cy="755970"/>
          </a:xfrm>
          <a:prstGeom prst="rect">
            <a:avLst/>
          </a:prstGeom>
        </p:spPr>
      </p:pic>
      <p:pic>
        <p:nvPicPr>
          <p:cNvPr id="5" name="Picture 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8089FCE3-4982-4666-9AE5-DEE884B6B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9" y="3164548"/>
            <a:ext cx="1788127" cy="344769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68E64D-57EF-4D7B-B13F-162F2FB15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03" y="3943584"/>
            <a:ext cx="1788126" cy="2622586"/>
          </a:xfrm>
          <a:prstGeom prst="rect">
            <a:avLst/>
          </a:prstGeom>
        </p:spPr>
      </p:pic>
      <p:pic>
        <p:nvPicPr>
          <p:cNvPr id="11" name="Picture 10" descr="A picture containing text, clipart, doll&#10;&#10;Description automatically generated">
            <a:extLst>
              <a:ext uri="{FF2B5EF4-FFF2-40B4-BE49-F238E27FC236}">
                <a16:creationId xmlns:a16="http://schemas.microsoft.com/office/drawing/2014/main" id="{6690321D-EDE6-4AC4-8AA6-CA6B0F31C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00" y="3210622"/>
            <a:ext cx="1467341" cy="3355548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96D5702-5A83-4A0B-9E48-2520539219A5}"/>
              </a:ext>
            </a:extLst>
          </p:cNvPr>
          <p:cNvSpPr/>
          <p:nvPr/>
        </p:nvSpPr>
        <p:spPr>
          <a:xfrm>
            <a:off x="2105891" y="1976582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Bức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này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dạng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endParaRPr lang="en-US" sz="2400" b="1" dirty="0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8A42221-13A0-4F26-885C-5284E1AA76AC}"/>
              </a:ext>
            </a:extLst>
          </p:cNvPr>
          <p:cNvSpPr/>
          <p:nvPr/>
        </p:nvSpPr>
        <p:spPr>
          <a:xfrm>
            <a:off x="5264727" y="2656904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ở </a:t>
            </a:r>
            <a:r>
              <a:rPr lang="en-US" sz="2400" b="1" dirty="0" err="1"/>
              <a:t>khung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endParaRPr lang="en-US" sz="2400" b="1" dirty="0"/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DA429CB-8357-4921-A0A2-0407AE6A0809}"/>
              </a:ext>
            </a:extLst>
          </p:cNvPr>
          <p:cNvSpPr/>
          <p:nvPr/>
        </p:nvSpPr>
        <p:spPr>
          <a:xfrm>
            <a:off x="8423563" y="1899522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nhỉ</a:t>
            </a:r>
            <a:r>
              <a:rPr lang="en-US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02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424F12-4652-401B-86E7-415AFE486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954422"/>
              </p:ext>
            </p:extLst>
          </p:nvPr>
        </p:nvGraphicFramePr>
        <p:xfrm>
          <a:off x="507999" y="400857"/>
          <a:ext cx="3362040" cy="2194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6204">
                  <a:extLst>
                    <a:ext uri="{9D8B030D-6E8A-4147-A177-3AD203B41FA5}">
                      <a16:colId xmlns:a16="http://schemas.microsoft.com/office/drawing/2014/main" val="850968259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8919292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72629465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168957126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9551469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79607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90067089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331122574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356736561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229084457"/>
                    </a:ext>
                  </a:extLst>
                </a:gridCol>
              </a:tblGrid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11273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00735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611997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27800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03443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95763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F92808-A946-4F69-9607-C921D8ADC937}"/>
              </a:ext>
            </a:extLst>
          </p:cNvPr>
          <p:cNvCxnSpPr/>
          <p:nvPr/>
        </p:nvCxnSpPr>
        <p:spPr>
          <a:xfrm>
            <a:off x="1173018" y="766618"/>
            <a:ext cx="202276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1CF9D3-B5B5-436B-B0A1-CCEA76592375}"/>
              </a:ext>
            </a:extLst>
          </p:cNvPr>
          <p:cNvCxnSpPr/>
          <p:nvPr/>
        </p:nvCxnSpPr>
        <p:spPr>
          <a:xfrm>
            <a:off x="1177637" y="2225963"/>
            <a:ext cx="202276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94BA21-466D-4DE2-8FB5-3EEBDD1BAC66}"/>
              </a:ext>
            </a:extLst>
          </p:cNvPr>
          <p:cNvCxnSpPr>
            <a:cxnSpLocks/>
          </p:cNvCxnSpPr>
          <p:nvPr/>
        </p:nvCxnSpPr>
        <p:spPr>
          <a:xfrm flipV="1">
            <a:off x="1173018" y="766619"/>
            <a:ext cx="0" cy="145934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8A084E-747E-44B1-A734-E2CABF531C8A}"/>
              </a:ext>
            </a:extLst>
          </p:cNvPr>
          <p:cNvCxnSpPr>
            <a:cxnSpLocks/>
          </p:cNvCxnSpPr>
          <p:nvPr/>
        </p:nvCxnSpPr>
        <p:spPr>
          <a:xfrm flipV="1">
            <a:off x="3195782" y="768465"/>
            <a:ext cx="0" cy="145934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C174395-9DF3-4BAB-9BE0-35E4CE87E302}"/>
              </a:ext>
            </a:extLst>
          </p:cNvPr>
          <p:cNvSpPr txBox="1"/>
          <p:nvPr/>
        </p:nvSpPr>
        <p:spPr>
          <a:xfrm>
            <a:off x="992910" y="410094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B710AA-6C58-4F5E-9AC5-03503ACEEB90}"/>
              </a:ext>
            </a:extLst>
          </p:cNvPr>
          <p:cNvSpPr txBox="1"/>
          <p:nvPr/>
        </p:nvSpPr>
        <p:spPr>
          <a:xfrm>
            <a:off x="3048001" y="353829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4C04A7-5DE8-41C4-8F7B-4C59160BF938}"/>
              </a:ext>
            </a:extLst>
          </p:cNvPr>
          <p:cNvSpPr txBox="1"/>
          <p:nvPr/>
        </p:nvSpPr>
        <p:spPr>
          <a:xfrm>
            <a:off x="3084945" y="2172547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F943DB-7A1F-4B8D-9ED0-489A254151E1}"/>
              </a:ext>
            </a:extLst>
          </p:cNvPr>
          <p:cNvSpPr txBox="1"/>
          <p:nvPr/>
        </p:nvSpPr>
        <p:spPr>
          <a:xfrm>
            <a:off x="992907" y="2193022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</a:t>
            </a:r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F4F73096-D015-45EF-9D2A-0A5FC13948CD}"/>
              </a:ext>
            </a:extLst>
          </p:cNvPr>
          <p:cNvSpPr/>
          <p:nvPr/>
        </p:nvSpPr>
        <p:spPr>
          <a:xfrm>
            <a:off x="222655" y="2916531"/>
            <a:ext cx="5088254" cy="329030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D49FEE-6C76-4A55-BB78-5013130B135A}"/>
              </a:ext>
            </a:extLst>
          </p:cNvPr>
          <p:cNvSpPr txBox="1"/>
          <p:nvPr/>
        </p:nvSpPr>
        <p:spPr>
          <a:xfrm>
            <a:off x="222655" y="316739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 ABCD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33ED75-1B2F-4E88-A24E-3E54D407403B}"/>
              </a:ext>
            </a:extLst>
          </p:cNvPr>
          <p:cNvSpPr txBox="1"/>
          <p:nvPr/>
        </p:nvSpPr>
        <p:spPr>
          <a:xfrm>
            <a:off x="218039" y="3690845"/>
            <a:ext cx="4931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đỉnh</a:t>
            </a:r>
            <a:r>
              <a:rPr lang="en-US" sz="2800" dirty="0"/>
              <a:t>, 4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4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FF2649-0EE0-4F61-AAD6-DDA82097046D}"/>
              </a:ext>
            </a:extLst>
          </p:cNvPr>
          <p:cNvSpPr txBox="1"/>
          <p:nvPr/>
        </p:nvSpPr>
        <p:spPr>
          <a:xfrm>
            <a:off x="218039" y="4187443"/>
            <a:ext cx="5088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AB </a:t>
            </a:r>
            <a:r>
              <a:rPr lang="en-US" sz="2800" dirty="0" err="1"/>
              <a:t>và</a:t>
            </a:r>
            <a:r>
              <a:rPr lang="en-US" sz="2800" dirty="0"/>
              <a:t> DC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AB = DC;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 AD </a:t>
            </a:r>
            <a:r>
              <a:rPr lang="en-US" sz="2800" dirty="0" err="1"/>
              <a:t>và</a:t>
            </a:r>
            <a:r>
              <a:rPr lang="en-US" sz="2800" dirty="0"/>
              <a:t> BC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AD = BC</a:t>
            </a: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1AA3EECB-73F2-4CEA-BE88-603ED24F6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182752"/>
              </p:ext>
            </p:extLst>
          </p:nvPr>
        </p:nvGraphicFramePr>
        <p:xfrm>
          <a:off x="7943276" y="454585"/>
          <a:ext cx="2689632" cy="2194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6204">
                  <a:extLst>
                    <a:ext uri="{9D8B030D-6E8A-4147-A177-3AD203B41FA5}">
                      <a16:colId xmlns:a16="http://schemas.microsoft.com/office/drawing/2014/main" val="850968259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8919292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72629465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168957126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9551469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79607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90067089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3311225741"/>
                    </a:ext>
                  </a:extLst>
                </a:gridCol>
              </a:tblGrid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11273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00735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611997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27800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03443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95763"/>
                  </a:ext>
                </a:extLst>
              </a:tr>
            </a:tbl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4524C9-6988-45B2-A2BE-F617CAD6C9CF}"/>
              </a:ext>
            </a:extLst>
          </p:cNvPr>
          <p:cNvCxnSpPr>
            <a:cxnSpLocks/>
          </p:cNvCxnSpPr>
          <p:nvPr/>
        </p:nvCxnSpPr>
        <p:spPr>
          <a:xfrm>
            <a:off x="8610144" y="815494"/>
            <a:ext cx="13374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05F415-E563-49FA-B18C-0F7E60FD5661}"/>
              </a:ext>
            </a:extLst>
          </p:cNvPr>
          <p:cNvCxnSpPr>
            <a:cxnSpLocks/>
          </p:cNvCxnSpPr>
          <p:nvPr/>
        </p:nvCxnSpPr>
        <p:spPr>
          <a:xfrm>
            <a:off x="8619382" y="2311785"/>
            <a:ext cx="13374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ABC2D9-6BA6-4D07-A34A-444B67228261}"/>
              </a:ext>
            </a:extLst>
          </p:cNvPr>
          <p:cNvCxnSpPr>
            <a:cxnSpLocks/>
          </p:cNvCxnSpPr>
          <p:nvPr/>
        </p:nvCxnSpPr>
        <p:spPr>
          <a:xfrm flipV="1">
            <a:off x="8610144" y="815494"/>
            <a:ext cx="0" cy="1496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9E336A-12DC-4CFE-93C2-003248AB281B}"/>
              </a:ext>
            </a:extLst>
          </p:cNvPr>
          <p:cNvCxnSpPr>
            <a:cxnSpLocks/>
          </p:cNvCxnSpPr>
          <p:nvPr/>
        </p:nvCxnSpPr>
        <p:spPr>
          <a:xfrm flipV="1">
            <a:off x="9958655" y="803719"/>
            <a:ext cx="0" cy="1496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07D34D5-A828-4B3A-BCEA-814522C385B8}"/>
              </a:ext>
            </a:extLst>
          </p:cNvPr>
          <p:cNvSpPr txBox="1"/>
          <p:nvPr/>
        </p:nvSpPr>
        <p:spPr>
          <a:xfrm>
            <a:off x="8211610" y="535785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4A4E3F-630E-4910-A530-735D929FC702}"/>
              </a:ext>
            </a:extLst>
          </p:cNvPr>
          <p:cNvSpPr txBox="1"/>
          <p:nvPr/>
        </p:nvSpPr>
        <p:spPr>
          <a:xfrm>
            <a:off x="9867684" y="504270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BDBC54-4C75-4122-9584-66A6417A1D2D}"/>
              </a:ext>
            </a:extLst>
          </p:cNvPr>
          <p:cNvSpPr txBox="1"/>
          <p:nvPr/>
        </p:nvSpPr>
        <p:spPr>
          <a:xfrm>
            <a:off x="9863991" y="2253096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596184-B36E-43C0-B4F2-B9E2E02CB906}"/>
              </a:ext>
            </a:extLst>
          </p:cNvPr>
          <p:cNvSpPr txBox="1"/>
          <p:nvPr/>
        </p:nvSpPr>
        <p:spPr>
          <a:xfrm>
            <a:off x="8340454" y="2225963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FBBE08BF-24B6-4CF6-A157-AADCAAC71C63}"/>
              </a:ext>
            </a:extLst>
          </p:cNvPr>
          <p:cNvSpPr/>
          <p:nvPr/>
        </p:nvSpPr>
        <p:spPr>
          <a:xfrm>
            <a:off x="7462981" y="2813853"/>
            <a:ext cx="4155381" cy="329030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B8C11B-067C-4A77-8D85-521DB726B078}"/>
              </a:ext>
            </a:extLst>
          </p:cNvPr>
          <p:cNvSpPr txBox="1"/>
          <p:nvPr/>
        </p:nvSpPr>
        <p:spPr>
          <a:xfrm>
            <a:off x="7651834" y="3117031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 MNPQ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04FD68-0044-4DC8-BBB5-A25D266BCA79}"/>
              </a:ext>
            </a:extLst>
          </p:cNvPr>
          <p:cNvSpPr txBox="1"/>
          <p:nvPr/>
        </p:nvSpPr>
        <p:spPr>
          <a:xfrm>
            <a:off x="7651833" y="3809778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đỉnh</a:t>
            </a:r>
            <a:endParaRPr lang="en-US" sz="2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1FE866-0F39-416F-98A5-3EA8E973853F}"/>
              </a:ext>
            </a:extLst>
          </p:cNvPr>
          <p:cNvSpPr txBox="1"/>
          <p:nvPr/>
        </p:nvSpPr>
        <p:spPr>
          <a:xfrm>
            <a:off x="7651832" y="4497706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endParaRPr lang="en-US" sz="2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279170-836A-4809-93BE-6802B96CD983}"/>
              </a:ext>
            </a:extLst>
          </p:cNvPr>
          <p:cNvSpPr txBox="1"/>
          <p:nvPr/>
        </p:nvSpPr>
        <p:spPr>
          <a:xfrm>
            <a:off x="7651832" y="5291293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801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36" grpId="0"/>
      <p:bldP spid="37" grpId="0"/>
      <p:bldP spid="38" grpId="0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ông thức] Cách tính diện tích chu vi hình chữ nhật">
            <a:extLst>
              <a:ext uri="{FF2B5EF4-FFF2-40B4-BE49-F238E27FC236}">
                <a16:creationId xmlns:a16="http://schemas.microsoft.com/office/drawing/2014/main" id="{4F4DAE07-1160-441A-9EC5-7C9984D66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90" y="474002"/>
            <a:ext cx="3530475" cy="22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8">
            <a:extLst>
              <a:ext uri="{FF2B5EF4-FFF2-40B4-BE49-F238E27FC236}">
                <a16:creationId xmlns:a16="http://schemas.microsoft.com/office/drawing/2014/main" id="{AE205056-7F71-4438-951E-4DA3A340C762}"/>
              </a:ext>
            </a:extLst>
          </p:cNvPr>
          <p:cNvGrpSpPr/>
          <p:nvPr/>
        </p:nvGrpSpPr>
        <p:grpSpPr>
          <a:xfrm>
            <a:off x="267855" y="2946400"/>
            <a:ext cx="5532581" cy="3217184"/>
            <a:chOff x="1317" y="3053"/>
            <a:chExt cx="16681" cy="3870"/>
          </a:xfrm>
        </p:grpSpPr>
        <p:grpSp>
          <p:nvGrpSpPr>
            <p:cNvPr id="9" name="组合 15">
              <a:extLst>
                <a:ext uri="{FF2B5EF4-FFF2-40B4-BE49-F238E27FC236}">
                  <a16:creationId xmlns:a16="http://schemas.microsoft.com/office/drawing/2014/main" id="{6157DB3A-32C8-49A9-978D-940EC2A918AC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FCF77D9F-2A02-48B9-909B-FE4A03943906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圆角矩形 13">
                <a:extLst>
                  <a:ext uri="{FF2B5EF4-FFF2-40B4-BE49-F238E27FC236}">
                    <a16:creationId xmlns:a16="http://schemas.microsoft.com/office/drawing/2014/main" id="{91227385-039C-482D-AACD-27B99C75C6B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" name="文本框 17">
              <a:extLst>
                <a:ext uri="{FF2B5EF4-FFF2-40B4-BE49-F238E27FC236}">
                  <a16:creationId xmlns:a16="http://schemas.microsoft.com/office/drawing/2014/main" id="{F88CF9E4-E457-4C5F-939C-C87B6A7F7B01}"/>
                </a:ext>
              </a:extLst>
            </p:cNvPr>
            <p:cNvSpPr txBox="1"/>
            <p:nvPr/>
          </p:nvSpPr>
          <p:spPr>
            <a:xfrm>
              <a:off x="1645" y="3129"/>
              <a:ext cx="16050" cy="3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đỉnh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4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góc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2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ngắn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ngắn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rộng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076" name="Picture 4" descr="Cho hình vuông (MNPQ ), khẳng định nào sau đây đúng?">
            <a:extLst>
              <a:ext uri="{FF2B5EF4-FFF2-40B4-BE49-F238E27FC236}">
                <a16:creationId xmlns:a16="http://schemas.microsoft.com/office/drawing/2014/main" id="{27413242-085F-41F6-B289-DC1FD2A1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851" y="356212"/>
            <a:ext cx="2562803" cy="232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8">
            <a:extLst>
              <a:ext uri="{FF2B5EF4-FFF2-40B4-BE49-F238E27FC236}">
                <a16:creationId xmlns:a16="http://schemas.microsoft.com/office/drawing/2014/main" id="{3E46BB84-36A7-42B3-9405-26E7E6098AD3}"/>
              </a:ext>
            </a:extLst>
          </p:cNvPr>
          <p:cNvGrpSpPr/>
          <p:nvPr/>
        </p:nvGrpSpPr>
        <p:grpSpPr>
          <a:xfrm>
            <a:off x="7296727" y="3021223"/>
            <a:ext cx="4627418" cy="2320377"/>
            <a:chOff x="1317" y="3053"/>
            <a:chExt cx="16681" cy="3765"/>
          </a:xfrm>
        </p:grpSpPr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F37E4AD5-C218-4AEE-964A-BDC8930110B0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7" name="圆角矩形 14">
                <a:extLst>
                  <a:ext uri="{FF2B5EF4-FFF2-40B4-BE49-F238E27FC236}">
                    <a16:creationId xmlns:a16="http://schemas.microsoft.com/office/drawing/2014/main" id="{95228AD8-E787-43CB-80A8-7BA4CE9629FD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3">
                <a:extLst>
                  <a:ext uri="{FF2B5EF4-FFF2-40B4-BE49-F238E27FC236}">
                    <a16:creationId xmlns:a16="http://schemas.microsoft.com/office/drawing/2014/main" id="{E6A2617A-6024-4BEF-84A0-D75397EA8096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文本框 17">
              <a:extLst>
                <a:ext uri="{FF2B5EF4-FFF2-40B4-BE49-F238E27FC236}">
                  <a16:creationId xmlns:a16="http://schemas.microsoft.com/office/drawing/2014/main" id="{96951D81-44D7-4ABC-BF83-2D56AE9097D9}"/>
                </a:ext>
              </a:extLst>
            </p:cNvPr>
            <p:cNvSpPr txBox="1"/>
            <p:nvPr/>
          </p:nvSpPr>
          <p:spPr>
            <a:xfrm>
              <a:off x="1645" y="3129"/>
              <a:ext cx="16050" cy="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góc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2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id="{722A3700-537C-4A44-9424-BC949C155236}"/>
              </a:ext>
            </a:extLst>
          </p:cNvPr>
          <p:cNvSpPr/>
          <p:nvPr/>
        </p:nvSpPr>
        <p:spPr>
          <a:xfrm rot="2176664" flipH="1">
            <a:off x="1743664" y="224467"/>
            <a:ext cx="8704672" cy="8652716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10B15-1603-4545-8DB0-7A4CD5FE2BCF}"/>
              </a:ext>
            </a:extLst>
          </p:cNvPr>
          <p:cNvSpPr txBox="1"/>
          <p:nvPr/>
        </p:nvSpPr>
        <p:spPr>
          <a:xfrm>
            <a:off x="2923586" y="3057324"/>
            <a:ext cx="6344827" cy="159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Hoạt</a:t>
            </a: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động</a:t>
            </a:r>
            <a:endParaRPr kumimoji="0" lang="th-TH" sz="2400" b="0" i="0" u="none" strike="noStrike" kern="1200" cap="none" spc="30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27214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470B7E-F84C-47BF-8FDE-57087430CB08}"/>
              </a:ext>
            </a:extLst>
          </p:cNvPr>
          <p:cNvSpPr txBox="1"/>
          <p:nvPr/>
        </p:nvSpPr>
        <p:spPr>
          <a:xfrm>
            <a:off x="1267207" y="569013"/>
            <a:ext cx="10924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a) Trong các hình dưới đây, hình nào là hình vuông?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id="{E31C6614-BDB4-47DB-A119-D4860F3E77EE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82860-623C-469B-9C71-23B5D7CB6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207" y="1706192"/>
            <a:ext cx="9950890" cy="2320863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F0B3A3D-070F-4427-8449-6C211129F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481" y="1958108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4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470B7E-F84C-47BF-8FDE-57087430CB08}"/>
              </a:ext>
            </a:extLst>
          </p:cNvPr>
          <p:cNvSpPr txBox="1"/>
          <p:nvPr/>
        </p:nvSpPr>
        <p:spPr>
          <a:xfrm>
            <a:off x="1267207" y="569013"/>
            <a:ext cx="109247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300" dirty="0">
                <a:solidFill>
                  <a:prstClr val="black"/>
                </a:solidFill>
                <a:cs typeface="Arial" panose="020B0604020202020204" pitchFamily="34" charset="0"/>
              </a:rPr>
              <a:t>b) Trong các hình dưới đây, hình nào là hình chữ nhật?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id="{E31C6614-BDB4-47DB-A119-D4860F3E77EE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29BA6-142B-46DA-9E49-FE72FAF77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149" y="1997796"/>
            <a:ext cx="9384855" cy="2232458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E735CA5-D395-48F2-A5D9-64319E7F2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6" y="1801090"/>
            <a:ext cx="1388160" cy="1175327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3E6E28B-52EB-431A-BE41-391A6EF69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122" y="1801089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29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1406634" y="609377"/>
            <a:ext cx="106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oogle Shape;369;p13">
            <a:extLst>
              <a:ext uri="{FF2B5EF4-FFF2-40B4-BE49-F238E27FC236}">
                <a16:creationId xmlns:a16="http://schemas.microsoft.com/office/drawing/2014/main" id="{56953A8B-0AEB-4D75-AF20-C2210475993B}"/>
              </a:ext>
            </a:extLst>
          </p:cNvPr>
          <p:cNvSpPr/>
          <p:nvPr/>
        </p:nvSpPr>
        <p:spPr>
          <a:xfrm>
            <a:off x="691724" y="60937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DB7693-C1C3-480A-93AD-DC1DE8329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06" y="1431369"/>
            <a:ext cx="1964439" cy="2017298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7B72C6ED-0081-46F5-B09C-90ABF5ABD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89" y="1394996"/>
            <a:ext cx="2152381" cy="2533333"/>
          </a:xfrm>
          <a:prstGeom prst="rect">
            <a:avLst/>
          </a:prstGeom>
        </p:spPr>
      </p:pic>
      <p:grpSp>
        <p:nvGrpSpPr>
          <p:cNvPr id="19" name="Google Shape;321;p11">
            <a:extLst>
              <a:ext uri="{FF2B5EF4-FFF2-40B4-BE49-F238E27FC236}">
                <a16:creationId xmlns:a16="http://schemas.microsoft.com/office/drawing/2014/main" id="{3097080B-5681-4069-B71F-9E79180910E9}"/>
              </a:ext>
            </a:extLst>
          </p:cNvPr>
          <p:cNvGrpSpPr/>
          <p:nvPr/>
        </p:nvGrpSpPr>
        <p:grpSpPr>
          <a:xfrm rot="20110912">
            <a:off x="1540526" y="1447275"/>
            <a:ext cx="10132888" cy="8536789"/>
            <a:chOff x="-491208" y="1559964"/>
            <a:chExt cx="5576478" cy="4695532"/>
          </a:xfrm>
        </p:grpSpPr>
        <p:pic>
          <p:nvPicPr>
            <p:cNvPr id="2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E2C7B2BD-24AA-4D88-8041-F72827DF085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A079C0AF-D88B-47D0-8F53-0647DA4D9CB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组合 18">
            <a:extLst>
              <a:ext uri="{FF2B5EF4-FFF2-40B4-BE49-F238E27FC236}">
                <a16:creationId xmlns:a16="http://schemas.microsoft.com/office/drawing/2014/main" id="{2781FF56-79BE-4534-9CBC-663A85A097B6}"/>
              </a:ext>
            </a:extLst>
          </p:cNvPr>
          <p:cNvGrpSpPr/>
          <p:nvPr/>
        </p:nvGrpSpPr>
        <p:grpSpPr>
          <a:xfrm>
            <a:off x="785091" y="5205313"/>
            <a:ext cx="4627418" cy="1403232"/>
            <a:chOff x="1317" y="3053"/>
            <a:chExt cx="16681" cy="3765"/>
          </a:xfrm>
        </p:grpSpPr>
        <p:grpSp>
          <p:nvGrpSpPr>
            <p:cNvPr id="23" name="组合 15">
              <a:extLst>
                <a:ext uri="{FF2B5EF4-FFF2-40B4-BE49-F238E27FC236}">
                  <a16:creationId xmlns:a16="http://schemas.microsoft.com/office/drawing/2014/main" id="{9531AD08-EB6D-4B13-A3D5-DE99B659505B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25" name="圆角矩形 14">
                <a:extLst>
                  <a:ext uri="{FF2B5EF4-FFF2-40B4-BE49-F238E27FC236}">
                    <a16:creationId xmlns:a16="http://schemas.microsoft.com/office/drawing/2014/main" id="{5B47913B-B805-4632-86DB-BA753ACEC9B5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圆角矩形 13">
                <a:extLst>
                  <a:ext uri="{FF2B5EF4-FFF2-40B4-BE49-F238E27FC236}">
                    <a16:creationId xmlns:a16="http://schemas.microsoft.com/office/drawing/2014/main" id="{9EEB31AB-112A-4C03-8959-2DA54096F07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4" name="文本框 17">
              <a:extLst>
                <a:ext uri="{FF2B5EF4-FFF2-40B4-BE49-F238E27FC236}">
                  <a16:creationId xmlns:a16="http://schemas.microsoft.com/office/drawing/2014/main" id="{B2ACDDB2-B5C4-4A75-838F-ECAC7963162C}"/>
                </a:ext>
              </a:extLst>
            </p:cNvPr>
            <p:cNvSpPr txBox="1"/>
            <p:nvPr/>
          </p:nvSpPr>
          <p:spPr>
            <a:xfrm>
              <a:off x="1645" y="3129"/>
              <a:ext cx="16050" cy="1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cm.</a:t>
              </a:r>
            </a:p>
          </p:txBody>
        </p:sp>
      </p:grpSp>
      <p:grpSp>
        <p:nvGrpSpPr>
          <p:cNvPr id="29" name="Google Shape;321;p11">
            <a:extLst>
              <a:ext uri="{FF2B5EF4-FFF2-40B4-BE49-F238E27FC236}">
                <a16:creationId xmlns:a16="http://schemas.microsoft.com/office/drawing/2014/main" id="{E92A1414-D1C6-4E57-A7DC-1554F870EFCD}"/>
              </a:ext>
            </a:extLst>
          </p:cNvPr>
          <p:cNvGrpSpPr/>
          <p:nvPr/>
        </p:nvGrpSpPr>
        <p:grpSpPr>
          <a:xfrm rot="20110912">
            <a:off x="7125557" y="936918"/>
            <a:ext cx="10132888" cy="8536789"/>
            <a:chOff x="-491208" y="1559964"/>
            <a:chExt cx="5576478" cy="4695532"/>
          </a:xfrm>
        </p:grpSpPr>
        <p:pic>
          <p:nvPicPr>
            <p:cNvPr id="3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12814165-79CB-470F-9C1C-1F2AA917C7F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8F12EEE7-4F31-46A8-83FE-73F753CD41E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0EF1486E-4C7E-4675-A3BD-62C7F6AA7E33}"/>
              </a:ext>
            </a:extLst>
          </p:cNvPr>
          <p:cNvGrpSpPr/>
          <p:nvPr/>
        </p:nvGrpSpPr>
        <p:grpSpPr>
          <a:xfrm>
            <a:off x="7367700" y="4796573"/>
            <a:ext cx="4627418" cy="1838518"/>
            <a:chOff x="1317" y="3053"/>
            <a:chExt cx="16681" cy="3765"/>
          </a:xfrm>
        </p:grpSpPr>
        <p:grpSp>
          <p:nvGrpSpPr>
            <p:cNvPr id="33" name="组合 15">
              <a:extLst>
                <a:ext uri="{FF2B5EF4-FFF2-40B4-BE49-F238E27FC236}">
                  <a16:creationId xmlns:a16="http://schemas.microsoft.com/office/drawing/2014/main" id="{97488B07-DC18-4C11-BF29-260967054865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35" name="圆角矩形 14">
                <a:extLst>
                  <a:ext uri="{FF2B5EF4-FFF2-40B4-BE49-F238E27FC236}">
                    <a16:creationId xmlns:a16="http://schemas.microsoft.com/office/drawing/2014/main" id="{5C986218-35D2-4EF6-BB7B-256AC071A3A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圆角矩形 13">
                <a:extLst>
                  <a:ext uri="{FF2B5EF4-FFF2-40B4-BE49-F238E27FC236}">
                    <a16:creationId xmlns:a16="http://schemas.microsoft.com/office/drawing/2014/main" id="{47DACBFD-FFEB-4007-A4CF-C51BF5AE8AA4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id="{45892292-7DF3-4830-8ADE-F0E94065F7AB}"/>
                </a:ext>
              </a:extLst>
            </p:cNvPr>
            <p:cNvSpPr txBox="1"/>
            <p:nvPr/>
          </p:nvSpPr>
          <p:spPr>
            <a:xfrm>
              <a:off x="1645" y="3129"/>
              <a:ext cx="16050" cy="3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MNPQ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rông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cm.</a:t>
              </a:r>
            </a:p>
          </p:txBody>
        </p:sp>
      </p:grpSp>
      <p:grpSp>
        <p:nvGrpSpPr>
          <p:cNvPr id="37" name="Google Shape;321;p11">
            <a:extLst>
              <a:ext uri="{FF2B5EF4-FFF2-40B4-BE49-F238E27FC236}">
                <a16:creationId xmlns:a16="http://schemas.microsoft.com/office/drawing/2014/main" id="{CAA0FF58-BB4C-4C80-AED9-743FB3351EE2}"/>
              </a:ext>
            </a:extLst>
          </p:cNvPr>
          <p:cNvGrpSpPr/>
          <p:nvPr/>
        </p:nvGrpSpPr>
        <p:grpSpPr>
          <a:xfrm rot="3906487">
            <a:off x="387165" y="2123994"/>
            <a:ext cx="10132888" cy="8536789"/>
            <a:chOff x="-491208" y="1559964"/>
            <a:chExt cx="5576478" cy="4695532"/>
          </a:xfrm>
        </p:grpSpPr>
        <p:pic>
          <p:nvPicPr>
            <p:cNvPr id="3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453F1B9E-AF19-4FFD-86B2-73F968EA5DB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3CAFB083-991F-4C64-8299-0AACB3A8BE0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F2DF714-FEDC-4867-BE3C-84B80F76D760}"/>
              </a:ext>
            </a:extLst>
          </p:cNvPr>
          <p:cNvSpPr txBox="1"/>
          <p:nvPr/>
        </p:nvSpPr>
        <p:spPr>
          <a:xfrm>
            <a:off x="3269674" y="350889"/>
            <a:ext cx="8922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Bằng</a:t>
            </a:r>
            <a:r>
              <a:rPr lang="en-US" sz="2400" b="1" dirty="0"/>
              <a:t> </a:t>
            </a:r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đo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vẽ</a:t>
            </a:r>
            <a:r>
              <a:rPr lang="en-US" sz="2400" b="1" dirty="0"/>
              <a:t>,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cạnh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cm;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MNPQ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rộng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</a:t>
            </a:r>
          </a:p>
        </p:txBody>
      </p:sp>
    </p:spTree>
    <p:extLst>
      <p:ext uri="{BB962C8B-B14F-4D97-AF65-F5344CB8AC3E}">
        <p14:creationId xmlns:p14="http://schemas.microsoft.com/office/powerpoint/2010/main" val="7378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7EABA11-CFA6-46EF-9215-9FB646DCBC93}"/>
              </a:ext>
            </a:extLst>
          </p:cNvPr>
          <p:cNvSpPr/>
          <p:nvPr/>
        </p:nvSpPr>
        <p:spPr>
          <a:xfrm>
            <a:off x="2789382" y="101600"/>
            <a:ext cx="6502400" cy="6271491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8" y="3379964"/>
            <a:ext cx="4202545" cy="4023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7057" y="2283565"/>
            <a:ext cx="563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Khởi</a:t>
            </a: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 </a:t>
            </a:r>
            <a:r>
              <a:rPr kumimoji="0" lang="en-GB" sz="9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động</a:t>
            </a:r>
            <a:endParaRPr kumimoji="0" lang="en-GB" sz="9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legreya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470B7E-F84C-47BF-8FDE-57087430CB08}"/>
              </a:ext>
            </a:extLst>
          </p:cNvPr>
          <p:cNvSpPr txBox="1"/>
          <p:nvPr/>
        </p:nvSpPr>
        <p:spPr>
          <a:xfrm>
            <a:off x="1267207" y="291922"/>
            <a:ext cx="1092479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 câu trả lời đúng.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cắt tờ giấy như hình bên thành một hình vuông, Rô-bốt cần cắt theo đoạn thẳng nào dưới đây?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id="{E31C6614-BDB4-47DB-A119-D4860F3E77EE}"/>
              </a:ext>
            </a:extLst>
          </p:cNvPr>
          <p:cNvSpPr/>
          <p:nvPr/>
        </p:nvSpPr>
        <p:spPr>
          <a:xfrm>
            <a:off x="597088" y="464811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096C1-8382-4B56-A717-07A1318A32BF}"/>
              </a:ext>
            </a:extLst>
          </p:cNvPr>
          <p:cNvSpPr txBox="1"/>
          <p:nvPr/>
        </p:nvSpPr>
        <p:spPr>
          <a:xfrm>
            <a:off x="1210150" y="1907749"/>
            <a:ext cx="401763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A.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MQ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B.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PN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C.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PQ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D.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MN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A6F2BA-E581-4222-969D-262EE15E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942" y="2123578"/>
            <a:ext cx="5249760" cy="261084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90833B-B87E-41DB-A053-2312EF722AA1}"/>
              </a:ext>
            </a:extLst>
          </p:cNvPr>
          <p:cNvCxnSpPr>
            <a:cxnSpLocks/>
          </p:cNvCxnSpPr>
          <p:nvPr/>
        </p:nvCxnSpPr>
        <p:spPr>
          <a:xfrm>
            <a:off x="8432801" y="2648526"/>
            <a:ext cx="0" cy="1609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691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82" y="2841062"/>
            <a:ext cx="5580518" cy="558051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2" y="4782957"/>
            <a:ext cx="6163056" cy="2764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92E790-AEC8-414C-930F-D9FEDC061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582" y="2475381"/>
            <a:ext cx="895580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76" y="784116"/>
            <a:ext cx="9784928" cy="5432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7427590" y="1316307"/>
            <a:ext cx="4500250" cy="57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3639" y="22662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3454" y="1883320"/>
            <a:ext cx="6610465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6199" y="2311686"/>
            <a:ext cx="6019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tam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ABC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đỉnh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879848" y="4912360"/>
            <a:ext cx="2042160" cy="92456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1833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A.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13928" y="4878294"/>
            <a:ext cx="2042160" cy="92456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8" y="5858897"/>
              <a:ext cx="11432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B. 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923376" y="4912360"/>
            <a:ext cx="2042160" cy="92456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11721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C. 3</a:t>
              </a:r>
            </a:p>
          </p:txBody>
        </p:sp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id="{1B0C05BC-D2C8-4BCA-8883-6B4B8FC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9978" r="59483" b="66483"/>
          <a:stretch>
            <a:fillRect/>
          </a:stretch>
        </p:blipFill>
        <p:spPr bwMode="auto">
          <a:xfrm>
            <a:off x="482814" y="1989603"/>
            <a:ext cx="3535003" cy="176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0201" y="183073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9709" y="1898650"/>
            <a:ext cx="6423068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6182" y="2276221"/>
            <a:ext cx="5597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ABCD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góc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752588" y="4680555"/>
            <a:ext cx="2042160" cy="92456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10310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C.2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360208" y="4680555"/>
            <a:ext cx="2042160" cy="92456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1945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B.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16937" y="4680555"/>
            <a:ext cx="2042160" cy="92456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135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A. 3</a:t>
              </a:r>
            </a:p>
          </p:txBody>
        </p:sp>
      </p:grpSp>
      <p:pic>
        <p:nvPicPr>
          <p:cNvPr id="205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9DC717F1-2B0B-47CC-B166-C28B0EEC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5" y="1987983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1652" y="18481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8472" y="1158240"/>
            <a:ext cx="5914964" cy="19812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7295" y="773920"/>
              <a:ext cx="89639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Hình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tứ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giác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ABCD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gồm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cạnh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AB, BC, 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và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….?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0264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GB" sz="5400" dirty="0">
                <a:solidFill>
                  <a:srgbClr val="002060"/>
                </a:solidFill>
                <a:latin typeface="Calibri" panose="020F0502020204030204"/>
              </a:rPr>
              <a:t>DA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3136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6008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DB</a:t>
            </a:r>
          </a:p>
        </p:txBody>
      </p:sp>
      <p:pic>
        <p:nvPicPr>
          <p:cNvPr id="1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BECAD100-DFF2-4472-B0A4-40030C34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73" y="1035225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1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8523"/>
      </a:accent1>
      <a:accent2>
        <a:srgbClr val="E1C459"/>
      </a:accent2>
      <a:accent3>
        <a:srgbClr val="CF8523"/>
      </a:accent3>
      <a:accent4>
        <a:srgbClr val="E1C459"/>
      </a:accent4>
      <a:accent5>
        <a:srgbClr val="CF8523"/>
      </a:accent5>
      <a:accent6>
        <a:srgbClr val="E1C459"/>
      </a:accent6>
      <a:hlink>
        <a:srgbClr val="CF8523"/>
      </a:hlink>
      <a:folHlink>
        <a:srgbClr val="E1C45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383</Words>
  <Application>Microsoft Office PowerPoint</Application>
  <PresentationFormat>Widescreen</PresentationFormat>
  <Paragraphs>61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等线 Light</vt:lpstr>
      <vt:lpstr>Alegreya Medium</vt:lpstr>
      <vt:lpstr>Arial</vt:lpstr>
      <vt:lpstr>Calibri</vt:lpstr>
      <vt:lpstr>Calibri Light</vt:lpstr>
      <vt:lpstr>Coiny</vt:lpstr>
      <vt:lpstr>Noto Sans S Chinese Thin</vt:lpstr>
      <vt:lpstr>Pacifico</vt:lpstr>
      <vt:lpstr>Source Han Sans HW SC</vt:lpstr>
      <vt:lpstr>庞门正道标题体</vt:lpstr>
      <vt:lpstr>千图网海量PPT模板www.58pic.com 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PHUNG HUONG</cp:lastModifiedBy>
  <cp:revision>21</cp:revision>
  <dcterms:created xsi:type="dcterms:W3CDTF">2022-07-12T06:58:05Z</dcterms:created>
  <dcterms:modified xsi:type="dcterms:W3CDTF">2024-10-31T15:13:38Z</dcterms:modified>
</cp:coreProperties>
</file>