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3"/>
  </p:notesMasterIdLst>
  <p:sldIdLst>
    <p:sldId id="257" r:id="rId2"/>
    <p:sldId id="280" r:id="rId3"/>
    <p:sldId id="281" r:id="rId4"/>
    <p:sldId id="262" r:id="rId5"/>
    <p:sldId id="264" r:id="rId6"/>
    <p:sldId id="275" r:id="rId7"/>
    <p:sldId id="279" r:id="rId8"/>
    <p:sldId id="260" r:id="rId9"/>
    <p:sldId id="272" r:id="rId10"/>
    <p:sldId id="27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660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598B5-B6EA-4FC9-FB42-B71118F69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209800"/>
            <a:ext cx="5060119" cy="302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2133601" y="2216935"/>
            <a:ext cx="7091954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bài văn của em cho người thân nghe và tiếp thu góp ý.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5832450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692436" y="4886118"/>
              <a:ext cx="382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miền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núi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du,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đồng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,...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chép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2057400" y="1066800"/>
            <a:ext cx="7543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wedgeRoundRectCallou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44408"/>
            </a:xfrm>
            <a:prstGeom prst="wedgeRoundRectCallout">
              <a:avLst>
                <a:gd name="adj1" fmla="val -34651"/>
                <a:gd name="adj2" fmla="val 140527"/>
                <a:gd name="adj3" fmla="val 16667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vi-VN" sz="3200" b="1" kern="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hắc lại cách viết bài văn tả phong cảnh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AAED48-06A3-B5FC-58AB-47ADCEAA0C06}"/>
              </a:ext>
            </a:extLst>
          </p:cNvPr>
          <p:cNvGrpSpPr/>
          <p:nvPr/>
        </p:nvGrpSpPr>
        <p:grpSpPr>
          <a:xfrm>
            <a:off x="4953000" y="2667000"/>
            <a:ext cx="5943600" cy="3200400"/>
            <a:chOff x="674228" y="4862098"/>
            <a:chExt cx="9220200" cy="1230073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42B56D7C-5FD1-A9C5-1096-827F3D1248B0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4DC564E2-558C-5A89-8E6D-96ADF5971C71}"/>
                </a:ext>
              </a:extLst>
            </p:cNvPr>
            <p:cNvSpPr txBox="1"/>
            <p:nvPr/>
          </p:nvSpPr>
          <p:spPr>
            <a:xfrm>
              <a:off x="1028851" y="4979248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văn tả phong cảnh gồm 3 phần: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Mở bài: Giới thiệu khái quát về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 bài: Tả lần lượt từng phần hoặc từng vẻ đẹp của phong cảnh.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Kết bài: Nêu nhận xét hoặc cảm nghĩ về phong cảnh.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016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739DBD-4B8E-FC0E-2A24-5120CF9D7A0C}"/>
              </a:ext>
            </a:extLst>
          </p:cNvPr>
          <p:cNvSpPr/>
          <p:nvPr/>
        </p:nvSpPr>
        <p:spPr>
          <a:xfrm>
            <a:off x="914400" y="1600200"/>
            <a:ext cx="10682209" cy="3884860"/>
          </a:xfrm>
          <a:custGeom>
            <a:avLst/>
            <a:gdLst>
              <a:gd name="connsiteX0" fmla="*/ 0 w 10682209"/>
              <a:gd name="connsiteY0" fmla="*/ 0 h 3884860"/>
              <a:gd name="connsiteX1" fmla="*/ 10682209 w 10682209"/>
              <a:gd name="connsiteY1" fmla="*/ 0 h 3884860"/>
              <a:gd name="connsiteX2" fmla="*/ 10682209 w 10682209"/>
              <a:gd name="connsiteY2" fmla="*/ 3884860 h 3884860"/>
              <a:gd name="connsiteX3" fmla="*/ 0 w 10682209"/>
              <a:gd name="connsiteY3" fmla="*/ 3884860 h 3884860"/>
              <a:gd name="connsiteX4" fmla="*/ 0 w 10682209"/>
              <a:gd name="connsiteY4" fmla="*/ 0 h 3884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2209" h="3884860" fill="none" extrusionOk="0">
                <a:moveTo>
                  <a:pt x="0" y="0"/>
                </a:moveTo>
                <a:cubicBezTo>
                  <a:pt x="4649026" y="69398"/>
                  <a:pt x="5617537" y="-102844"/>
                  <a:pt x="10682209" y="0"/>
                </a:cubicBezTo>
                <a:cubicBezTo>
                  <a:pt x="10585703" y="1803162"/>
                  <a:pt x="10555027" y="2482369"/>
                  <a:pt x="10682209" y="3884860"/>
                </a:cubicBezTo>
                <a:cubicBezTo>
                  <a:pt x="6718227" y="3777481"/>
                  <a:pt x="3769645" y="3859202"/>
                  <a:pt x="0" y="3884860"/>
                </a:cubicBezTo>
                <a:cubicBezTo>
                  <a:pt x="93486" y="2928709"/>
                  <a:pt x="34874" y="618705"/>
                  <a:pt x="0" y="0"/>
                </a:cubicBezTo>
                <a:close/>
              </a:path>
              <a:path w="10682209" h="3884860" stroke="0" extrusionOk="0">
                <a:moveTo>
                  <a:pt x="0" y="0"/>
                </a:moveTo>
                <a:cubicBezTo>
                  <a:pt x="1118332" y="-66283"/>
                  <a:pt x="7630088" y="-106320"/>
                  <a:pt x="10682209" y="0"/>
                </a:cubicBezTo>
                <a:cubicBezTo>
                  <a:pt x="10628620" y="1037933"/>
                  <a:pt x="10591829" y="2617072"/>
                  <a:pt x="10682209" y="3884860"/>
                </a:cubicBezTo>
                <a:cubicBezTo>
                  <a:pt x="7617509" y="4002397"/>
                  <a:pt x="4248694" y="3764921"/>
                  <a:pt x="0" y="3884860"/>
                </a:cubicBezTo>
                <a:cubicBezTo>
                  <a:pt x="-7664" y="3247770"/>
                  <a:pt x="-130821" y="1013261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77384D-9ED3-16B2-651B-F4B513521955}"/>
              </a:ext>
            </a:extLst>
          </p:cNvPr>
          <p:cNvSpPr txBox="1"/>
          <p:nvPr/>
        </p:nvSpPr>
        <p:spPr>
          <a:xfrm>
            <a:off x="1066800" y="1828800"/>
            <a:ext cx="10363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1: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ao hồ, sông suối ở quê hương em hoặc ở nơi gia đình em sinh sống.</a:t>
            </a:r>
          </a:p>
          <a:p>
            <a:pPr algn="just"/>
            <a:r>
              <a: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2: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Tả một cảnh biển đảo em đã được thấy tận mắt hoặc xem trên phim ảnh.</a:t>
            </a: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981200" y="609600"/>
            <a:ext cx="8413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 vào dàn ý đã lập trong hoạt động Viết ở Bài 14, viết bài văn theo yêu cầu của đề bài.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6ED7EC-5272-39E3-9CCC-43E9D785B46F}"/>
              </a:ext>
            </a:extLst>
          </p:cNvPr>
          <p:cNvGrpSpPr/>
          <p:nvPr/>
        </p:nvGrpSpPr>
        <p:grpSpPr>
          <a:xfrm>
            <a:off x="1524000" y="2057399"/>
            <a:ext cx="9220200" cy="3200400"/>
            <a:chOff x="674228" y="4862098"/>
            <a:chExt cx="9220200" cy="123007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E14F6D6F-7666-9890-3488-64C8875B7778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9D88F616-8F04-7B55-D612-8B8A440307E2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029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Lưu ý: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Trình bày rõ 3 phần mở bài, thân bài, kết bài.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Tả kĩ hơn những sự vật, hiện tượng đặc sắc, làm nên vẻ đẹp riêng cho phong cảnh được miêu tả.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– Lựa chọn từ ngữ có sức gợi tả để làm nổi bật đặc điểm của sự vật, hiện tượng; kết hợp sử dụng biện pháp so sánh, nhân hoá,... để lời văn sinh động, có sức cuốn hút đối với người đọc.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59341-4714-E31E-CFFA-79B1381AA396}"/>
              </a:ext>
            </a:extLst>
          </p:cNvPr>
          <p:cNvSpPr txBox="1"/>
          <p:nvPr/>
        </p:nvSpPr>
        <p:spPr>
          <a:xfrm>
            <a:off x="914400" y="838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M: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396FCA-A98D-1796-8C72-0C1181ED0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321480"/>
              </p:ext>
            </p:extLst>
          </p:nvPr>
        </p:nvGraphicFramePr>
        <p:xfrm>
          <a:off x="1371600" y="1676400"/>
          <a:ext cx="9601200" cy="2438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1698410596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748900334"/>
                    </a:ext>
                  </a:extLst>
                </a:gridCol>
              </a:tblGrid>
              <a:tr h="24384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Nậm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Khan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nũng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uốn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rồi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chịu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vào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Mê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  <a:p>
                      <a:pPr algn="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Theo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Tô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Hoài)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Màn sương biến mất. Khuôn mặt dòng sông lộ ra ửng hồng, tươi rồi như khuôn mặt của em bé vừa ra khỏi chiếc chăn ẩm.</a:t>
                      </a:r>
                    </a:p>
                    <a:p>
                      <a:pPr algn="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(Kim Viên)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947918"/>
                  </a:ext>
                </a:extLst>
              </a:tr>
            </a:tbl>
          </a:graphicData>
        </a:graphic>
      </p:graphicFrame>
      <p:sp>
        <p:nvSpPr>
          <p:cNvPr id="11" name="Freeform 4">
            <a:extLst>
              <a:ext uri="{FF2B5EF4-FFF2-40B4-BE49-F238E27FC236}">
                <a16:creationId xmlns:a16="http://schemas.microsoft.com/office/drawing/2014/main" id="{ED3C4F16-1840-80AA-3A9C-2C073391583B}"/>
              </a:ext>
            </a:extLst>
          </p:cNvPr>
          <p:cNvSpPr/>
          <p:nvPr/>
        </p:nvSpPr>
        <p:spPr>
          <a:xfrm>
            <a:off x="4648200" y="4267200"/>
            <a:ext cx="3847171" cy="1981200"/>
          </a:xfrm>
          <a:custGeom>
            <a:avLst/>
            <a:gdLst/>
            <a:ahLst/>
            <a:cxnLst/>
            <a:rect l="l" t="t" r="r" b="b"/>
            <a:pathLst>
              <a:path w="6133171" h="4114800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66882-8407-48DC-BD4B-D79BF8CA8B9A}"/>
              </a:ext>
            </a:extLst>
          </p:cNvPr>
          <p:cNvSpPr/>
          <p:nvPr/>
        </p:nvSpPr>
        <p:spPr>
          <a:xfrm>
            <a:off x="3352800" y="609600"/>
            <a:ext cx="6172200" cy="1066800"/>
          </a:xfrm>
          <a:custGeom>
            <a:avLst/>
            <a:gdLst>
              <a:gd name="connsiteX0" fmla="*/ 0 w 6172200"/>
              <a:gd name="connsiteY0" fmla="*/ 0 h 1066800"/>
              <a:gd name="connsiteX1" fmla="*/ 6172200 w 6172200"/>
              <a:gd name="connsiteY1" fmla="*/ 0 h 1066800"/>
              <a:gd name="connsiteX2" fmla="*/ 6172200 w 6172200"/>
              <a:gd name="connsiteY2" fmla="*/ 1066800 h 1066800"/>
              <a:gd name="connsiteX3" fmla="*/ 0 w 6172200"/>
              <a:gd name="connsiteY3" fmla="*/ 1066800 h 1066800"/>
              <a:gd name="connsiteX4" fmla="*/ 0 w 61722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1066800" fill="none" extrusionOk="0">
                <a:moveTo>
                  <a:pt x="0" y="0"/>
                </a:moveTo>
                <a:cubicBezTo>
                  <a:pt x="2747406" y="69398"/>
                  <a:pt x="3520727" y="-102844"/>
                  <a:pt x="6172200" y="0"/>
                </a:cubicBezTo>
                <a:cubicBezTo>
                  <a:pt x="6095594" y="456330"/>
                  <a:pt x="6222814" y="954553"/>
                  <a:pt x="6172200" y="1066800"/>
                </a:cubicBezTo>
                <a:cubicBezTo>
                  <a:pt x="3998265" y="959421"/>
                  <a:pt x="1695895" y="1041142"/>
                  <a:pt x="0" y="1066800"/>
                </a:cubicBezTo>
                <a:cubicBezTo>
                  <a:pt x="31946" y="618685"/>
                  <a:pt x="23534" y="199104"/>
                  <a:pt x="0" y="0"/>
                </a:cubicBezTo>
                <a:close/>
              </a:path>
              <a:path w="6172200" h="1066800" stroke="0" extrusionOk="0">
                <a:moveTo>
                  <a:pt x="0" y="0"/>
                </a:moveTo>
                <a:cubicBezTo>
                  <a:pt x="2755038" y="-66283"/>
                  <a:pt x="4263997" y="-106320"/>
                  <a:pt x="6172200" y="0"/>
                </a:cubicBezTo>
                <a:cubicBezTo>
                  <a:pt x="6203103" y="193481"/>
                  <a:pt x="6171744" y="927280"/>
                  <a:pt x="6172200" y="1066800"/>
                </a:cubicBezTo>
                <a:cubicBezTo>
                  <a:pt x="5125338" y="1184337"/>
                  <a:pt x="2286601" y="946861"/>
                  <a:pt x="0" y="1066800"/>
                </a:cubicBezTo>
                <a:cubicBezTo>
                  <a:pt x="-18052" y="771096"/>
                  <a:pt x="91495" y="482103"/>
                  <a:pt x="0" y="0"/>
                </a:cubicBezTo>
                <a:close/>
              </a:path>
            </a:pathLst>
          </a:custGeom>
          <a:solidFill>
            <a:srgbClr val="FFFFFF">
              <a:alpha val="85098"/>
            </a:srgb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61D7E-7592-4E29-870F-0059E986E0C2}"/>
              </a:ext>
            </a:extLst>
          </p:cNvPr>
          <p:cNvSpPr txBox="1"/>
          <p:nvPr/>
        </p:nvSpPr>
        <p:spPr>
          <a:xfrm>
            <a:off x="3505201" y="68580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soát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chỉnh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sửa</a:t>
            </a:r>
            <a:endParaRPr lang="vi-VN" sz="4400" b="0" i="0" dirty="0">
              <a:solidFill>
                <a:srgbClr val="FF000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 descr="Children back to school in flat design">
            <a:extLst>
              <a:ext uri="{FF2B5EF4-FFF2-40B4-BE49-F238E27FC236}">
                <a16:creationId xmlns:a16="http://schemas.microsoft.com/office/drawing/2014/main" id="{79F3532E-6CE0-494B-B6AA-F7C8DAAE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3" b="89448" l="4633" r="91693">
                        <a14:foregroundMark x1="12300" y1="37170" x2="12300" y2="37170"/>
                        <a14:foregroundMark x1="9265" y1="36451" x2="9265" y2="36451"/>
                        <a14:foregroundMark x1="10543" y1="67626" x2="10543" y2="67626"/>
                        <a14:foregroundMark x1="54313" y1="25420" x2="50000" y2="63789"/>
                        <a14:foregroundMark x1="50000" y1="63789" x2="46645" y2="70024"/>
                        <a14:foregroundMark x1="52875" y1="19424" x2="46326" y2="19424"/>
                        <a14:foregroundMark x1="53834" y1="15588" x2="53994" y2="32614"/>
                        <a14:foregroundMark x1="53994" y1="32614" x2="53674" y2="34532"/>
                        <a14:foregroundMark x1="50958" y1="26859" x2="50958" y2="37650"/>
                        <a14:foregroundMark x1="56869" y1="23261" x2="59265" y2="31655"/>
                        <a14:foregroundMark x1="73642" y1="23741" x2="79073" y2="35731"/>
                        <a14:foregroundMark x1="79073" y1="35731" x2="82109" y2="54916"/>
                        <a14:foregroundMark x1="82109" y1="54916" x2="76677" y2="67866"/>
                        <a14:foregroundMark x1="76677" y1="67866" x2="76358" y2="70504"/>
                        <a14:foregroundMark x1="81629" y1="30216" x2="80990" y2="40288"/>
                        <a14:foregroundMark x1="74121" y1="58034" x2="72364" y2="64748"/>
                        <a14:foregroundMark x1="89936" y1="54676" x2="91853" y2="62830"/>
                        <a14:foregroundMark x1="68690" y1="54436" x2="69010" y2="62590"/>
                        <a14:foregroundMark x1="75399" y1="75060" x2="74601" y2="80096"/>
                        <a14:foregroundMark x1="84505" y1="76739" x2="88978" y2="82254"/>
                        <a14:foregroundMark x1="38658" y1="51799" x2="44089" y2="65468"/>
                        <a14:foregroundMark x1="55751" y1="47482" x2="55751" y2="47482"/>
                        <a14:foregroundMark x1="52077" y1="63070" x2="52716" y2="74341"/>
                        <a14:foregroundMark x1="23163" y1="87290" x2="23163" y2="87290"/>
                        <a14:foregroundMark x1="15974" y1="14868" x2="21086" y2="9592"/>
                        <a14:backgroundMark x1="4952" y1="30456" x2="4952" y2="32374"/>
                        <a14:backgroundMark x1="4633" y1="31894" x2="4633" y2="3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76371"/>
            <a:ext cx="4776259" cy="31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027058-191B-2FE9-CBF4-F6F358035CCE}"/>
              </a:ext>
            </a:extLst>
          </p:cNvPr>
          <p:cNvGrpSpPr/>
          <p:nvPr/>
        </p:nvGrpSpPr>
        <p:grpSpPr>
          <a:xfrm>
            <a:off x="1219200" y="2133600"/>
            <a:ext cx="2971800" cy="762001"/>
            <a:chOff x="674228" y="4862098"/>
            <a:chExt cx="9220200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31A60AE5-F32C-745D-44B4-3D919EB6F6D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943EBC-EBA3-30EF-DAEE-64B54000B6E5}"/>
                </a:ext>
              </a:extLst>
            </p:cNvPr>
            <p:cNvSpPr txBox="1"/>
            <p:nvPr/>
          </p:nvSpPr>
          <p:spPr>
            <a:xfrm>
              <a:off x="826628" y="4920673"/>
              <a:ext cx="8846288" cy="17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văn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0F5C6B-32C9-2F2F-6385-CC75571D62D8}"/>
              </a:ext>
            </a:extLst>
          </p:cNvPr>
          <p:cNvGrpSpPr/>
          <p:nvPr/>
        </p:nvGrpSpPr>
        <p:grpSpPr>
          <a:xfrm>
            <a:off x="5105400" y="2133600"/>
            <a:ext cx="2971800" cy="762001"/>
            <a:chOff x="674228" y="4862098"/>
            <a:chExt cx="9220200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D624473A-0191-054D-BC43-D3992EB6D5F1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5FD1AF2E-6C2B-6E40-350C-73F91906AE18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tả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07743C-F8A5-0562-9646-39660405977B}"/>
              </a:ext>
            </a:extLst>
          </p:cNvPr>
          <p:cNvGrpSpPr/>
          <p:nvPr/>
        </p:nvGrpSpPr>
        <p:grpSpPr>
          <a:xfrm>
            <a:off x="8915400" y="2133600"/>
            <a:ext cx="1828800" cy="762001"/>
            <a:chOff x="674228" y="4862098"/>
            <a:chExt cx="9220200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B2535D42-7F8B-E4E1-B0CB-68BF584CF5F9}"/>
                </a:ext>
              </a:extLst>
            </p:cNvPr>
            <p:cNvSpPr/>
            <p:nvPr/>
          </p:nvSpPr>
          <p:spPr>
            <a:xfrm>
              <a:off x="674228" y="4862098"/>
              <a:ext cx="9220200" cy="1230073"/>
            </a:xfrm>
            <a:prstGeom prst="roundRect">
              <a:avLst>
                <a:gd name="adj" fmla="val 3125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423FFAEE-2DCF-D942-002D-7B8FF15DDB99}"/>
                </a:ext>
              </a:extLst>
            </p:cNvPr>
            <p:cNvSpPr txBox="1"/>
            <p:nvPr/>
          </p:nvSpPr>
          <p:spPr>
            <a:xfrm>
              <a:off x="826629" y="4920673"/>
              <a:ext cx="8846288" cy="74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….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85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199304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Em hãy ghi lại những tác dụng mà mặt trời mang tới cho vạn vật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trên thế gian này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FDDFC55D-1254-DF81-2CF4-1ABA1A14C64B}"/>
              </a:ext>
            </a:extLst>
          </p:cNvPr>
          <p:cNvSpPr/>
          <p:nvPr/>
        </p:nvSpPr>
        <p:spPr>
          <a:xfrm>
            <a:off x="4267200" y="2743200"/>
            <a:ext cx="3862242" cy="37047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383</Words>
  <Application>Microsoft Office PowerPoint</Application>
  <PresentationFormat>Widescreen</PresentationFormat>
  <Paragraphs>27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</vt:lpstr>
      <vt:lpstr>Cambria (Đầu đề)</vt:lpstr>
      <vt:lpstr>Tahoma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may25</cp:lastModifiedBy>
  <cp:revision>11</cp:revision>
  <dcterms:created xsi:type="dcterms:W3CDTF">2022-11-10T14:07:48Z</dcterms:created>
  <dcterms:modified xsi:type="dcterms:W3CDTF">2024-10-31T14:10:00Z</dcterms:modified>
</cp:coreProperties>
</file>