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0" r:id="rId2"/>
    <p:sldId id="306" r:id="rId3"/>
    <p:sldId id="305" r:id="rId4"/>
    <p:sldId id="308" r:id="rId5"/>
    <p:sldId id="310" r:id="rId6"/>
    <p:sldId id="309" r:id="rId7"/>
    <p:sldId id="311" r:id="rId8"/>
    <p:sldId id="289" r:id="rId9"/>
    <p:sldId id="312" r:id="rId10"/>
    <p:sldId id="332" r:id="rId11"/>
    <p:sldId id="346" r:id="rId12"/>
    <p:sldId id="347" r:id="rId13"/>
    <p:sldId id="307" r:id="rId14"/>
    <p:sldId id="338" r:id="rId15"/>
    <p:sldId id="348" r:id="rId16"/>
    <p:sldId id="340" r:id="rId17"/>
    <p:sldId id="341" r:id="rId18"/>
    <p:sldId id="313" r:id="rId19"/>
    <p:sldId id="342" r:id="rId20"/>
    <p:sldId id="334" r:id="rId21"/>
    <p:sldId id="335" r:id="rId22"/>
    <p:sldId id="291" r:id="rId23"/>
    <p:sldId id="293" r:id="rId24"/>
    <p:sldId id="294" r:id="rId25"/>
    <p:sldId id="343" r:id="rId26"/>
    <p:sldId id="314" r:id="rId27"/>
    <p:sldId id="303" r:id="rId28"/>
    <p:sldId id="275" r:id="rId29"/>
    <p:sldId id="274" r:id="rId30"/>
    <p:sldId id="262" r:id="rId31"/>
    <p:sldId id="323" r:id="rId32"/>
    <p:sldId id="324" r:id="rId33"/>
    <p:sldId id="34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20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47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jpeg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0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12" Type="http://schemas.openxmlformats.org/officeDocument/2006/relationships/image" Target="../media/image45.sv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1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8.png"/><Relationship Id="rId14" Type="http://schemas.openxmlformats.org/officeDocument/2006/relationships/image" Target="../media/image4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0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12" Type="http://schemas.openxmlformats.org/officeDocument/2006/relationships/image" Target="../media/image52.sv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1.png"/><Relationship Id="rId10" Type="http://schemas.openxmlformats.org/officeDocument/2006/relationships/image" Target="../media/image51.svg"/><Relationship Id="rId4" Type="http://schemas.openxmlformats.org/officeDocument/2006/relationships/audio" Target="../media/media5.mp3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17" Type="http://schemas.openxmlformats.org/officeDocument/2006/relationships/image" Target="../media/image13.png"/><Relationship Id="rId2" Type="http://schemas.openxmlformats.org/officeDocument/2006/relationships/audio" Target="../media/media2.m4a"/><Relationship Id="rId16" Type="http://schemas.openxmlformats.org/officeDocument/2006/relationships/slide" Target="slide8.xml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jpg"/><Relationship Id="rId1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2.png"/><Relationship Id="rId18" Type="http://schemas.openxmlformats.org/officeDocument/2006/relationships/image" Target="../media/image49.sv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12" Type="http://schemas.openxmlformats.org/officeDocument/2006/relationships/image" Target="../media/image45.svg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47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8.png"/><Relationship Id="rId1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759" y="-6361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65" y="2186609"/>
            <a:ext cx="6684604" cy="4381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665012" y="373709"/>
            <a:ext cx="4010356" cy="1407383"/>
          </a:xfrm>
          <a:prstGeom prst="wedgeRoundRectCallout">
            <a:avLst>
              <a:gd name="adj1" fmla="val 15383"/>
              <a:gd name="adj2" fmla="val 7210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lát</a:t>
            </a:r>
            <a:r>
              <a:rPr lang="en-US" sz="2800" dirty="0"/>
              <a:t> </a:t>
            </a:r>
            <a:r>
              <a:rPr lang="en-US" sz="2800" dirty="0" err="1"/>
              <a:t>nền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100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1 cm.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10171FE5-31D4-1904-A0D7-AD12B70DFEBC}"/>
                  </a:ext>
                </a:extLst>
              </p:cNvPr>
              <p:cNvSpPr/>
              <p:nvPr/>
            </p:nvSpPr>
            <p:spPr>
              <a:xfrm>
                <a:off x="6337191" y="605295"/>
                <a:ext cx="4243689" cy="1343025"/>
              </a:xfrm>
              <a:prstGeom prst="wedgeRoundRectCallout">
                <a:avLst>
                  <a:gd name="adj1" fmla="val -34936"/>
                  <a:gd name="adj2" fmla="val 124732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/>
                  <a:t>Vậy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diện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 smtClean="0"/>
                  <a:t>nền</a:t>
                </a:r>
                <a:r>
                  <a:rPr lang="en-US" sz="3200" dirty="0" smtClean="0"/>
                  <a:t> </a:t>
                </a:r>
                <a:r>
                  <a:rPr lang="en-US" sz="3200" dirty="0" err="1"/>
                  <a:t>nhà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 </a:t>
                </a:r>
                <a:r>
                  <a:rPr lang="en-US" sz="3200" dirty="0" err="1" smtClean="0"/>
                  <a:t>bao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nhiêu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/>
                  <a:t>?</a:t>
                </a:r>
                <a:endParaRPr lang="en-US" sz="3200" dirty="0"/>
              </a:p>
            </p:txBody>
          </p:sp>
        </mc:Choice>
        <mc:Fallback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10171FE5-31D4-1904-A0D7-AD12B70DF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191" y="605295"/>
                <a:ext cx="4243689" cy="1343025"/>
              </a:xfrm>
              <a:prstGeom prst="wedgeRoundRectCallout">
                <a:avLst>
                  <a:gd name="adj1" fmla="val -34936"/>
                  <a:gd name="adj2" fmla="val 124732"/>
                  <a:gd name="adj3" fmla="val 16667"/>
                </a:avLst>
              </a:prstGeom>
              <a:blipFill>
                <a:blip r:embed="rId5"/>
                <a:stretch>
                  <a:fillRect l="-1567" r="-156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299249" y="163118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052" y="653453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3553046" y="3988407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4328485" y="1962573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  <m:r>
                          <a:rPr kumimoji="0" lang="en-GB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𝐦</m:t>
                        </m:r>
                      </m:e>
                      <m:sup>
                        <m:r>
                          <a:rPr kumimoji="0" lang="en-GB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485" y="1962573"/>
                <a:ext cx="2325624" cy="721801"/>
              </a:xfrm>
              <a:prstGeom prst="rect">
                <a:avLst/>
              </a:prstGeom>
              <a:blipFill>
                <a:blip r:embed="rId4"/>
                <a:stretch>
                  <a:fillRect l="-262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/>
          <p:nvPr/>
        </p:nvCxnSpPr>
        <p:spPr>
          <a:xfrm>
            <a:off x="3740330" y="4359218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2708527" y="4525849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vi-VN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kumimoji="0" lang="en-GB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GB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527" y="4525849"/>
                <a:ext cx="2325624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977865" y="5276009"/>
                <a:ext cx="784927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prstClr val="black"/>
                    </a:solidFill>
                  </a:rPr>
                  <a:t>Diện</a:t>
                </a:r>
                <a:r>
                  <a:rPr lang="en-US" sz="4400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</a:rPr>
                  <a:t>tích</a:t>
                </a:r>
                <a:r>
                  <a:rPr lang="en-US" sz="4400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dirty="0" err="1" smtClean="0">
                    <a:solidFill>
                      <a:prstClr val="black"/>
                    </a:solidFill>
                  </a:rPr>
                  <a:t>nền</a:t>
                </a:r>
                <a:r>
                  <a:rPr lang="en-US" sz="4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</a:rPr>
                  <a:t>nhà</a:t>
                </a:r>
                <a:r>
                  <a:rPr lang="en-US" sz="4400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</a:rPr>
                  <a:t>là</a:t>
                </a:r>
                <a:r>
                  <a:rPr lang="en-US" sz="4400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dirty="0">
                    <a:solidFill>
                      <a:srgbClr val="FF0000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865" y="5276009"/>
                <a:ext cx="7849277" cy="769441"/>
              </a:xfrm>
              <a:prstGeom prst="rect">
                <a:avLst/>
              </a:prstGeom>
              <a:blipFill>
                <a:blip r:embed="rId6"/>
                <a:stretch>
                  <a:fillRect l="-3106" t="-14961" b="-37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7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0" y="117866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339260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639103"/>
            <a:ext cx="3047889" cy="30478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106073" y="2721335"/>
                <a:ext cx="3657600" cy="1148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𝟎𝟎𝐜</m:t>
                        </m:r>
                        <m:r>
                          <a:rPr lang="en-GB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800" b="1" dirty="0" smtClean="0">
                    <a:solidFill>
                      <a:srgbClr val="FF0000"/>
                    </a:solidFill>
                  </a:rPr>
                  <a:t>= …..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GB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2800" b="1" dirty="0" smtClean="0">
                  <a:solidFill>
                    <a:srgbClr val="002060"/>
                  </a:solidFill>
                </a:endParaRPr>
              </a:p>
              <a:p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73" y="2721335"/>
                <a:ext cx="3657600" cy="1148520"/>
              </a:xfrm>
              <a:prstGeom prst="rect">
                <a:avLst/>
              </a:prstGeom>
              <a:blipFill>
                <a:blip r:embed="rId6"/>
                <a:stretch>
                  <a:fillRect l="-3500" t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5058158" y="4373980"/>
            <a:ext cx="306861" cy="3130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/>
          <p:nvPr/>
        </p:nvCxnSpPr>
        <p:spPr>
          <a:xfrm flipH="1">
            <a:off x="5221166" y="4670689"/>
            <a:ext cx="13040" cy="250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383571" y="4719983"/>
                <a:ext cx="177566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vi-VN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kumimoji="0" lang="en-GB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GB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571" y="4719983"/>
                <a:ext cx="1775664" cy="523220"/>
              </a:xfrm>
              <a:prstGeom prst="rect">
                <a:avLst/>
              </a:prstGeom>
              <a:blipFill>
                <a:blip r:embed="rId7"/>
                <a:stretch>
                  <a:fillRect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825255" y="2638251"/>
            <a:ext cx="30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1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4824966" y="1720583"/>
            <a:ext cx="135983" cy="288492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3692303" y="3149957"/>
            <a:ext cx="16651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 animBg="1"/>
      <p:bldP spid="15" grpId="0"/>
      <p:bldP spid="17" grpId="0"/>
      <p:bldP spid="19" grpId="0" animBg="1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4548710" y="5134244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4548710" y="5298035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710" y="5298035"/>
                <a:ext cx="3748014" cy="658898"/>
              </a:xfrm>
              <a:prstGeom prst="rect">
                <a:avLst/>
              </a:prstGeom>
              <a:blipFill>
                <a:blip r:embed="rId8"/>
                <a:stretch>
                  <a:fillRect l="-4878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4318123" y="4967267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4429442" y="5099254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42" y="5099254"/>
                <a:ext cx="3748014" cy="658898"/>
              </a:xfrm>
              <a:prstGeom prst="rect">
                <a:avLst/>
              </a:prstGeom>
              <a:blipFill>
                <a:blip r:embed="rId6"/>
                <a:stretch>
                  <a:fillRect l="-504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1630015" y="1622067"/>
            <a:ext cx="9878088" cy="31189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vi-VN" altLang="vi-VN" sz="3600" b="1" noProof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</a:t>
            </a: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 là một đơn vị đo </a:t>
            </a: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</a:t>
            </a:r>
            <a:r>
              <a:rPr lang="vi-VN" altLang="vi-VN" sz="3600" b="1" noProof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vi-VN" sz="3600" b="1" noProof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vi-VN" altLang="vi-VN" sz="3600" b="1" noProof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</a:t>
            </a: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 là diện tích của một hình vuông có cạnh 1 </a:t>
            </a: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vi-VN" sz="3600" b="1" noProof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vi-VN" altLang="vi-VN" sz="3600" b="1" noProof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</a:t>
            </a: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 viết tắt là dm²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6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15286"/>
            <a:ext cx="11887199" cy="53831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072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5209" y="-11553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722" y="3376605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7931" y="3402541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924426" y="75624"/>
            <a:ext cx="7019683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226514" y="1369160"/>
              <a:ext cx="43262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</a:t>
              </a:r>
              <a:r>
                <a:rPr lang="en-US" sz="5400" b="1" dirty="0">
                  <a:solidFill>
                    <a:srgbClr val="FF0000"/>
                  </a:solidFill>
                </a:rPr>
                <a:t>…..? kg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439242"/>
              <a:ext cx="3477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2030989" y="74704"/>
            <a:ext cx="8556183" cy="2636691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4FF37A78-03BD-C4E7-953D-420972CB4C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68" y="3811054"/>
            <a:ext cx="4972609" cy="2022524"/>
          </a:xfrm>
          <a:prstGeom prst="rect">
            <a:avLst/>
          </a:prstGeom>
        </p:spPr>
      </p:pic>
      <p:pic>
        <p:nvPicPr>
          <p:cNvPr id="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832" y="1208601"/>
            <a:ext cx="8014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vi-VN" sz="2800" dirty="0" smtClean="0"/>
              <a:t>Viết số đo sau: </a:t>
            </a:r>
            <a:r>
              <a:rPr lang="vi-VN" sz="2800" dirty="0" smtClean="0">
                <a:solidFill>
                  <a:srgbClr val="FF0000"/>
                </a:solidFill>
              </a:rPr>
              <a:t>Một nghìn ba trăm hai mươi lăm                    xăng - ti - mét vuông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30163" y="4349365"/>
                <a:ext cx="38577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400" dirty="0" smtClean="0">
                    <a:solidFill>
                      <a:srgbClr val="00B0F0"/>
                    </a:solidFill>
                  </a:rPr>
                  <a:t> 1325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5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54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54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5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163" y="4349365"/>
                <a:ext cx="3857709" cy="923330"/>
              </a:xfrm>
              <a:prstGeom prst="rect">
                <a:avLst/>
              </a:prstGeom>
              <a:blipFill>
                <a:blip r:embed="rId10"/>
                <a:stretch>
                  <a:fillRect l="-3476" t="-20395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1383527" y="0"/>
            <a:ext cx="8460188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60254" y="935507"/>
              <a:ext cx="347750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noProof="0" dirty="0" smtClean="0">
                  <a:solidFill>
                    <a:prstClr val="black"/>
                  </a:solidFill>
                  <a:latin typeface="Calibri" panose="020F0502020204030204"/>
                </a:rPr>
                <a:t>Điền vào chỗ chấm.........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i="0" u="none" strike="noStrike" kern="1200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vi-VN" sz="4000" i="0" u="none" strike="noStrike" kern="1200" cap="none" spc="0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vuông có cạnh dài 1 cm thì diện tích bằng .............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925DD05-A7D7-AB81-AA27-2CD5A56D70AD}"/>
                    </a:ext>
                  </a:extLst>
                </p:cNvPr>
                <p:cNvSpPr txBox="1"/>
                <p:nvPr/>
              </p:nvSpPr>
              <p:spPr>
                <a:xfrm>
                  <a:off x="6489645" y="4407437"/>
                  <a:ext cx="3477509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vi-VN" sz="6000" b="1" dirty="0" smtClean="0">
                      <a:solidFill>
                        <a:srgbClr val="0070C0"/>
                      </a:solidFill>
                      <a:latin typeface="Calibri" panose="020F0502020204030204"/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6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6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GB" sz="6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925DD05-A7D7-AB81-AA27-2CD5A56D7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645" y="4407437"/>
                  <a:ext cx="3477509" cy="1015663"/>
                </a:xfrm>
                <a:prstGeom prst="rect">
                  <a:avLst/>
                </a:prstGeom>
                <a:blipFill>
                  <a:blip r:embed="rId9"/>
                  <a:stretch>
                    <a:fillRect t="-18072" b="-409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228" y="1948071"/>
            <a:ext cx="7651143" cy="268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875</Words>
  <Application>Microsoft Office PowerPoint</Application>
  <PresentationFormat>Widescreen</PresentationFormat>
  <Paragraphs>143</Paragraphs>
  <Slides>33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NGUYENMEDIA</cp:lastModifiedBy>
  <cp:revision>63</cp:revision>
  <dcterms:created xsi:type="dcterms:W3CDTF">2023-06-05T13:41:49Z</dcterms:created>
  <dcterms:modified xsi:type="dcterms:W3CDTF">2023-10-24T16:20:27Z</dcterms:modified>
</cp:coreProperties>
</file>