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7612" r:id="rId2"/>
    <p:sldId id="256" r:id="rId3"/>
    <p:sldId id="270" r:id="rId4"/>
    <p:sldId id="296" r:id="rId5"/>
    <p:sldId id="7609" r:id="rId6"/>
    <p:sldId id="7607" r:id="rId7"/>
    <p:sldId id="7608" r:id="rId8"/>
    <p:sldId id="7611" r:id="rId9"/>
    <p:sldId id="7651" r:id="rId10"/>
    <p:sldId id="261" r:id="rId11"/>
    <p:sldId id="7643" r:id="rId12"/>
    <p:sldId id="7644" r:id="rId13"/>
    <p:sldId id="7650" r:id="rId14"/>
    <p:sldId id="266" r:id="rId15"/>
    <p:sldId id="7662" r:id="rId16"/>
    <p:sldId id="7663" r:id="rId17"/>
    <p:sldId id="7664" r:id="rId18"/>
    <p:sldId id="7665" r:id="rId19"/>
    <p:sldId id="258" r:id="rId20"/>
    <p:sldId id="766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EAEC"/>
    <a:srgbClr val="E53333"/>
    <a:srgbClr val="135995"/>
    <a:srgbClr val="4D9161"/>
    <a:srgbClr val="33493C"/>
    <a:srgbClr val="F1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71"/>
    <p:restoredTop sz="94633"/>
  </p:normalViewPr>
  <p:slideViewPr>
    <p:cSldViewPr snapToGrid="0" snapToObjects="1" showGuides="1">
      <p:cViewPr varScale="1">
        <p:scale>
          <a:sx n="72" d="100"/>
          <a:sy n="72" d="100"/>
        </p:scale>
        <p:origin x="438" y="84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07C92-92DB-4865-884D-191FA9ED2330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3E079-AABC-4496-BD21-87748C05E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1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86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11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09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335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9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80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24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8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13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48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0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4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16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471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511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42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66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10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4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4.gif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24" Type="http://schemas.openxmlformats.org/officeDocument/2006/relationships/image" Target="../media/image32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4.gif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4.gif"/><Relationship Id="rId22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88242" y="2085974"/>
            <a:ext cx="5736769" cy="57367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2314575"/>
            <a:ext cx="3546238" cy="4663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6B31C-DF4C-3AC4-9E6A-C5DCF04D2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308" y="-133423"/>
            <a:ext cx="9248434" cy="1676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943FA-0A9C-2FFD-66B4-B87520C8C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834" y="1235489"/>
            <a:ext cx="9163082" cy="2158171"/>
          </a:xfrm>
          <a:prstGeom prst="rect">
            <a:avLst/>
          </a:prstGeom>
        </p:spPr>
      </p:pic>
      <p:pic>
        <p:nvPicPr>
          <p:cNvPr id="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66845-0DEF-9C89-62C1-76628A545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2139" y="454244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4BF9CCD5-F526-E955-6F1F-FBE38CAD8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275" y="403948"/>
            <a:ext cx="1903711" cy="7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E4A2-B6B2-C7B3-EFE8-050908DAD821}"/>
              </a:ext>
            </a:extLst>
          </p:cNvPr>
          <p:cNvSpPr txBox="1"/>
          <p:nvPr/>
        </p:nvSpPr>
        <p:spPr>
          <a:xfrm>
            <a:off x="5162550" y="476250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pic>
        <p:nvPicPr>
          <p:cNvPr id="6" name="Picture 5" descr="A cartoon of a child playing with a toy car&#10;&#10;Description automatically generated">
            <a:extLst>
              <a:ext uri="{FF2B5EF4-FFF2-40B4-BE49-F238E27FC236}">
                <a16:creationId xmlns:a16="http://schemas.microsoft.com/office/drawing/2014/main" id="{5C1CF062-1D9F-A360-579C-68AB30E45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25" y="3138487"/>
            <a:ext cx="7505700" cy="32480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0B3419C-7C10-52E0-7802-2534D5B162E7}"/>
              </a:ext>
            </a:extLst>
          </p:cNvPr>
          <p:cNvSpPr/>
          <p:nvPr/>
        </p:nvSpPr>
        <p:spPr>
          <a:xfrm>
            <a:off x="781050" y="1781176"/>
            <a:ext cx="2962275" cy="1428750"/>
          </a:xfrm>
          <a:prstGeom prst="wedgeRoundRectCallout">
            <a:avLst>
              <a:gd name="adj1" fmla="val 29675"/>
              <a:gd name="adj2" fmla="val 63219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7057526-2D9B-E6CB-1396-26B19046944C}"/>
              </a:ext>
            </a:extLst>
          </p:cNvPr>
          <p:cNvSpPr/>
          <p:nvPr/>
        </p:nvSpPr>
        <p:spPr>
          <a:xfrm>
            <a:off x="4562475" y="2438399"/>
            <a:ext cx="2962275" cy="1219201"/>
          </a:xfrm>
          <a:prstGeom prst="wedgeRoundRectCallout">
            <a:avLst>
              <a:gd name="adj1" fmla="val 31283"/>
              <a:gd name="adj2" fmla="val 81886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thang, Mai à?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928269-4B9B-7B03-1BB1-6978A2170B94}"/>
              </a:ext>
            </a:extLst>
          </p:cNvPr>
          <p:cNvGrpSpPr/>
          <p:nvPr/>
        </p:nvGrpSpPr>
        <p:grpSpPr>
          <a:xfrm>
            <a:off x="8201025" y="1419226"/>
            <a:ext cx="3587750" cy="1428750"/>
            <a:chOff x="8201025" y="1419226"/>
            <a:chExt cx="3587750" cy="142875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3AA9283-C432-6813-1691-DE49FCF444F1}"/>
                </a:ext>
              </a:extLst>
            </p:cNvPr>
            <p:cNvSpPr/>
            <p:nvPr/>
          </p:nvSpPr>
          <p:spPr>
            <a:xfrm>
              <a:off x="8201025" y="1419226"/>
              <a:ext cx="3228975" cy="1428750"/>
            </a:xfrm>
            <a:prstGeom prst="wedgeRoundRectCallout">
              <a:avLst>
                <a:gd name="adj1" fmla="val -34634"/>
                <a:gd name="adj2" fmla="val 67219"/>
                <a:gd name="adj3" fmla="val 16667"/>
              </a:avLst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66ABAF-AA47-04B2-D324-64B103AD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17275" y="1595437"/>
              <a:ext cx="571500" cy="1019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9A9C4C-44B7-37CE-C0E0-F5F07F54FED0}"/>
              </a:ext>
            </a:extLst>
          </p:cNvPr>
          <p:cNvGrpSpPr/>
          <p:nvPr/>
        </p:nvGrpSpPr>
        <p:grpSpPr>
          <a:xfrm>
            <a:off x="565150" y="1585913"/>
            <a:ext cx="4686301" cy="1590674"/>
            <a:chOff x="542924" y="2381250"/>
            <a:chExt cx="4686301" cy="1590674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E43C7538-5CCB-3CBC-BD8B-ED3FC6F2BCE9}"/>
                </a:ext>
              </a:extLst>
            </p:cNvPr>
            <p:cNvSpPr/>
            <p:nvPr/>
          </p:nvSpPr>
          <p:spPr>
            <a:xfrm>
              <a:off x="542924" y="2381250"/>
              <a:ext cx="4686301" cy="1590674"/>
            </a:xfrm>
            <a:custGeom>
              <a:avLst/>
              <a:gdLst>
                <a:gd name="connsiteX0" fmla="*/ 0 w 3219450"/>
                <a:gd name="connsiteY0" fmla="*/ 2152650 h 2152650"/>
                <a:gd name="connsiteX1" fmla="*/ 728672 w 3219450"/>
                <a:gd name="connsiteY1" fmla="*/ 0 h 2152650"/>
                <a:gd name="connsiteX2" fmla="*/ 2490778 w 3219450"/>
                <a:gd name="connsiteY2" fmla="*/ 0 h 2152650"/>
                <a:gd name="connsiteX3" fmla="*/ 3219450 w 3219450"/>
                <a:gd name="connsiteY3" fmla="*/ 2152650 h 2152650"/>
                <a:gd name="connsiteX4" fmla="*/ 0 w 3219450"/>
                <a:gd name="connsiteY4" fmla="*/ 2152650 h 2152650"/>
                <a:gd name="connsiteX0" fmla="*/ 0 w 3219450"/>
                <a:gd name="connsiteY0" fmla="*/ 2162175 h 2162175"/>
                <a:gd name="connsiteX1" fmla="*/ 728672 w 3219450"/>
                <a:gd name="connsiteY1" fmla="*/ 9525 h 2162175"/>
                <a:gd name="connsiteX2" fmla="*/ 1900228 w 3219450"/>
                <a:gd name="connsiteY2" fmla="*/ 0 h 2162175"/>
                <a:gd name="connsiteX3" fmla="*/ 3219450 w 3219450"/>
                <a:gd name="connsiteY3" fmla="*/ 2162175 h 2162175"/>
                <a:gd name="connsiteX4" fmla="*/ 0 w 3219450"/>
                <a:gd name="connsiteY4" fmla="*/ 21621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9450" h="2162175">
                  <a:moveTo>
                    <a:pt x="0" y="2162175"/>
                  </a:moveTo>
                  <a:lnTo>
                    <a:pt x="728672" y="9525"/>
                  </a:lnTo>
                  <a:lnTo>
                    <a:pt x="1900228" y="0"/>
                  </a:lnTo>
                  <a:lnTo>
                    <a:pt x="3219450" y="2162175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1F749BB-C9D2-B933-F780-31BC2B1AE09E}"/>
                </a:ext>
              </a:extLst>
            </p:cNvPr>
            <p:cNvCxnSpPr/>
            <p:nvPr/>
          </p:nvCxnSpPr>
          <p:spPr>
            <a:xfrm>
              <a:off x="2200275" y="2381250"/>
              <a:ext cx="0" cy="15906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80F2478-50C3-4554-2728-59B3E024B7FD}"/>
              </a:ext>
            </a:extLst>
          </p:cNvPr>
          <p:cNvSpPr txBox="1"/>
          <p:nvPr/>
        </p:nvSpPr>
        <p:spPr>
          <a:xfrm>
            <a:off x="1647825" y="3362325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57509"/>
              </p:ext>
            </p:extLst>
          </p:nvPr>
        </p:nvGraphicFramePr>
        <p:xfrm>
          <a:off x="5648323" y="923563"/>
          <a:ext cx="5505458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98600132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01293858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66541906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0794438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52256268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/>
          <p:nvPr/>
        </p:nvCxnSpPr>
        <p:spPr>
          <a:xfrm>
            <a:off x="6838950" y="1304925"/>
            <a:ext cx="2333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6057900" y="1304925"/>
            <a:ext cx="7810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1304925"/>
            <a:ext cx="15811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6057900" y="2771775"/>
            <a:ext cx="46958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6667500" y="85688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8948737" y="78170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10529887" y="274283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5834062" y="273873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1190626" y="4400549"/>
            <a:ext cx="6162674" cy="1676401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1390650" y="4504421"/>
            <a:ext cx="587692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4E5413A-25DB-71CD-A726-197383EA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48" y="3429000"/>
            <a:ext cx="2375253" cy="29271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BD6022F-EB03-26F9-C987-27E9FF4A4712}"/>
              </a:ext>
            </a:extLst>
          </p:cNvPr>
          <p:cNvSpPr txBox="1"/>
          <p:nvPr/>
        </p:nvSpPr>
        <p:spPr>
          <a:xfrm>
            <a:off x="565150" y="533400"/>
            <a:ext cx="89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  <p:bldP spid="51" grpId="0" animBg="1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CC788-77C6-FD0C-EDC7-6E99530CD4E7}"/>
              </a:ext>
            </a:extLst>
          </p:cNvPr>
          <p:cNvSpPr txBox="1"/>
          <p:nvPr/>
        </p:nvSpPr>
        <p:spPr>
          <a:xfrm>
            <a:off x="1006475" y="927168"/>
            <a:ext cx="83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6F8CC0A-CD7C-74D8-75C8-6CB7F9B6004B}"/>
              </a:ext>
            </a:extLst>
          </p:cNvPr>
          <p:cNvGrpSpPr/>
          <p:nvPr/>
        </p:nvGrpSpPr>
        <p:grpSpPr>
          <a:xfrm>
            <a:off x="1006475" y="1573499"/>
            <a:ext cx="5143500" cy="2484353"/>
            <a:chOff x="5834062" y="781705"/>
            <a:chExt cx="5143500" cy="2484353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987BED0-E725-4CEB-3E19-DB7900AF639C}"/>
                </a:ext>
              </a:extLst>
            </p:cNvPr>
            <p:cNvCxnSpPr/>
            <p:nvPr/>
          </p:nvCxnSpPr>
          <p:spPr>
            <a:xfrm>
              <a:off x="6838950" y="1304925"/>
              <a:ext cx="23336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A2BE61E-8FDF-479C-53FF-6AA91A562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900" y="1304925"/>
              <a:ext cx="7810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0A78222-100E-894E-9B04-771F49A44B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2575" y="1304925"/>
              <a:ext cx="15811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F532A7D-4D80-A26F-67C9-E2477FED5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7900" y="2771775"/>
              <a:ext cx="46958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9552251-DDE6-526A-E54C-374BDCCB5155}"/>
                </a:ext>
              </a:extLst>
            </p:cNvPr>
            <p:cNvSpPr txBox="1"/>
            <p:nvPr/>
          </p:nvSpPr>
          <p:spPr>
            <a:xfrm>
              <a:off x="6667500" y="85688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034D3ED-9DAD-C865-9236-057B311E8BF6}"/>
                </a:ext>
              </a:extLst>
            </p:cNvPr>
            <p:cNvSpPr txBox="1"/>
            <p:nvPr/>
          </p:nvSpPr>
          <p:spPr>
            <a:xfrm>
              <a:off x="10529887" y="274283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C16EFD-5755-7FB2-EF7F-73AE6DBFC4CA}"/>
                </a:ext>
              </a:extLst>
            </p:cNvPr>
            <p:cNvSpPr txBox="1"/>
            <p:nvPr/>
          </p:nvSpPr>
          <p:spPr>
            <a:xfrm>
              <a:off x="5834062" y="2738730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5122B0-C5A9-1A5B-825C-C3FF67CB54BE}"/>
                </a:ext>
              </a:extLst>
            </p:cNvPr>
            <p:cNvSpPr txBox="1"/>
            <p:nvPr/>
          </p:nvSpPr>
          <p:spPr>
            <a:xfrm>
              <a:off x="8948737" y="781705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721C337-7ECA-43C4-765C-E4668F5CABE0}"/>
              </a:ext>
            </a:extLst>
          </p:cNvPr>
          <p:cNvCxnSpPr>
            <a:cxnSpLocks/>
          </p:cNvCxnSpPr>
          <p:nvPr/>
        </p:nvCxnSpPr>
        <p:spPr>
          <a:xfrm>
            <a:off x="2024064" y="2096719"/>
            <a:ext cx="0" cy="14379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F1EAFC66-3A93-622A-60C4-77A06A03DF57}"/>
              </a:ext>
            </a:extLst>
          </p:cNvPr>
          <p:cNvSpPr txBox="1"/>
          <p:nvPr/>
        </p:nvSpPr>
        <p:spPr>
          <a:xfrm>
            <a:off x="1839913" y="3530524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390CE6-E772-389D-7D3A-4F4C7C68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63" y="2499347"/>
            <a:ext cx="642317" cy="106422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902C6088-5C17-7447-D5FE-489FE316C988}"/>
              </a:ext>
            </a:extLst>
          </p:cNvPr>
          <p:cNvSpPr txBox="1"/>
          <p:nvPr/>
        </p:nvSpPr>
        <p:spPr>
          <a:xfrm>
            <a:off x="6149976" y="1809243"/>
            <a:ext cx="581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19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42" grpId="0"/>
      <p:bldP spid="14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41B0D-3FA3-CA56-07AE-CB8256D2B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514" y="2315997"/>
            <a:ext cx="672447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621630" y="403948"/>
            <a:ext cx="112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vi-VN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hình dưới đây, hình nào là hình thang?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1A9B1-CA6B-CD59-D47A-83BACB69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7" y="1804987"/>
            <a:ext cx="10125075" cy="3248025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AC4581C-46AB-5C24-4B1C-35E7CE5A5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763" y="1238249"/>
            <a:ext cx="1631225" cy="1381125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EAA54CE-3FC1-8736-80A5-6185C44AA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163" y="1238249"/>
            <a:ext cx="1631225" cy="1381125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C0C6837-E7F0-B934-003D-E7E13D9C7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063" y="2743199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Arial"/>
              </a:rPr>
              <a:t>Dưới đây là một số hình ảnh thực tế có dạng hình thang. Em hãy tìm thêm một số hình ảnh thực tế có dạng hình thang.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5B3EE-05A2-3C55-F63E-5DAB1674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68" y="1971675"/>
            <a:ext cx="10028782" cy="27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A yellow bag with straps&#10;&#10;Description automatically generated">
            <a:extLst>
              <a:ext uri="{FF2B5EF4-FFF2-40B4-BE49-F238E27FC236}">
                <a16:creationId xmlns:a16="http://schemas.microsoft.com/office/drawing/2014/main" id="{6CA22BCC-9CD5-0A32-788C-1D769AC5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144"/>
            <a:ext cx="5000391" cy="3797431"/>
          </a:xfrm>
          <a:prstGeom prst="rect">
            <a:avLst/>
          </a:prstGeom>
        </p:spPr>
      </p:pic>
      <p:pic>
        <p:nvPicPr>
          <p:cNvPr id="6150" name="Picture 6" descr="Thang nhom chu A 5 bac Kenfon KF-D05">
            <a:extLst>
              <a:ext uri="{FF2B5EF4-FFF2-40B4-BE49-F238E27FC236}">
                <a16:creationId xmlns:a16="http://schemas.microsoft.com/office/drawing/2014/main" id="{9D7AE9E0-8B90-A387-D9FA-AE7D9F9F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47825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80E50-9393-27F9-1547-AD8AD581E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239" y="2352674"/>
            <a:ext cx="425843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a) Hình thang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F1323-DDB2-FD46-A1C8-9FC2B5EB0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638300"/>
            <a:ext cx="5469573" cy="372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05859-B36D-BD8C-2ECC-ACD9E7DCD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75" y="1015050"/>
            <a:ext cx="2876550" cy="200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58E34-70AD-B4D0-9081-23B538038EA9}"/>
              </a:ext>
            </a:extLst>
          </p:cNvPr>
          <p:cNvSpPr txBox="1"/>
          <p:nvPr/>
        </p:nvSpPr>
        <p:spPr>
          <a:xfrm>
            <a:off x="7372350" y="3015300"/>
            <a:ext cx="42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8553B4-37C1-08DE-A0FC-B6814DA982C0}"/>
              </a:ext>
            </a:extLst>
          </p:cNvPr>
          <p:cNvSpPr/>
          <p:nvPr/>
        </p:nvSpPr>
        <p:spPr>
          <a:xfrm>
            <a:off x="5457825" y="3695700"/>
            <a:ext cx="6210300" cy="1114425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34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b) Sử dụng ê ke để kiểm tra xem mỗi hình thang bên có phải là hình thang vuông hay không.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B2D8B-0464-9F11-E6AA-6FEFEA90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76" y="1895474"/>
            <a:ext cx="7947012" cy="3248025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3BD6884-73BC-5FD7-E09A-23300241A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185" y="2266950"/>
            <a:ext cx="748146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…………………………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1744B9-609E-156B-08F2-79C7D2839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726" y="645346"/>
            <a:ext cx="764504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6" y="2842946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294" y="2251216"/>
            <a:ext cx="74438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7" y="568270"/>
            <a:ext cx="3838147" cy="830997"/>
            <a:chOff x="8422160" y="1622430"/>
            <a:chExt cx="4665997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8" y="1622430"/>
              <a:ext cx="3578049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77955"/>
            <a:ext cx="4023748" cy="681964"/>
            <a:chOff x="8422168" y="2894499"/>
            <a:chExt cx="4891630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84106" y="3017905"/>
              <a:ext cx="3829692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vuông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5" y="3485332"/>
            <a:ext cx="3838149" cy="911556"/>
            <a:chOff x="8422168" y="3845196"/>
            <a:chExt cx="4666004" cy="1108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10119" y="3943130"/>
              <a:ext cx="3578053" cy="101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943807"/>
            <a:ext cx="3759137" cy="681965"/>
            <a:chOff x="8469285" y="4795893"/>
            <a:chExt cx="4569950" cy="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7604" y="4886552"/>
              <a:ext cx="3071631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nhọn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864" y="2714304"/>
              <a:ext cx="4886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6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6" y="433043"/>
            <a:ext cx="3476647" cy="843580"/>
            <a:chOff x="8422160" y="1458037"/>
            <a:chExt cx="4226526" cy="102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8502" y="1458037"/>
              <a:ext cx="2670184" cy="10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1" y="1977956"/>
            <a:ext cx="3404499" cy="769441"/>
            <a:chOff x="8422168" y="2894499"/>
            <a:chExt cx="4138816" cy="935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66187" y="2894499"/>
              <a:ext cx="2494797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d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413445"/>
            <a:ext cx="3406100" cy="769441"/>
            <a:chOff x="8422168" y="3757803"/>
            <a:chExt cx="4140760" cy="935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64235" y="3757803"/>
              <a:ext cx="2498693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a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6" y="4885130"/>
            <a:ext cx="3418322" cy="769441"/>
            <a:chOff x="8469285" y="4724562"/>
            <a:chExt cx="4155627" cy="935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34009" y="4724562"/>
              <a:ext cx="2490903" cy="93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b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2690" y="244180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cân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5122" name="Picture 2" descr="Trong các hình dưới đây, hình nào là tam giác đều?">
            <a:extLst>
              <a:ext uri="{FF2B5EF4-FFF2-40B4-BE49-F238E27FC236}">
                <a16:creationId xmlns:a16="http://schemas.microsoft.com/office/drawing/2014/main" id="{DA5BC101-341E-000D-A469-9D20729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883702"/>
            <a:ext cx="4763626" cy="14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0" y="416364"/>
            <a:ext cx="3857460" cy="923330"/>
            <a:chOff x="8422160" y="1437760"/>
            <a:chExt cx="4689478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2698" y="1437760"/>
              <a:ext cx="3538940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(cùng một 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868749"/>
            <a:ext cx="4067195" cy="923330"/>
            <a:chOff x="8422168" y="2761738"/>
            <a:chExt cx="4944446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5923" y="2761738"/>
              <a:ext cx="4080691" cy="112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chia cho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4298"/>
            <a:ext cx="3971965" cy="923330"/>
            <a:chOff x="8422168" y="3722373"/>
            <a:chExt cx="4828675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76331" y="3722373"/>
              <a:ext cx="3874512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nhân với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23122"/>
            <a:ext cx="3987385" cy="923330"/>
            <a:chOff x="8469285" y="4649180"/>
            <a:chExt cx="484743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42197" y="4649180"/>
              <a:ext cx="3874519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chia cho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Muốn tính diện tích hình tam giác 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60C4F-23BF-46C9-ED3F-16312A2C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3" y="2415809"/>
            <a:ext cx="75109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362</Words>
  <Application>Microsoft Office PowerPoint</Application>
  <PresentationFormat>Widescreen</PresentationFormat>
  <Paragraphs>74</Paragraphs>
  <Slides>20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等线 Light</vt:lpstr>
      <vt:lpstr>Arial</vt:lpstr>
      <vt:lpstr>Calibri</vt:lpstr>
      <vt:lpstr>Cambria</vt:lpstr>
      <vt:lpstr>Times New Roman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may25</cp:lastModifiedBy>
  <cp:revision>73</cp:revision>
  <dcterms:created xsi:type="dcterms:W3CDTF">2019-09-08T10:16:45Z</dcterms:created>
  <dcterms:modified xsi:type="dcterms:W3CDTF">2024-11-30T02:35:23Z</dcterms:modified>
</cp:coreProperties>
</file>