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</p:sldMasterIdLst>
  <p:notesMasterIdLst>
    <p:notesMasterId r:id="rId24"/>
  </p:notesMasterIdLst>
  <p:sldIdLst>
    <p:sldId id="364" r:id="rId4"/>
    <p:sldId id="258" r:id="rId5"/>
    <p:sldId id="371" r:id="rId6"/>
    <p:sldId id="372" r:id="rId7"/>
    <p:sldId id="373" r:id="rId8"/>
    <p:sldId id="375" r:id="rId9"/>
    <p:sldId id="376" r:id="rId10"/>
    <p:sldId id="374" r:id="rId11"/>
    <p:sldId id="377" r:id="rId12"/>
    <p:sldId id="365" r:id="rId13"/>
    <p:sldId id="367" r:id="rId14"/>
    <p:sldId id="366" r:id="rId15"/>
    <p:sldId id="390" r:id="rId16"/>
    <p:sldId id="368" r:id="rId17"/>
    <p:sldId id="338" r:id="rId18"/>
    <p:sldId id="369" r:id="rId19"/>
    <p:sldId id="362" r:id="rId20"/>
    <p:sldId id="370" r:id="rId21"/>
    <p:sldId id="378" r:id="rId22"/>
    <p:sldId id="393" r:id="rId2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Hind" panose="02000000000000000000" pitchFamily="2" charset="0"/>
      <p:regular r:id="rId38"/>
      <p:bold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Sport Day" panose="020B0604020202020204" charset="0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11" autoAdjust="0"/>
  </p:normalViewPr>
  <p:slideViewPr>
    <p:cSldViewPr snapToGrid="0">
      <p:cViewPr varScale="1">
        <p:scale>
          <a:sx n="117" d="100"/>
          <a:sy n="117" d="100"/>
        </p:scale>
        <p:origin x="2677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Ask</a:t>
            </a:r>
            <a:r>
              <a:rPr lang="en-US" baseline="0" dirty="0"/>
              <a:t> students to do the actions in the pictures.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</a:t>
            </a:r>
            <a:r>
              <a:rPr lang="en-US" baseline="0" dirty="0"/>
              <a:t> students to do the actions in the pictures.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49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86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Key: 1. b 2. d 3. a 4. c</a:t>
            </a:r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10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2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/>
              <a:t>Step</a:t>
            </a:r>
            <a:r>
              <a:rPr lang="vi-VN" b="1" baseline="0" dirty="0"/>
              <a:t> 1:</a:t>
            </a:r>
            <a:r>
              <a:rPr lang="vi-VN" baseline="0" dirty="0"/>
              <a:t> </a:t>
            </a:r>
            <a:r>
              <a:rPr lang="vi-VN" dirty="0"/>
              <a:t>Pupils work in group of 4.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/>
              <a:t>Step</a:t>
            </a:r>
            <a:r>
              <a:rPr lang="vi-VN" b="1" baseline="0" dirty="0"/>
              <a:t> 2: </a:t>
            </a:r>
            <a:r>
              <a:rPr lang="vi-VN" dirty="0"/>
              <a:t>Teacher gives out a set of mini flashcards to each group.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/>
              <a:t>Step</a:t>
            </a:r>
            <a:r>
              <a:rPr lang="vi-VN" b="1" baseline="0" dirty="0"/>
              <a:t> 3: </a:t>
            </a:r>
            <a:r>
              <a:rPr lang="vi-VN" dirty="0"/>
              <a:t>Ask pupils listen carefully, then grab (as fast as they can) the correct flashcard that they heard.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The winner is the player with the most cards at the end of the game.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eyes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8847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687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44637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Hidden Pictures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Step</a:t>
            </a:r>
            <a:r>
              <a:rPr lang="en-US" b="0" baseline="0" dirty="0"/>
              <a:t> 1: </a:t>
            </a:r>
            <a:r>
              <a:rPr lang="en-US" b="0" dirty="0"/>
              <a:t>Divide the class into 4 big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Step 2: Each group takes turns to open a colored box and guess what the picture hidden behind it 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The fastest group who answers correctly is the winner.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303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715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1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2185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5963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19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1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0" y="1371421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2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8" y="2769041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2657" y="3335412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4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09007" y="1579052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6000" b="1" dirty="0">
                <a:solidFill>
                  <a:srgbClr val="FF0000"/>
                </a:solidFill>
              </a:rPr>
              <a:t>Listen and number.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71157" y="22568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87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1412"/>
            <a:ext cx="9144000" cy="3238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730822"/>
            <a:ext cx="20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3499989"/>
            <a:ext cx="20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7565" y="3510875"/>
            <a:ext cx="20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3940" y="3499988"/>
            <a:ext cx="20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30329" y="3499987"/>
            <a:ext cx="20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</a:t>
            </a:r>
          </a:p>
        </p:txBody>
      </p:sp>
      <p:pic>
        <p:nvPicPr>
          <p:cNvPr id="3" name="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0797" y="102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6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53" y="1286371"/>
            <a:ext cx="1885950" cy="2390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702" y="1272516"/>
            <a:ext cx="2333625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676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044" y="1022577"/>
            <a:ext cx="1876425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209" t="-135" r="-1" b="-1"/>
          <a:stretch/>
        </p:blipFill>
        <p:spPr>
          <a:xfrm>
            <a:off x="4539343" y="1022577"/>
            <a:ext cx="2281237" cy="2527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478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41014" y="1496488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match and read</a:t>
            </a:r>
            <a:r>
              <a:rPr lang="en-US" sz="6000" b="1" dirty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82042" y="225688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0739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40" y="17384"/>
            <a:ext cx="8405869" cy="512611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4329629" y="1222872"/>
            <a:ext cx="1652530" cy="1112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29629" y="1222872"/>
            <a:ext cx="1652530" cy="2208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29629" y="2335576"/>
            <a:ext cx="1652530" cy="23025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329629" y="3430897"/>
            <a:ext cx="1652530" cy="1207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860757" y="1611709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Let’s play. 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92929" y="214802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6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8" y="0"/>
            <a:ext cx="914968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943035" y="1507373"/>
            <a:ext cx="5265525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92928" y="236573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6020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t="4040" r="11649" b="-4040"/>
          <a:stretch/>
        </p:blipFill>
        <p:spPr>
          <a:xfrm>
            <a:off x="1527350" y="1705205"/>
            <a:ext cx="6089300" cy="343829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20800" y="150219"/>
            <a:ext cx="6987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Listen and grab!!!</a:t>
            </a:r>
            <a:endParaRPr lang="vi-VN" sz="105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09649" y="183672"/>
            <a:ext cx="7157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Listen and grab!!!</a:t>
            </a:r>
            <a:endParaRPr lang="vi-VN" sz="10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73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7170273" y="113779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519714" y="1747412"/>
            <a:ext cx="273859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Warm-up and 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662627" y="106708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2934244" y="181279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Listen and number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3820188" y="107241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4569128" y="3758685"/>
            <a:ext cx="3613055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2164209" y="30416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800232" y="1800211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Look, match and read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1662627" y="3716662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Let’s play.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5538869" y="304166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Explosion 2 10"/>
          <p:cNvSpPr/>
          <p:nvPr/>
        </p:nvSpPr>
        <p:spPr>
          <a:xfrm>
            <a:off x="3195376" y="114143"/>
            <a:ext cx="3478627" cy="1523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 rot="20476856">
            <a:off x="3863439" y="338039"/>
            <a:ext cx="16466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4C4B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ear!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9913">
            <a:off x="1526624" y="2304381"/>
            <a:ext cx="759115" cy="534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0" t="4040" r="11649" b="-4040"/>
          <a:stretch/>
        </p:blipFill>
        <p:spPr>
          <a:xfrm>
            <a:off x="439833" y="1591062"/>
            <a:ext cx="6089300" cy="343829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29874" y="3552437"/>
            <a:ext cx="2912370" cy="1175841"/>
            <a:chOff x="1943446" y="3880600"/>
            <a:chExt cx="2912370" cy="1175841"/>
          </a:xfr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802" y="3880600"/>
              <a:ext cx="744075" cy="98905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12269">
              <a:off x="2943293" y="4210372"/>
              <a:ext cx="901752" cy="632765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11330">
              <a:off x="3495244" y="4145973"/>
              <a:ext cx="1052227" cy="768710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38872">
              <a:off x="1943446" y="4336000"/>
              <a:ext cx="888569" cy="592181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44810" y="4441821"/>
              <a:ext cx="911006" cy="607337"/>
            </a:xfrm>
            <a:prstGeom prst="rect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-8125" r="8125"/>
          <a:stretch/>
        </p:blipFill>
        <p:spPr>
          <a:xfrm flipH="1">
            <a:off x="6529133" y="984741"/>
            <a:ext cx="23050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193298" y="1540031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review</a:t>
            </a:r>
            <a:br>
              <a:rPr lang="vi-VN" sz="8000" dirty="0">
                <a:solidFill>
                  <a:srgbClr val="FF0000"/>
                </a:solidFill>
              </a:rPr>
            </a:br>
            <a:endParaRPr sz="8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738500" y="269231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6022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0E0E0-CF7E-433C-9749-83292AA9A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221" y="1528052"/>
            <a:ext cx="2869557" cy="2087395"/>
          </a:xfrm>
          <a:prstGeom prst="rect">
            <a:avLst/>
          </a:prstGeom>
        </p:spPr>
      </p:pic>
      <p:pic>
        <p:nvPicPr>
          <p:cNvPr id="2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64.2576" end="9785.52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2974" y="1348297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26351-2686-45E4-A38A-399FAEC8EB70}"/>
              </a:ext>
            </a:extLst>
          </p:cNvPr>
          <p:cNvSpPr txBox="1"/>
          <p:nvPr/>
        </p:nvSpPr>
        <p:spPr>
          <a:xfrm>
            <a:off x="3356517" y="3633143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an eye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13540" y="150118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2096019" y="2571749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4634536" y="2546476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8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 b="3174"/>
          <a:stretch/>
        </p:blipFill>
        <p:spPr bwMode="auto">
          <a:xfrm>
            <a:off x="3537593" y="668243"/>
            <a:ext cx="2068814" cy="317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9985" y="134829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A95F12-EA2E-4052-B532-33401890BEB7}"/>
              </a:ext>
            </a:extLst>
          </p:cNvPr>
          <p:cNvSpPr txBox="1"/>
          <p:nvPr/>
        </p:nvSpPr>
        <p:spPr>
          <a:xfrm>
            <a:off x="3623292" y="3744657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nose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95592" y="150118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2099719" y="2553735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4616588" y="2539188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4343" r="3946"/>
          <a:stretch/>
        </p:blipFill>
        <p:spPr bwMode="auto">
          <a:xfrm>
            <a:off x="3245855" y="1212122"/>
            <a:ext cx="2759301" cy="285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41.9856" end="18656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7655" y="134829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87C845-5617-41E2-9B55-C5758184BE27}"/>
              </a:ext>
            </a:extLst>
          </p:cNvPr>
          <p:cNvSpPr txBox="1"/>
          <p:nvPr/>
        </p:nvSpPr>
        <p:spPr>
          <a:xfrm>
            <a:off x="3423424" y="4162384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a hand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8932" y="153090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2162926" y="2543507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634536" y="2546476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9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04" y="1716493"/>
            <a:ext cx="3190330" cy="165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021ECA-5E52-4331-B4BA-E8124B7E7E60}"/>
              </a:ext>
            </a:extLst>
          </p:cNvPr>
          <p:cNvSpPr txBox="1"/>
          <p:nvPr/>
        </p:nvSpPr>
        <p:spPr>
          <a:xfrm>
            <a:off x="3218564" y="3889621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mouth</a:t>
            </a:r>
          </a:p>
        </p:txBody>
      </p:sp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18B427CD-5861-44F3-BB90-3671BB12E5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8" end="14969.0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4866" y="141169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0804" y="150116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120804" y="2567707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4634536" y="2546476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64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72" y="1275029"/>
            <a:ext cx="2900750" cy="26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92.392" end="22497.56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2596" y="134829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6EE6A-8431-4797-8CF4-69C49C9D9D54}"/>
              </a:ext>
            </a:extLst>
          </p:cNvPr>
          <p:cNvSpPr txBox="1"/>
          <p:nvPr/>
        </p:nvSpPr>
        <p:spPr>
          <a:xfrm>
            <a:off x="3562685" y="3868471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a face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3540" y="150118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2113540" y="2546476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634536" y="2546476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4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3540" y="150119"/>
            <a:ext cx="5041992" cy="4792717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26" y="1475435"/>
            <a:ext cx="1656975" cy="248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14.6624" end="14266.75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0942" y="134829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F0150B-B18E-4D0D-B45E-E4E0F24CB247}"/>
              </a:ext>
            </a:extLst>
          </p:cNvPr>
          <p:cNvSpPr txBox="1"/>
          <p:nvPr/>
        </p:nvSpPr>
        <p:spPr>
          <a:xfrm>
            <a:off x="3374038" y="3946029"/>
            <a:ext cx="331537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ea typeface="+mn-ea"/>
              </a:rPr>
              <a:t>an 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3540" y="150118"/>
            <a:ext cx="2520996" cy="239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4634536" y="150118"/>
            <a:ext cx="2520996" cy="23963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2114110" y="2568247"/>
            <a:ext cx="2520996" cy="239635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634536" y="2546476"/>
            <a:ext cx="2520996" cy="239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22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233</Words>
  <Application>Microsoft Office PowerPoint</Application>
  <PresentationFormat>On-screen Show (16:9)</PresentationFormat>
  <Paragraphs>50</Paragraphs>
  <Slides>20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Sport Day</vt:lpstr>
      <vt:lpstr>Hind</vt:lpstr>
      <vt:lpstr>Fredoka One</vt:lpstr>
      <vt:lpstr>Montserrat</vt:lpstr>
      <vt:lpstr>Arial</vt:lpstr>
      <vt:lpstr>Comic Sans MS</vt:lpstr>
      <vt:lpstr>Barlow</vt:lpstr>
      <vt:lpstr>Fira Sans Extra Condensed Medium</vt:lpstr>
      <vt:lpstr>Taller de Aprendizaje con Tonos Pastel by Slidesgo</vt:lpstr>
      <vt:lpstr>Over The Rainbow by Slidesgo</vt:lpstr>
      <vt:lpstr>1_Over The Rainbow by Slidesgo</vt:lpstr>
      <vt:lpstr>PowerPoint Presentation</vt:lpstr>
      <vt:lpstr>3</vt:lpstr>
      <vt:lpstr>Warm-up and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number.</vt:lpstr>
      <vt:lpstr>PowerPoint Presentation</vt:lpstr>
      <vt:lpstr>PowerPoint Presentation</vt:lpstr>
      <vt:lpstr>PowerPoint Presentation</vt:lpstr>
      <vt:lpstr>Look, match and read.</vt:lpstr>
      <vt:lpstr>PowerPoint Presentation</vt:lpstr>
      <vt:lpstr>Let’s play. 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Hiệp Phạm Văn</cp:lastModifiedBy>
  <cp:revision>122</cp:revision>
  <dcterms:modified xsi:type="dcterms:W3CDTF">2024-10-09T11:34:24Z</dcterms:modified>
</cp:coreProperties>
</file>