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711" r:id="rId2"/>
  </p:sldMasterIdLst>
  <p:notesMasterIdLst>
    <p:notesMasterId r:id="rId21"/>
  </p:notesMasterIdLst>
  <p:sldIdLst>
    <p:sldId id="364" r:id="rId3"/>
    <p:sldId id="389" r:id="rId4"/>
    <p:sldId id="262" r:id="rId5"/>
    <p:sldId id="376" r:id="rId6"/>
    <p:sldId id="377" r:id="rId7"/>
    <p:sldId id="378" r:id="rId8"/>
    <p:sldId id="379" r:id="rId9"/>
    <p:sldId id="380" r:id="rId10"/>
    <p:sldId id="365" r:id="rId11"/>
    <p:sldId id="366" r:id="rId12"/>
    <p:sldId id="368" r:id="rId13"/>
    <p:sldId id="338" r:id="rId14"/>
    <p:sldId id="381" r:id="rId15"/>
    <p:sldId id="369" r:id="rId16"/>
    <p:sldId id="371" r:id="rId17"/>
    <p:sldId id="382" r:id="rId18"/>
    <p:sldId id="372" r:id="rId19"/>
    <p:sldId id="374" r:id="rId20"/>
  </p:sldIdLst>
  <p:sldSz cx="9144000" cy="5143500" type="screen16x9"/>
  <p:notesSz cx="6858000" cy="9144000"/>
  <p:embeddedFontLst>
    <p:embeddedFont>
      <p:font typeface=".VnTime" panose="020B7200000000000000" pitchFamily="34" charset="0"/>
      <p:regular r:id="rId22"/>
      <p:bold r:id="rId23"/>
      <p:italic r:id="rId24"/>
      <p:boldItalic r:id="rId25"/>
    </p:embeddedFont>
    <p:embeddedFont>
      <p:font typeface="Barlow" panose="00000500000000000000" pitchFamily="2" charset="0"/>
      <p:regular r:id="rId26"/>
      <p:bold r:id="rId27"/>
      <p:italic r:id="rId28"/>
      <p:boldItalic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Fira Sans Extra Condensed Medium" panose="020B0604020202020204" charset="0"/>
      <p:regular r:id="rId34"/>
      <p:bold r:id="rId35"/>
      <p:italic r:id="rId36"/>
      <p:boldItalic r:id="rId37"/>
    </p:embeddedFont>
    <p:embeddedFont>
      <p:font typeface="Fredoka One" panose="02000000000000000000" pitchFamily="2" charset="0"/>
      <p:regular r:id="rId38"/>
    </p:embeddedFont>
    <p:embeddedFont>
      <p:font typeface="Hind" panose="02000000000000000000" pitchFamily="2" charset="0"/>
      <p:regular r:id="rId39"/>
      <p:bold r:id="rId40"/>
    </p:embeddedFont>
    <p:embeddedFont>
      <p:font typeface="Montserrat" panose="00000500000000000000" pitchFamily="2" charset="0"/>
      <p:regular r:id="rId41"/>
      <p:bold r:id="rId42"/>
      <p:italic r:id="rId43"/>
      <p:boldItalic r:id="rId44"/>
    </p:embeddedFont>
    <p:embeddedFont>
      <p:font typeface="Sport Day" panose="020B0604020202020204" charset="0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FFB69E-1223-4EAC-84CD-91854206EB8B}">
  <a:tblStyle styleId="{05FFB69E-1223-4EAC-84CD-91854206EB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383" autoAdjust="0"/>
  </p:normalViewPr>
  <p:slideViewPr>
    <p:cSldViewPr snapToGrid="0">
      <p:cViewPr varScale="1">
        <p:scale>
          <a:sx n="112" d="100"/>
          <a:sy n="112" d="100"/>
        </p:scale>
        <p:origin x="2818" y="8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8.fntdata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029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8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Key: 1. d    2. c   3. b   4. a</a:t>
            </a:r>
          </a:p>
        </p:txBody>
      </p:sp>
    </p:spTree>
    <p:extLst>
      <p:ext uri="{BB962C8B-B14F-4D97-AF65-F5344CB8AC3E}">
        <p14:creationId xmlns:p14="http://schemas.microsoft.com/office/powerpoint/2010/main" val="3470949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56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Key: 1. a hand     2. an eye     3. nose   4. Open</a:t>
            </a:r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just" eaLnBrk="0" hangingPunct="0"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pt-BR" sz="1100" b="1" dirty="0">
                <a:effectLst/>
                <a:latin typeface="Calibri"/>
                <a:ea typeface="Times New Roman"/>
                <a:cs typeface="Times New Roman"/>
              </a:rPr>
              <a:t>Game: Who is the fastest writer?</a:t>
            </a:r>
            <a:endParaRPr lang="vi-VN" sz="1200" dirty="0">
              <a:effectLst/>
              <a:latin typeface=".VnTime"/>
              <a:ea typeface="Times New Roman"/>
              <a:cs typeface="Times New Roman"/>
            </a:endParaRPr>
          </a:p>
          <a:p>
            <a:pPr marL="158750" indent="0" algn="just" eaLnBrk="0" hangingPunct="0"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pt-BR" sz="1100" dirty="0">
                <a:effectLst/>
                <a:latin typeface="Calibri"/>
                <a:ea typeface="Times New Roman"/>
                <a:cs typeface="Times New Roman"/>
              </a:rPr>
              <a:t>- Teacher asks 6-8 pupils to join this game.</a:t>
            </a:r>
            <a:endParaRPr lang="vi-VN" sz="1200" dirty="0">
              <a:effectLst/>
              <a:latin typeface=".VnTime"/>
              <a:ea typeface="Times New Roman"/>
              <a:cs typeface="Times New Roman"/>
            </a:endParaRPr>
          </a:p>
          <a:p>
            <a:pPr marL="158750" indent="0" algn="just" eaLnBrk="0" hangingPunct="0"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pt-BR" sz="1100" dirty="0">
                <a:effectLst/>
                <a:latin typeface="Calibri"/>
                <a:ea typeface="Times New Roman"/>
                <a:cs typeface="Times New Roman"/>
              </a:rPr>
              <a:t>- Teacher says out</a:t>
            </a:r>
            <a:r>
              <a:rPr lang="pt-BR" sz="1100" baseline="0" dirty="0">
                <a:effectLst/>
                <a:latin typeface="Calibri"/>
                <a:ea typeface="Times New Roman"/>
                <a:cs typeface="Times New Roman"/>
              </a:rPr>
              <a:t> </a:t>
            </a:r>
            <a:r>
              <a:rPr lang="pt-BR" sz="1100" dirty="0">
                <a:effectLst/>
                <a:latin typeface="Calibri"/>
                <a:ea typeface="Times New Roman"/>
                <a:cs typeface="Times New Roman"/>
              </a:rPr>
              <a:t>loud a word (twice).</a:t>
            </a:r>
            <a:endParaRPr lang="vi-VN" sz="1200" dirty="0">
              <a:effectLst/>
              <a:latin typeface=".VnTime"/>
              <a:ea typeface="Times New Roman"/>
              <a:cs typeface="Times New Roman"/>
            </a:endParaRPr>
          </a:p>
          <a:p>
            <a:pPr marL="158750" indent="0" algn="just" eaLnBrk="0" hangingPunct="0"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pt-BR" sz="1100" dirty="0">
                <a:effectLst/>
                <a:latin typeface="Calibri"/>
                <a:ea typeface="Times New Roman"/>
                <a:cs typeface="Times New Roman"/>
              </a:rPr>
              <a:t>- Pupils have to write as fast as they can.</a:t>
            </a:r>
            <a:endParaRPr lang="vi-VN" sz="1200" dirty="0">
              <a:effectLst/>
              <a:latin typeface=".VnTime"/>
              <a:ea typeface="Times New Roman"/>
              <a:cs typeface="Times New Roman"/>
            </a:endParaRPr>
          </a:p>
          <a:p>
            <a:pPr marL="158750" indent="0" algn="just" eaLnBrk="0" hangingPunct="0">
              <a:spcBef>
                <a:spcPts val="300"/>
              </a:spcBef>
              <a:spcAft>
                <a:spcPts val="0"/>
              </a:spcAft>
              <a:buFontTx/>
              <a:buNone/>
            </a:pPr>
            <a:r>
              <a:rPr lang="pt-BR" sz="1100" dirty="0">
                <a:effectLst/>
                <a:latin typeface="Calibri"/>
                <a:ea typeface="Times New Roman"/>
                <a:cs typeface="Times New Roman"/>
              </a:rPr>
              <a:t> </a:t>
            </a:r>
            <a:endParaRPr lang="vi-VN" sz="1200" dirty="0">
              <a:effectLst/>
              <a:latin typeface=".VnTime"/>
              <a:ea typeface="Times New Roman"/>
              <a:cs typeface="Times New Roman"/>
            </a:endParaRPr>
          </a:p>
          <a:p>
            <a:pPr marL="158750" indent="0">
              <a:buFontTx/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94930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777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542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cde4a31ab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cde4a31ab4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="1" dirty="0"/>
              <a:t>Body Parts Memory Game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="1" dirty="0"/>
              <a:t>Step 1:</a:t>
            </a:r>
            <a:r>
              <a:rPr lang="en-US" dirty="0"/>
              <a:t> Divide class into 4 groups.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="1" dirty="0"/>
              <a:t>Step 2: </a:t>
            </a:r>
            <a:r>
              <a:rPr lang="en-US" dirty="0"/>
              <a:t>Teacher asks each</a:t>
            </a:r>
            <a:r>
              <a:rPr lang="en-US" baseline="0" dirty="0"/>
              <a:t> group to choose a pair of numbers.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="1" baseline="0" dirty="0"/>
              <a:t>Step 3: </a:t>
            </a:r>
            <a:r>
              <a:rPr lang="en-US" dirty="0"/>
              <a:t>Click on the box to reveal the hidden word. Then click on another box to reveal</a:t>
            </a:r>
            <a:r>
              <a:rPr lang="en-US" baseline="0" dirty="0"/>
              <a:t> the picture.</a:t>
            </a:r>
            <a:r>
              <a:rPr lang="en-U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="1" dirty="0"/>
              <a:t>Step</a:t>
            </a:r>
            <a:r>
              <a:rPr lang="en-US" b="1" baseline="0" dirty="0"/>
              <a:t> 4: </a:t>
            </a:r>
            <a:r>
              <a:rPr lang="en-US" dirty="0"/>
              <a:t>Once a correct match is made, that</a:t>
            </a:r>
            <a:r>
              <a:rPr lang="en-US" baseline="0" dirty="0"/>
              <a:t> group will get 10 points.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443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969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Game: Bodiless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- Review body parts with the students and introduce the “No (body part)” concept.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Step</a:t>
            </a:r>
            <a:r>
              <a:rPr lang="en-US" b="0" baseline="0" dirty="0"/>
              <a:t> 1: </a:t>
            </a:r>
            <a:r>
              <a:rPr lang="en-US" b="0" dirty="0"/>
              <a:t>Teacher says “No (body part)!”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Step</a:t>
            </a:r>
            <a:r>
              <a:rPr lang="en-US" b="0" baseline="0" dirty="0"/>
              <a:t> 2: </a:t>
            </a:r>
            <a:r>
              <a:rPr lang="en-US" b="0" dirty="0"/>
              <a:t>Pupils listen carefully, then cover the body part that they heard by hands.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="0" i="1" dirty="0"/>
              <a:t>Ex: No nose!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="0" i="1" dirty="0"/>
              <a:t>Pupils cover a nose by hand.</a:t>
            </a:r>
          </a:p>
        </p:txBody>
      </p:sp>
    </p:spTree>
    <p:extLst>
      <p:ext uri="{BB962C8B-B14F-4D97-AF65-F5344CB8AC3E}">
        <p14:creationId xmlns:p14="http://schemas.microsoft.com/office/powerpoint/2010/main" val="654814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7246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3246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8158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9249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4836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just" eaLnBrk="0" hangingPunct="0">
              <a:spcBef>
                <a:spcPts val="300"/>
              </a:spcBef>
              <a:spcAft>
                <a:spcPts val="0"/>
              </a:spcAft>
              <a:buFontTx/>
              <a:buNone/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718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3" y="40112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1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4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0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7" y="7600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7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3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1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2" y="619357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6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3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19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1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213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428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4631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7224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921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041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875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921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72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21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011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044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09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627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729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556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8869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21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512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82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0" y="8022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0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0" y="442500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5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0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0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5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5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5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98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5584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728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5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0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5" y="4120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6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5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0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0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0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0" y="124057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5" y="313947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3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4" y="3598499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38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4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6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3" y="490386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0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5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0" y="4404619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3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8" y="377383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5" y="3488212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4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7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6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3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89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8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0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5" y="4608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1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7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458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9228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6" r:id="rId4"/>
    <p:sldLayoutId id="2147483667" r:id="rId5"/>
    <p:sldLayoutId id="2147483678" r:id="rId6"/>
    <p:sldLayoutId id="214748367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803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jp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E4B64F5-43D7-4AF2-B3BB-2A1B444B8FC3}"/>
              </a:ext>
            </a:extLst>
          </p:cNvPr>
          <p:cNvSpPr/>
          <p:nvPr/>
        </p:nvSpPr>
        <p:spPr>
          <a:xfrm>
            <a:off x="0" y="-10633"/>
            <a:ext cx="9255971" cy="51435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ED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  <a:ea typeface="+mn-ea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2142180" y="1371421"/>
            <a:ext cx="567502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9A128"/>
                </a:solidFill>
                <a:latin typeface="Comic Sans MS" panose="030F0702030302020204" pitchFamily="66" charset="0"/>
                <a:ea typeface="+mn-ea"/>
              </a:rPr>
              <a:t>Our bodies</a:t>
            </a:r>
            <a:endParaRPr lang="en-US" sz="7200" b="1" dirty="0">
              <a:solidFill>
                <a:srgbClr val="F9A128"/>
              </a:solidFill>
              <a:latin typeface="Comic Sans MS" panose="030F0702030302020204" pitchFamily="66" charset="0"/>
              <a:ea typeface="+mn-e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22" y="2723982"/>
            <a:ext cx="3205546" cy="7946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753448" y="2769041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LESSON </a:t>
            </a:r>
            <a:r>
              <a:rPr lang="en-US" sz="2800" b="1" dirty="0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661708" y="3365870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n-ea"/>
              </a:rPr>
              <a:t>Period 6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3" b="100000" l="9992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648" y="2377771"/>
            <a:ext cx="4007040" cy="26713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1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17" y="2446755"/>
            <a:ext cx="3622045" cy="264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15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933" y="0"/>
            <a:ext cx="7810500" cy="515489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425840" y="1191723"/>
            <a:ext cx="2555309" cy="340707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352812" y="2186735"/>
            <a:ext cx="2576174" cy="12829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363245" y="2367419"/>
            <a:ext cx="2597039" cy="11022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352812" y="1191723"/>
            <a:ext cx="2617904" cy="345368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76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762785" y="2058023"/>
            <a:ext cx="566056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6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6000" b="1" dirty="0">
                <a:solidFill>
                  <a:srgbClr val="FF0000"/>
                </a:solidFill>
              </a:rPr>
              <a:t>Let’s write.</a:t>
            </a:r>
            <a:br>
              <a:rPr lang="en-US" sz="6000" dirty="0">
                <a:solidFill>
                  <a:srgbClr val="FF0000"/>
                </a:solidFill>
              </a:rPr>
            </a:br>
            <a:endParaRPr sz="60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0739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94" y="187889"/>
            <a:ext cx="7796736" cy="47724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3242" y="2312488"/>
            <a:ext cx="1443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a hand </a:t>
            </a:r>
          </a:p>
        </p:txBody>
      </p:sp>
      <p:sp>
        <p:nvSpPr>
          <p:cNvPr id="9" name="Rectangle 8"/>
          <p:cNvSpPr/>
          <p:nvPr/>
        </p:nvSpPr>
        <p:spPr>
          <a:xfrm>
            <a:off x="6277816" y="2312488"/>
            <a:ext cx="1305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an eye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94754" y="4259292"/>
            <a:ext cx="1024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nose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26223" y="4259292"/>
            <a:ext cx="1103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Open</a:t>
            </a:r>
          </a:p>
        </p:txBody>
      </p:sp>
    </p:spTree>
    <p:extLst>
      <p:ext uri="{BB962C8B-B14F-4D97-AF65-F5344CB8AC3E}">
        <p14:creationId xmlns:p14="http://schemas.microsoft.com/office/powerpoint/2010/main" val="135100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6" b="98419" l="1250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090">
            <a:off x="2832589" y="-248742"/>
            <a:ext cx="5889987" cy="41545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100000" l="983" r="89153">
                        <a14:backgroundMark x1="57407" y1="19059" x2="58163" y2="23529"/>
                        <a14:backgroundMark x1="52570" y1="17490" x2="66440" y2="67529"/>
                        <a14:backgroundMark x1="81066" y1="54118" x2="81708" y2="55922"/>
                        <a14:backgroundMark x1="81293" y1="54980" x2="79252" y2="55686"/>
                        <a14:backgroundMark x1="81935" y1="56314" x2="83333" y2="56784"/>
                        <a14:backgroundMark x1="83862" y1="58588" x2="84505" y2="60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61"/>
          <a:stretch/>
        </p:blipFill>
        <p:spPr>
          <a:xfrm>
            <a:off x="0" y="663656"/>
            <a:ext cx="9065342" cy="44061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08926" y="248157"/>
            <a:ext cx="5658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Fredoka One"/>
                <a:sym typeface="Fredoka One"/>
              </a:rPr>
              <a:t>Board race</a:t>
            </a:r>
            <a:endParaRPr lang="vi-VN" sz="90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53" b="95389" l="3256" r="93721">
                        <a14:foregroundMark x1="34186" y1="46686" x2="73488" y2="76801"/>
                        <a14:foregroundMark x1="54884" y1="62104" x2="23721" y2="85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6017" y="2671915"/>
            <a:ext cx="1657794" cy="26756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0BBCD8-C6BF-41EF-8795-45F855C2F8B3}"/>
              </a:ext>
            </a:extLst>
          </p:cNvPr>
          <p:cNvSpPr txBox="1"/>
          <p:nvPr/>
        </p:nvSpPr>
        <p:spPr>
          <a:xfrm>
            <a:off x="226432" y="494379"/>
            <a:ext cx="27845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Who is the fastest writer?</a:t>
            </a:r>
            <a:endParaRPr lang="en-US" sz="3200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96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762785" y="2058023"/>
            <a:ext cx="566056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6000" b="1" dirty="0">
                <a:solidFill>
                  <a:srgbClr val="FF0000"/>
                </a:solidFill>
              </a:rPr>
              <a:t>Project</a:t>
            </a:r>
            <a:endParaRPr sz="60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96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11539" b="-4125"/>
          <a:stretch/>
        </p:blipFill>
        <p:spPr>
          <a:xfrm>
            <a:off x="526094" y="340616"/>
            <a:ext cx="8066761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63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32"/>
            <a:ext cx="9144000" cy="5053035"/>
          </a:xfrm>
          <a:prstGeom prst="rect">
            <a:avLst/>
          </a:prstGeom>
        </p:spPr>
      </p:pic>
      <p:pic>
        <p:nvPicPr>
          <p:cNvPr id="4" name="Picture 6" descr="https://encrypted-tbn3.gstatic.com/images?q=tbn:ANd9GcQyrDkJQ9YmWrvBjXWxTX54MSn6T9Dz5Bwbg9tBSpoeuMT8gMlW2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19" y="4108672"/>
            <a:ext cx="1976285" cy="712730"/>
          </a:xfrm>
          <a:prstGeom prst="trapezoid">
            <a:avLst>
              <a:gd name="adj" fmla="val 22731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15" y="4153874"/>
            <a:ext cx="951292" cy="667528"/>
          </a:xfrm>
          <a:prstGeom prst="rect">
            <a:avLst/>
          </a:prstGeom>
        </p:spPr>
      </p:pic>
      <p:pic>
        <p:nvPicPr>
          <p:cNvPr id="6" name="Picture 6" descr="https://encrypted-tbn3.gstatic.com/images?q=tbn:ANd9GcQyrDkJQ9YmWrvBjXWxTX54MSn6T9Dz5Bwbg9tBSpoeuMT8gMlW2w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5961">
            <a:off x="4115530" y="4239146"/>
            <a:ext cx="1252718" cy="451782"/>
          </a:xfrm>
          <a:prstGeom prst="trapezoid">
            <a:avLst>
              <a:gd name="adj" fmla="val 22731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encrypted-tbn3.gstatic.com/images?q=tbn:ANd9GcQyrDkJQ9YmWrvBjXWxTX54MSn6T9Dz5Bwbg9tBSpoeuMT8gMlW2w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2369">
            <a:off x="4267929" y="4351142"/>
            <a:ext cx="1252718" cy="451782"/>
          </a:xfrm>
          <a:prstGeom prst="trapezoid">
            <a:avLst>
              <a:gd name="adj" fmla="val 22731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s://encrypted-tbn3.gstatic.com/images?q=tbn:ANd9GcQyrDkJQ9YmWrvBjXWxTX54MSn6T9Dz5Bwbg9tBSpoeuMT8gMlW2w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474">
            <a:off x="4289056" y="4408006"/>
            <a:ext cx="1252718" cy="451782"/>
          </a:xfrm>
          <a:prstGeom prst="trapezoid">
            <a:avLst>
              <a:gd name="adj" fmla="val 22731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966661" y="45232"/>
            <a:ext cx="28680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>
                <a:solidFill>
                  <a:schemeClr val="tx1"/>
                </a:solidFill>
                <a:latin typeface="Fredoka One"/>
                <a:sym typeface="Fredoka One"/>
              </a:rPr>
              <a:t>Project</a:t>
            </a:r>
            <a:endParaRPr lang="vi-VN" sz="9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3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741664" y="1567362"/>
            <a:ext cx="566056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Fun corner and wrap-up</a:t>
            </a:r>
            <a:br>
              <a:rPr lang="vi-VN" sz="6000" dirty="0">
                <a:solidFill>
                  <a:srgbClr val="FF0000"/>
                </a:solidFill>
              </a:rPr>
            </a:br>
            <a:endParaRPr sz="60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899" y="296562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909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098" y="-25658"/>
            <a:ext cx="1401964" cy="130443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29098" y="-25658"/>
            <a:ext cx="1401964" cy="1304436"/>
            <a:chOff x="1738568" y="-8441"/>
            <a:chExt cx="1401964" cy="13044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1</a:t>
              </a:r>
              <a:endParaRPr lang="vi-VN"/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62" y="-25658"/>
            <a:ext cx="1401964" cy="1304436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3231062" y="-25658"/>
            <a:ext cx="1401964" cy="1304436"/>
            <a:chOff x="1738568" y="-8441"/>
            <a:chExt cx="1401964" cy="1304436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76" name="Rectangle 75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2</a:t>
              </a:r>
              <a:endParaRPr lang="vi-VN"/>
            </a:p>
          </p:txBody>
        </p:sp>
      </p:grpSp>
      <p:pic>
        <p:nvPicPr>
          <p:cNvPr id="77" name="Picture 7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026" y="-21081"/>
            <a:ext cx="1401964" cy="1304436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4633026" y="-21081"/>
            <a:ext cx="1401964" cy="1304436"/>
            <a:chOff x="1738568" y="-8441"/>
            <a:chExt cx="1401964" cy="1304436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80" name="Rectangle 79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3</a:t>
              </a:r>
              <a:endParaRPr lang="vi-VN"/>
            </a:p>
          </p:txBody>
        </p: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71" y="-21081"/>
            <a:ext cx="1401964" cy="1304436"/>
          </a:xfrm>
          <a:prstGeom prst="rect">
            <a:avLst/>
          </a:prstGeom>
        </p:spPr>
      </p:pic>
      <p:grpSp>
        <p:nvGrpSpPr>
          <p:cNvPr id="82" name="Group 81"/>
          <p:cNvGrpSpPr/>
          <p:nvPr/>
        </p:nvGrpSpPr>
        <p:grpSpPr>
          <a:xfrm>
            <a:off x="6017471" y="-21081"/>
            <a:ext cx="1401964" cy="1304436"/>
            <a:chOff x="1738568" y="-8441"/>
            <a:chExt cx="1401964" cy="1304436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84" name="Rectangle 83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4</a:t>
              </a:r>
              <a:endParaRPr lang="vi-VN"/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292" y="1275671"/>
            <a:ext cx="1401964" cy="1304436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1829292" y="1283355"/>
            <a:ext cx="1401964" cy="1304436"/>
            <a:chOff x="1738568" y="-757"/>
            <a:chExt cx="1401964" cy="1304436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757"/>
              <a:ext cx="1401964" cy="1304436"/>
            </a:xfrm>
            <a:prstGeom prst="rect">
              <a:avLst/>
            </a:prstGeom>
          </p:spPr>
        </p:pic>
        <p:sp>
          <p:nvSpPr>
            <p:cNvPr id="88" name="Rectangle 87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5</a:t>
              </a:r>
              <a:endParaRPr lang="vi-VN"/>
            </a:p>
          </p:txBody>
        </p:sp>
      </p:grpSp>
      <p:pic>
        <p:nvPicPr>
          <p:cNvPr id="89" name="Picture 8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256" y="1275671"/>
            <a:ext cx="1395869" cy="1304436"/>
          </a:xfrm>
          <a:prstGeom prst="rect">
            <a:avLst/>
          </a:prstGeom>
        </p:spPr>
      </p:pic>
      <p:grpSp>
        <p:nvGrpSpPr>
          <p:cNvPr id="90" name="Group 89"/>
          <p:cNvGrpSpPr/>
          <p:nvPr/>
        </p:nvGrpSpPr>
        <p:grpSpPr>
          <a:xfrm>
            <a:off x="3231256" y="1283355"/>
            <a:ext cx="1401964" cy="1304436"/>
            <a:chOff x="1738568" y="-8441"/>
            <a:chExt cx="1401964" cy="1304436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92" name="Rectangle 91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6</a:t>
              </a:r>
              <a:endParaRPr lang="vi-VN"/>
            </a:p>
          </p:txBody>
        </p:sp>
      </p:grpSp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1"/>
          <a:stretch/>
        </p:blipFill>
        <p:spPr>
          <a:xfrm>
            <a:off x="4617853" y="1278778"/>
            <a:ext cx="1417138" cy="1301329"/>
          </a:xfrm>
          <a:prstGeom prst="rect">
            <a:avLst/>
          </a:prstGeom>
        </p:spPr>
      </p:pic>
      <p:grpSp>
        <p:nvGrpSpPr>
          <p:cNvPr id="98" name="Group 97"/>
          <p:cNvGrpSpPr/>
          <p:nvPr/>
        </p:nvGrpSpPr>
        <p:grpSpPr>
          <a:xfrm>
            <a:off x="4633220" y="1283355"/>
            <a:ext cx="1401964" cy="1304436"/>
            <a:chOff x="1738568" y="-8441"/>
            <a:chExt cx="1401964" cy="1304436"/>
          </a:xfrm>
        </p:grpSpPr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100" name="Rectangle 99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7</a:t>
              </a:r>
              <a:endParaRPr lang="vi-VN"/>
            </a:p>
          </p:txBody>
        </p:sp>
      </p:grpSp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"/>
          <a:stretch/>
        </p:blipFill>
        <p:spPr>
          <a:xfrm>
            <a:off x="6026040" y="1275671"/>
            <a:ext cx="1532213" cy="1304436"/>
          </a:xfrm>
          <a:prstGeom prst="rect">
            <a:avLst/>
          </a:prstGeom>
        </p:spPr>
      </p:pic>
      <p:grpSp>
        <p:nvGrpSpPr>
          <p:cNvPr id="102" name="Group 101"/>
          <p:cNvGrpSpPr/>
          <p:nvPr/>
        </p:nvGrpSpPr>
        <p:grpSpPr>
          <a:xfrm>
            <a:off x="6022043" y="1283355"/>
            <a:ext cx="1401964" cy="1304436"/>
            <a:chOff x="1738568" y="-8441"/>
            <a:chExt cx="1401964" cy="1304436"/>
          </a:xfrm>
        </p:grpSpPr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104" name="Rectangle 103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 dirty="0"/>
                <a:t>8</a:t>
              </a:r>
              <a:endParaRPr lang="vi-VN" dirty="0"/>
            </a:p>
          </p:txBody>
        </p:sp>
      </p:grpSp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3295"/>
          <a:stretch/>
        </p:blipFill>
        <p:spPr>
          <a:xfrm>
            <a:off x="1829933" y="2580107"/>
            <a:ext cx="1401323" cy="1296752"/>
          </a:xfrm>
          <a:prstGeom prst="rect">
            <a:avLst/>
          </a:prstGeom>
        </p:spPr>
      </p:pic>
      <p:grpSp>
        <p:nvGrpSpPr>
          <p:cNvPr id="106" name="Group 105"/>
          <p:cNvGrpSpPr/>
          <p:nvPr/>
        </p:nvGrpSpPr>
        <p:grpSpPr>
          <a:xfrm>
            <a:off x="1828022" y="2580107"/>
            <a:ext cx="1401964" cy="1304436"/>
            <a:chOff x="1738568" y="-8441"/>
            <a:chExt cx="1401964" cy="1304436"/>
          </a:xfrm>
        </p:grpSpPr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108" name="Rectangle 107"/>
            <p:cNvSpPr/>
            <p:nvPr/>
          </p:nvSpPr>
          <p:spPr>
            <a:xfrm>
              <a:off x="2175695" y="201326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9</a:t>
              </a:r>
              <a:endParaRPr lang="vi-VN"/>
            </a:p>
          </p:txBody>
        </p:sp>
      </p:grpSp>
      <p:pic>
        <p:nvPicPr>
          <p:cNvPr id="109" name="Picture 10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256" y="2576265"/>
            <a:ext cx="1401964" cy="1304436"/>
          </a:xfrm>
          <a:prstGeom prst="rect">
            <a:avLst/>
          </a:prstGeom>
        </p:spPr>
      </p:pic>
      <p:grpSp>
        <p:nvGrpSpPr>
          <p:cNvPr id="110" name="Group 109"/>
          <p:cNvGrpSpPr/>
          <p:nvPr/>
        </p:nvGrpSpPr>
        <p:grpSpPr>
          <a:xfrm>
            <a:off x="3231256" y="2576265"/>
            <a:ext cx="1401964" cy="1304436"/>
            <a:chOff x="1738568" y="-8441"/>
            <a:chExt cx="1401964" cy="1304436"/>
          </a:xfrm>
        </p:grpSpPr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112" name="Rectangle 111"/>
            <p:cNvSpPr/>
            <p:nvPr/>
          </p:nvSpPr>
          <p:spPr>
            <a:xfrm>
              <a:off x="1965643" y="213682"/>
              <a:ext cx="8707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10</a:t>
              </a:r>
              <a:endParaRPr lang="vi-VN"/>
            </a:p>
          </p:txBody>
        </p:sp>
      </p:grpSp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4"/>
          <a:stretch/>
        </p:blipFill>
        <p:spPr>
          <a:xfrm>
            <a:off x="4634462" y="2573831"/>
            <a:ext cx="1400102" cy="1303028"/>
          </a:xfrm>
          <a:prstGeom prst="rect">
            <a:avLst/>
          </a:prstGeom>
        </p:spPr>
      </p:pic>
      <p:grpSp>
        <p:nvGrpSpPr>
          <p:cNvPr id="118" name="Group 117"/>
          <p:cNvGrpSpPr/>
          <p:nvPr/>
        </p:nvGrpSpPr>
        <p:grpSpPr>
          <a:xfrm>
            <a:off x="4634462" y="2573831"/>
            <a:ext cx="1401964" cy="1304436"/>
            <a:chOff x="1738568" y="-8441"/>
            <a:chExt cx="1401964" cy="1304436"/>
          </a:xfrm>
        </p:grpSpPr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120" name="Rectangle 119"/>
            <p:cNvSpPr/>
            <p:nvPr/>
          </p:nvSpPr>
          <p:spPr>
            <a:xfrm>
              <a:off x="2001195" y="201326"/>
              <a:ext cx="8707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 dirty="0"/>
                <a:t>11</a:t>
              </a:r>
              <a:endParaRPr lang="vi-VN" dirty="0"/>
            </a:p>
          </p:txBody>
        </p:sp>
      </p:grpSp>
      <p:pic>
        <p:nvPicPr>
          <p:cNvPr id="121" name="Picture 1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426" y="2578675"/>
            <a:ext cx="1401964" cy="1298341"/>
          </a:xfrm>
          <a:prstGeom prst="rect">
            <a:avLst/>
          </a:prstGeom>
        </p:spPr>
      </p:pic>
      <p:grpSp>
        <p:nvGrpSpPr>
          <p:cNvPr id="122" name="Group 121"/>
          <p:cNvGrpSpPr/>
          <p:nvPr/>
        </p:nvGrpSpPr>
        <p:grpSpPr>
          <a:xfrm>
            <a:off x="6036426" y="2575628"/>
            <a:ext cx="1401964" cy="1304436"/>
            <a:chOff x="1738568" y="-8441"/>
            <a:chExt cx="1401964" cy="1304436"/>
          </a:xfrm>
        </p:grpSpPr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124" name="Rectangle 123"/>
            <p:cNvSpPr/>
            <p:nvPr/>
          </p:nvSpPr>
          <p:spPr>
            <a:xfrm>
              <a:off x="1966295" y="201326"/>
              <a:ext cx="8707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 dirty="0"/>
                <a:t>12</a:t>
              </a:r>
              <a:endParaRPr lang="vi-VN" dirty="0"/>
            </a:p>
          </p:txBody>
        </p:sp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022" y="3881896"/>
            <a:ext cx="1401964" cy="1304436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1828022" y="3881896"/>
            <a:ext cx="1401964" cy="1304436"/>
            <a:chOff x="1738568" y="-8441"/>
            <a:chExt cx="1401964" cy="1304436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128" name="Rectangle 127"/>
            <p:cNvSpPr/>
            <p:nvPr/>
          </p:nvSpPr>
          <p:spPr>
            <a:xfrm>
              <a:off x="1978920" y="201326"/>
              <a:ext cx="8707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13</a:t>
              </a:r>
              <a:endParaRPr lang="vi-VN"/>
            </a:p>
          </p:txBody>
        </p:sp>
      </p:grpSp>
      <p:pic>
        <p:nvPicPr>
          <p:cNvPr id="129" name="Picture 12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307" y="3880064"/>
            <a:ext cx="1401964" cy="1304436"/>
          </a:xfrm>
          <a:prstGeom prst="rect">
            <a:avLst/>
          </a:prstGeom>
        </p:spPr>
      </p:pic>
      <p:grpSp>
        <p:nvGrpSpPr>
          <p:cNvPr id="130" name="Group 129"/>
          <p:cNvGrpSpPr/>
          <p:nvPr/>
        </p:nvGrpSpPr>
        <p:grpSpPr>
          <a:xfrm>
            <a:off x="3231307" y="3880064"/>
            <a:ext cx="1401964" cy="1304436"/>
            <a:chOff x="1738568" y="-8441"/>
            <a:chExt cx="1401964" cy="1304436"/>
          </a:xfrm>
        </p:grpSpPr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132" name="Rectangle 131"/>
            <p:cNvSpPr/>
            <p:nvPr/>
          </p:nvSpPr>
          <p:spPr>
            <a:xfrm>
              <a:off x="1967345" y="201326"/>
              <a:ext cx="8707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14</a:t>
              </a:r>
              <a:endParaRPr lang="vi-VN"/>
            </a:p>
          </p:txBody>
        </p:sp>
      </p:grpSp>
      <p:pic>
        <p:nvPicPr>
          <p:cNvPr id="133" name="Picture 13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271" y="3876859"/>
            <a:ext cx="1401964" cy="1304436"/>
          </a:xfrm>
          <a:prstGeom prst="rect">
            <a:avLst/>
          </a:prstGeom>
        </p:spPr>
      </p:pic>
      <p:grpSp>
        <p:nvGrpSpPr>
          <p:cNvPr id="134" name="Group 133"/>
          <p:cNvGrpSpPr/>
          <p:nvPr/>
        </p:nvGrpSpPr>
        <p:grpSpPr>
          <a:xfrm>
            <a:off x="4633271" y="3876859"/>
            <a:ext cx="1401964" cy="1304436"/>
            <a:chOff x="1738568" y="-8441"/>
            <a:chExt cx="1401964" cy="1304436"/>
          </a:xfrm>
        </p:grpSpPr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136" name="Rectangle 135"/>
            <p:cNvSpPr/>
            <p:nvPr/>
          </p:nvSpPr>
          <p:spPr>
            <a:xfrm>
              <a:off x="1990495" y="201326"/>
              <a:ext cx="8707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 dirty="0"/>
                <a:t>15</a:t>
              </a:r>
              <a:endParaRPr lang="vi-VN" dirty="0"/>
            </a:p>
          </p:txBody>
        </p:sp>
      </p:grpSp>
      <p:pic>
        <p:nvPicPr>
          <p:cNvPr id="141" name="Picture 14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374" y="3880064"/>
            <a:ext cx="1401964" cy="1304436"/>
          </a:xfrm>
          <a:prstGeom prst="rect">
            <a:avLst/>
          </a:prstGeom>
        </p:spPr>
      </p:pic>
      <p:grpSp>
        <p:nvGrpSpPr>
          <p:cNvPr id="142" name="Group 141"/>
          <p:cNvGrpSpPr/>
          <p:nvPr/>
        </p:nvGrpSpPr>
        <p:grpSpPr>
          <a:xfrm>
            <a:off x="5937337" y="3880064"/>
            <a:ext cx="1498001" cy="1304436"/>
            <a:chOff x="1738568" y="-8441"/>
            <a:chExt cx="1401964" cy="1304436"/>
          </a:xfrm>
        </p:grpSpPr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568" y="-8441"/>
              <a:ext cx="1401964" cy="1304436"/>
            </a:xfrm>
            <a:prstGeom prst="rect">
              <a:avLst/>
            </a:prstGeom>
          </p:spPr>
        </p:pic>
        <p:sp>
          <p:nvSpPr>
            <p:cNvPr id="144" name="Rectangle 143"/>
            <p:cNvSpPr/>
            <p:nvPr/>
          </p:nvSpPr>
          <p:spPr>
            <a:xfrm>
              <a:off x="1955770" y="201326"/>
              <a:ext cx="87075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/>
                <a:t>16</a:t>
              </a:r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73717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38"/>
          <p:cNvSpPr txBox="1">
            <a:spLocks noGrp="1"/>
          </p:cNvSpPr>
          <p:nvPr>
            <p:ph type="title" idx="8"/>
          </p:nvPr>
        </p:nvSpPr>
        <p:spPr>
          <a:xfrm>
            <a:off x="2047431" y="2569476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43264" y="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C</a:t>
            </a:r>
            <a:r>
              <a:rPr lang="en" sz="5400" dirty="0"/>
              <a:t>ontents </a:t>
            </a:r>
            <a:endParaRPr sz="5400" dirty="0"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1301781" y="1589477"/>
            <a:ext cx="273859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</a:rPr>
              <a:t>Warm-up and review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2"/>
          </p:nvPr>
        </p:nvSpPr>
        <p:spPr>
          <a:xfrm>
            <a:off x="2447524" y="870292"/>
            <a:ext cx="1094100" cy="13533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4488455" y="1587675"/>
            <a:ext cx="326976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Read and match. 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721" name="Google Shape;721;p38"/>
          <p:cNvSpPr txBox="1">
            <a:spLocks noGrp="1"/>
          </p:cNvSpPr>
          <p:nvPr>
            <p:ph type="title" idx="5"/>
          </p:nvPr>
        </p:nvSpPr>
        <p:spPr>
          <a:xfrm>
            <a:off x="5340999" y="864075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5571660" y="3285138"/>
            <a:ext cx="3106030" cy="12107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</a:rPr>
              <a:t>Fun corner and wrap-up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724" name="Google Shape;724;p38"/>
          <p:cNvSpPr txBox="1">
            <a:spLocks noGrp="1"/>
          </p:cNvSpPr>
          <p:nvPr>
            <p:ph type="title" idx="15"/>
          </p:nvPr>
        </p:nvSpPr>
        <p:spPr>
          <a:xfrm>
            <a:off x="3854907" y="2505292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sp>
        <p:nvSpPr>
          <p:cNvPr id="12" name="Google Shape;719;p38"/>
          <p:cNvSpPr txBox="1">
            <a:spLocks/>
          </p:cNvSpPr>
          <p:nvPr/>
        </p:nvSpPr>
        <p:spPr>
          <a:xfrm>
            <a:off x="549634" y="3277492"/>
            <a:ext cx="326976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Let’s write.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Google Shape;719;p38"/>
          <p:cNvSpPr txBox="1">
            <a:spLocks/>
          </p:cNvSpPr>
          <p:nvPr/>
        </p:nvSpPr>
        <p:spPr>
          <a:xfrm>
            <a:off x="3783897" y="3282127"/>
            <a:ext cx="326976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dirty="0">
                <a:solidFill>
                  <a:srgbClr val="FF0000"/>
                </a:solidFill>
              </a:rPr>
              <a:t>Project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Google Shape;724;p38"/>
          <p:cNvSpPr txBox="1">
            <a:spLocks/>
          </p:cNvSpPr>
          <p:nvPr/>
        </p:nvSpPr>
        <p:spPr>
          <a:xfrm>
            <a:off x="6362344" y="2602492"/>
            <a:ext cx="10941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9200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896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" grpId="0"/>
      <p:bldP spid="716" grpId="0"/>
      <p:bldP spid="718" grpId="0"/>
      <p:bldP spid="719" grpId="0"/>
      <p:bldP spid="721" grpId="0"/>
      <p:bldP spid="722" grpId="0"/>
      <p:bldP spid="724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215070" y="1822048"/>
            <a:ext cx="4713860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sz="6000" b="1">
                <a:solidFill>
                  <a:srgbClr val="FF0000"/>
                </a:solidFill>
              </a:rPr>
              <a:t>Warm-up and review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43264" y="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5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Arrange me!</a:t>
            </a:r>
            <a:endParaRPr sz="5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-491593" y="948816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4400" dirty="0">
                <a:solidFill>
                  <a:srgbClr val="000714"/>
                </a:solidFill>
              </a:rPr>
              <a:t> 1. an/ It’s/ eye/ .</a:t>
            </a:r>
            <a:br>
              <a:rPr lang="en-US" sz="4400" dirty="0">
                <a:solidFill>
                  <a:srgbClr val="000714"/>
                </a:solidFill>
              </a:rPr>
            </a:br>
            <a:endParaRPr sz="4400" dirty="0">
              <a:solidFill>
                <a:srgbClr val="000714"/>
              </a:solidFill>
            </a:endParaRPr>
          </a:p>
        </p:txBody>
      </p:sp>
      <p:sp>
        <p:nvSpPr>
          <p:cNvPr id="23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-103240" y="1858297"/>
            <a:ext cx="885395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4400" dirty="0">
                <a:solidFill>
                  <a:srgbClr val="000714"/>
                </a:solidFill>
              </a:rPr>
              <a:t>2. your/ touch/nose/ !</a:t>
            </a:r>
          </a:p>
        </p:txBody>
      </p:sp>
      <p:sp>
        <p:nvSpPr>
          <p:cNvPr id="24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3736" y="2807110"/>
            <a:ext cx="885395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4400" dirty="0">
                <a:solidFill>
                  <a:srgbClr val="000714"/>
                </a:solidFill>
              </a:rPr>
              <a:t>3. mouth/ open/ ! /your</a:t>
            </a:r>
          </a:p>
        </p:txBody>
      </p:sp>
      <p:sp>
        <p:nvSpPr>
          <p:cNvPr id="2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63908" y="3805084"/>
            <a:ext cx="885395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4400" dirty="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4. a/and/ face/ a/ hand/ .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96287" y="1005393"/>
            <a:ext cx="639096" cy="3699994"/>
            <a:chOff x="235975" y="1140149"/>
            <a:chExt cx="639096" cy="369999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9" r="53871"/>
            <a:stretch/>
          </p:blipFill>
          <p:spPr>
            <a:xfrm>
              <a:off x="235975" y="1140149"/>
              <a:ext cx="629264" cy="85335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9" r="53871"/>
            <a:stretch/>
          </p:blipFill>
          <p:spPr>
            <a:xfrm>
              <a:off x="235975" y="2057414"/>
              <a:ext cx="629264" cy="85335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9" r="53871"/>
            <a:stretch/>
          </p:blipFill>
          <p:spPr>
            <a:xfrm>
              <a:off x="235975" y="3040029"/>
              <a:ext cx="629264" cy="85335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9" r="53871"/>
            <a:stretch/>
          </p:blipFill>
          <p:spPr>
            <a:xfrm>
              <a:off x="245807" y="3986790"/>
              <a:ext cx="629264" cy="8533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79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43264" y="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5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Arrange me!</a:t>
            </a:r>
            <a:endParaRPr sz="5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471965" y="161741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5400" dirty="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1. an/ It’s/ eye/.</a:t>
            </a:r>
            <a:br>
              <a:rPr lang="en-US" sz="5400" dirty="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sz="5400" dirty="0">
              <a:solidFill>
                <a:srgbClr val="0007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368709" y="2605549"/>
            <a:ext cx="885395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an eye.</a:t>
            </a:r>
          </a:p>
        </p:txBody>
      </p:sp>
    </p:spTree>
    <p:extLst>
      <p:ext uri="{BB962C8B-B14F-4D97-AF65-F5344CB8AC3E}">
        <p14:creationId xmlns:p14="http://schemas.microsoft.com/office/powerpoint/2010/main" val="55306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43264" y="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5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Arrange me!</a:t>
            </a:r>
            <a:endParaRPr sz="5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560456" y="1538752"/>
            <a:ext cx="8190254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540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your/ touch/ nose/ !</a:t>
            </a:r>
          </a:p>
        </p:txBody>
      </p:sp>
      <p:sp>
        <p:nvSpPr>
          <p:cNvPr id="23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113077" y="2605549"/>
            <a:ext cx="885395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6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Touch your nose ! </a:t>
            </a:r>
          </a:p>
        </p:txBody>
      </p:sp>
    </p:spTree>
    <p:extLst>
      <p:ext uri="{BB962C8B-B14F-4D97-AF65-F5344CB8AC3E}">
        <p14:creationId xmlns:p14="http://schemas.microsoft.com/office/powerpoint/2010/main" val="114670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43264" y="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5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Arrange me!</a:t>
            </a:r>
            <a:endParaRPr sz="5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560455" y="1538752"/>
            <a:ext cx="8406571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5400" dirty="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mouth/ open/ ! / your</a:t>
            </a:r>
          </a:p>
        </p:txBody>
      </p:sp>
      <p:sp>
        <p:nvSpPr>
          <p:cNvPr id="23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113077" y="2605549"/>
            <a:ext cx="885395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your mouth! </a:t>
            </a:r>
          </a:p>
        </p:txBody>
      </p:sp>
    </p:spTree>
    <p:extLst>
      <p:ext uri="{BB962C8B-B14F-4D97-AF65-F5344CB8AC3E}">
        <p14:creationId xmlns:p14="http://schemas.microsoft.com/office/powerpoint/2010/main" val="309344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43264" y="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5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Arrange me!</a:t>
            </a:r>
            <a:endParaRPr sz="5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560456" y="1538752"/>
            <a:ext cx="8583544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5400" dirty="0">
                <a:solidFill>
                  <a:srgbClr val="0007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a/and/ face/a/ hand/. </a:t>
            </a:r>
          </a:p>
        </p:txBody>
      </p:sp>
      <p:sp>
        <p:nvSpPr>
          <p:cNvPr id="23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113077" y="2605549"/>
            <a:ext cx="8853950" cy="884905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lvl="0"/>
            <a:r>
              <a:rPr lang="en-US" sz="6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face and a hand.</a:t>
            </a:r>
          </a:p>
        </p:txBody>
      </p:sp>
    </p:spTree>
    <p:extLst>
      <p:ext uri="{BB962C8B-B14F-4D97-AF65-F5344CB8AC3E}">
        <p14:creationId xmlns:p14="http://schemas.microsoft.com/office/powerpoint/2010/main" val="428147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762785" y="2058023"/>
            <a:ext cx="5660569" cy="822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6000" b="1" dirty="0">
                <a:solidFill>
                  <a:srgbClr val="FF0000"/>
                </a:solidFill>
              </a:rPr>
              <a:t>Read and match.</a:t>
            </a:r>
            <a:endParaRPr sz="60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7876513"/>
      </p:ext>
    </p:extLst>
  </p:cSld>
  <p:clrMapOvr>
    <a:masterClrMapping/>
  </p:clrMapOvr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400</Words>
  <Application>Microsoft Office PowerPoint</Application>
  <PresentationFormat>On-screen Show (16:9)</PresentationFormat>
  <Paragraphs>83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Barlow</vt:lpstr>
      <vt:lpstr>Hind</vt:lpstr>
      <vt:lpstr>Fira Sans Extra Condensed Medium</vt:lpstr>
      <vt:lpstr>Comic Sans MS</vt:lpstr>
      <vt:lpstr>Calibri</vt:lpstr>
      <vt:lpstr>Sport Day</vt:lpstr>
      <vt:lpstr>Arial</vt:lpstr>
      <vt:lpstr>Fredoka One</vt:lpstr>
      <vt:lpstr>.VnTime</vt:lpstr>
      <vt:lpstr>Montserrat</vt:lpstr>
      <vt:lpstr>Taller de Aprendizaje con Tonos Pastel by Slidesgo</vt:lpstr>
      <vt:lpstr>1_Over The Rainbow by Slidesgo</vt:lpstr>
      <vt:lpstr>PowerPoint Presentation</vt:lpstr>
      <vt:lpstr>3</vt:lpstr>
      <vt:lpstr>Warm-up and review</vt:lpstr>
      <vt:lpstr>Arrange me!</vt:lpstr>
      <vt:lpstr>Arrange me!</vt:lpstr>
      <vt:lpstr>Arrange me!</vt:lpstr>
      <vt:lpstr>Arrange me!</vt:lpstr>
      <vt:lpstr>Arrange me!</vt:lpstr>
      <vt:lpstr>Read and match.</vt:lpstr>
      <vt:lpstr>PowerPoint Presentation</vt:lpstr>
      <vt:lpstr> Let’s write. </vt:lpstr>
      <vt:lpstr>PowerPoint Presentation</vt:lpstr>
      <vt:lpstr>PowerPoint Presentation</vt:lpstr>
      <vt:lpstr>Project</vt:lpstr>
      <vt:lpstr>PowerPoint Presentation</vt:lpstr>
      <vt:lpstr>PowerPoint Presentation</vt:lpstr>
      <vt:lpstr>Fun corner and wrap-up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Hiệp Phạm Văn</cp:lastModifiedBy>
  <cp:revision>92</cp:revision>
  <dcterms:modified xsi:type="dcterms:W3CDTF">2024-10-09T11:38:12Z</dcterms:modified>
</cp:coreProperties>
</file>