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01" r:id="rId2"/>
    <p:sldId id="320" r:id="rId3"/>
    <p:sldId id="319" r:id="rId4"/>
    <p:sldId id="300" r:id="rId5"/>
    <p:sldId id="286" r:id="rId6"/>
    <p:sldId id="302" r:id="rId7"/>
    <p:sldId id="311" r:id="rId8"/>
    <p:sldId id="305" r:id="rId9"/>
    <p:sldId id="310" r:id="rId10"/>
    <p:sldId id="307" r:id="rId11"/>
    <p:sldId id="318" r:id="rId12"/>
    <p:sldId id="309" r:id="rId13"/>
    <p:sldId id="312" r:id="rId14"/>
    <p:sldId id="316" r:id="rId15"/>
    <p:sldId id="314" r:id="rId16"/>
    <p:sldId id="317" r:id="rId17"/>
  </p:sldIdLst>
  <p:sldSz cx="16778288" cy="9475788"/>
  <p:notesSz cx="6858000" cy="9144000"/>
  <p:custDataLst>
    <p:tags r:id="rId19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33FF"/>
    <a:srgbClr val="FFEFAB"/>
    <a:srgbClr val="3399FF"/>
    <a:srgbClr val="FF33CC"/>
    <a:srgbClr val="CC0066"/>
    <a:srgbClr val="00FF00"/>
    <a:srgbClr val="FFFF00"/>
    <a:srgbClr val="FFEB71"/>
    <a:srgbClr val="FFC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4"/>
    <p:restoredTop sz="95025"/>
  </p:normalViewPr>
  <p:slideViewPr>
    <p:cSldViewPr showGuides="1">
      <p:cViewPr varScale="1">
        <p:scale>
          <a:sx n="50" d="100"/>
          <a:sy n="50" d="100"/>
        </p:scale>
        <p:origin x="-900" y="-90"/>
      </p:cViewPr>
      <p:guideLst>
        <p:guide orient="horz" pos="2984"/>
        <p:guide pos="52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dmin\Downloads\Hai Bàn Tay Của Em - Nhạc Thiếu Nhi 3D Cho Bé Yêu - Heo Con TV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46589"/>
  <ax:ocxPr ax:name="_cy" ax:value="2632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846266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2" y="-446682"/>
            <a:ext cx="16997712" cy="10297144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5926"/>
            <a:ext cx="4906376" cy="4449861"/>
          </a:xfrm>
          <a:prstGeom prst="rect">
            <a:avLst/>
          </a:prstGeom>
        </p:spPr>
      </p:pic>
      <p:sp>
        <p:nvSpPr>
          <p:cNvPr id="6" name="文本框 71690"/>
          <p:cNvSpPr txBox="1"/>
          <p:nvPr/>
        </p:nvSpPr>
        <p:spPr>
          <a:xfrm>
            <a:off x="756296" y="1569542"/>
            <a:ext cx="11521280" cy="28469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5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HOẠT ĐỘNG TRẢI NGHIỆM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SƠ KẾT TUẦN</a:t>
            </a:r>
          </a:p>
          <a:p>
            <a:pPr algn="ctr"/>
            <a:r>
              <a:rPr lang="pt-BR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 TRANH SÁNG TẠO</a:t>
            </a:r>
            <a:endParaRPr lang="en-US" sz="5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2709" descr="PPT素材-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52" y="1612580"/>
            <a:ext cx="15193688" cy="83529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012" y="705446"/>
            <a:ext cx="8496944" cy="4092851"/>
          </a:xfrm>
          <a:prstGeom prst="rect">
            <a:avLst/>
          </a:prstGeom>
        </p:spPr>
      </p:pic>
      <p:sp>
        <p:nvSpPr>
          <p:cNvPr id="6" name="文本框 16"/>
          <p:cNvSpPr txBox="1"/>
          <p:nvPr/>
        </p:nvSpPr>
        <p:spPr>
          <a:xfrm rot="21289523">
            <a:off x="2978803" y="5756208"/>
            <a:ext cx="425867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</a:p>
          <a:p>
            <a:pPr algn="ctr"/>
            <a:r>
              <a:rPr lang="en-US" altLang="zh-CN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</a:p>
          <a:p>
            <a:pPr algn="ctr"/>
            <a:r>
              <a:rPr lang="en-US" altLang="zh-CN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zh-CN" altLang="en-US" sz="4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16"/>
          <p:cNvSpPr txBox="1"/>
          <p:nvPr/>
        </p:nvSpPr>
        <p:spPr>
          <a:xfrm rot="501887">
            <a:off x="9481567" y="4068185"/>
            <a:ext cx="469343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8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SÁNG TẠO</a:t>
            </a:r>
            <a:endParaRPr lang="zh-CN" altLang="en-US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" y="-230658"/>
            <a:ext cx="16849872" cy="995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6"/>
          <p:cNvSpPr txBox="1"/>
          <p:nvPr/>
        </p:nvSpPr>
        <p:spPr>
          <a:xfrm>
            <a:off x="6084888" y="1353518"/>
            <a:ext cx="5957890" cy="769441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en-US" altLang="zh-CN" sz="44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LÃM </a:t>
            </a:r>
            <a:r>
              <a:rPr lang="en-US" altLang="zh-CN" sz="44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zh-CN" altLang="en-US" sz="4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36" y="4337296"/>
            <a:ext cx="3741532" cy="2952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00" y="4327022"/>
            <a:ext cx="3888432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93" y="2793678"/>
            <a:ext cx="3384376" cy="449594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9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7894" descr="1-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0"/>
            <a:ext cx="10440988" cy="952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36" y="5169942"/>
            <a:ext cx="5814191" cy="4305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1072" y="3189714"/>
            <a:ext cx="59046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r>
              <a:rPr lang="en-US" sz="4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có một đôi tay khéo, những việc khó khăn đều có thể thực hiện.</a:t>
            </a:r>
          </a:p>
          <a:p>
            <a:endParaRPr lang="en-US" sz="3200" b="1" dirty="0">
              <a:solidFill>
                <a:srgbClr val="3333FF"/>
              </a:solidFill>
            </a:endParaRPr>
          </a:p>
        </p:txBody>
      </p:sp>
      <p:pic>
        <p:nvPicPr>
          <p:cNvPr id="7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8925" y="705446"/>
            <a:ext cx="6768752" cy="405784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220" descr="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93" y="561430"/>
            <a:ext cx="11449272" cy="90027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4038" descr="1-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3119">
            <a:off x="10233069" y="245123"/>
            <a:ext cx="6925120" cy="9475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9221"/>
          <p:cNvSpPr txBox="1"/>
          <p:nvPr/>
        </p:nvSpPr>
        <p:spPr>
          <a:xfrm>
            <a:off x="4212681" y="1830268"/>
            <a:ext cx="2520280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7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</a:t>
            </a:r>
            <a:r>
              <a:rPr lang="en-US" altLang="zh-CN" sz="7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zh-CN" sz="7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zh-CN" sz="7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zh-CN" altLang="en-US" sz="7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0"/>
            <a:ext cx="16897351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52240" y="777454"/>
            <a:ext cx="7200800" cy="3312368"/>
          </a:xfrm>
          <a:prstGeom prst="cloudCallout">
            <a:avLst>
              <a:gd name="adj1" fmla="val 77246"/>
              <a:gd name="adj2" fmla="val 7232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bài học hôm nay các con thấy mình có thể luyện tập để có đôi bàn tay khéo léo không?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757296" y="129382"/>
            <a:ext cx="5997550" cy="3024336"/>
          </a:xfrm>
          <a:prstGeom prst="cloudCallout">
            <a:avLst>
              <a:gd name="adj1" fmla="val -69223"/>
              <a:gd name="adj2" fmla="val 104399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Ai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băn</a:t>
            </a: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khoăn</a:t>
            </a: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điều</a:t>
            </a: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</a:t>
            </a:r>
          </a:p>
          <a:p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buổi</a:t>
            </a: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</a:t>
            </a:r>
          </a:p>
          <a:p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hôm</a:t>
            </a: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nay </a:t>
            </a:r>
            <a:r>
              <a:rPr lang="en-US" altLang="zh-CN" sz="3600" b="1" dirty="0" err="1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?</a:t>
            </a:r>
            <a:endParaRPr lang="vi-VN" sz="3200" dirty="0">
              <a:solidFill>
                <a:srgbClr val="CC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20" y="3528923"/>
            <a:ext cx="3655297" cy="598006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4037" descr="1-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1925"/>
            <a:ext cx="5195888" cy="550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0"/>
            <a:ext cx="16897351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4" y="5890022"/>
            <a:ext cx="3611663" cy="358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" descr="1 (216)"/>
          <p:cNvPicPr/>
          <p:nvPr/>
        </p:nvPicPr>
        <p:blipFill>
          <a:blip r:embed="rId5"/>
          <a:stretch>
            <a:fillRect/>
          </a:stretch>
        </p:blipFill>
        <p:spPr>
          <a:xfrm>
            <a:off x="2597944" y="417414"/>
            <a:ext cx="13208024" cy="8136904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3996656" y="3427480"/>
            <a:ext cx="8229600" cy="1143000"/>
          </a:xfrm>
        </p:spPr>
        <p:txBody>
          <a:bodyPr lIns="126013" tIns="63007" rIns="126013" bIns="63007">
            <a:noAutofit/>
          </a:bodyPr>
          <a:lstStyle/>
          <a:p>
            <a:pPr algn="l"/>
            <a:r>
              <a:rPr lang="en-US" altLang="zh-CN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zh-CN" sz="400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tự làm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 sáng tạo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thu nhặt những món đồ có thể tái chế, HS có thể đặt một tên khác cho chiếc hộp này.</a:t>
            </a:r>
            <a:endParaRPr lang="zh-CN" altLang="en-US" sz="4000" dirty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44037" descr="1-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717" y="5241950"/>
            <a:ext cx="2928800" cy="244095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16958122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0" y="5097934"/>
            <a:ext cx="6624736" cy="437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6503" y="2307733"/>
            <a:ext cx="1648155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BIỆT. HẸN GẶP LẠI!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26" y="0"/>
            <a:ext cx="16805614" cy="945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326583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0" name="WindowsMediaPlayer1" r:id="rId2" imgW="16771429" imgH="9476190"/>
        </mc:Choice>
        <mc:Fallback>
          <p:control name="WindowsMediaPlayer1" r:id="rId2" imgW="16771429" imgH="947619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63" y="1588"/>
                  <a:ext cx="16771937" cy="9475787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121387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图片 4403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44036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947" y="-153893"/>
            <a:ext cx="12852997" cy="857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7695" y="6155836"/>
            <a:ext cx="3822079" cy="37954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606375"/>
            <a:ext cx="4491863" cy="10056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540272" y="1147029"/>
            <a:ext cx="3096344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000" dirty="0">
                <a:solidFill>
                  <a:srgbClr val="FF0066"/>
                </a:solidFill>
              </a:rPr>
              <a:t>SƠ KẾT</a:t>
            </a:r>
          </a:p>
          <a:p>
            <a:pPr algn="ctr"/>
            <a:r>
              <a:rPr lang="en-US" altLang="zh-CN" sz="5000" dirty="0">
                <a:solidFill>
                  <a:srgbClr val="FF0066"/>
                </a:solidFill>
              </a:rPr>
              <a:t>TUẦN 1</a:t>
            </a:r>
            <a:endParaRPr lang="zh-CN" altLang="en-US" sz="5000" dirty="0">
              <a:solidFill>
                <a:srgbClr val="FF0066"/>
              </a:solidFill>
            </a:endParaRPr>
          </a:p>
        </p:txBody>
      </p:sp>
      <p:pic>
        <p:nvPicPr>
          <p:cNvPr id="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736" y="2034965"/>
            <a:ext cx="4680520" cy="41931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2129" y="1873039"/>
            <a:ext cx="4708111" cy="41931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"/>
          <p:cNvSpPr/>
          <p:nvPr/>
        </p:nvSpPr>
        <p:spPr>
          <a:xfrm>
            <a:off x="5508824" y="3859516"/>
            <a:ext cx="2592288" cy="861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zh-CN" sz="5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zh-CN" altLang="en-US" sz="5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"/>
          <p:cNvSpPr/>
          <p:nvPr/>
        </p:nvSpPr>
        <p:spPr>
          <a:xfrm>
            <a:off x="10333360" y="3859516"/>
            <a:ext cx="2592288" cy="861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zh-CN" sz="5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zh-CN" altLang="en-US" sz="5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57" y="258763"/>
            <a:ext cx="15721483" cy="921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896" y="2232403"/>
            <a:ext cx="9468616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211" y="4104282"/>
            <a:ext cx="10389797" cy="13947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896" y="5671384"/>
            <a:ext cx="10297143" cy="13533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6711409" y="2542127"/>
            <a:ext cx="8432914" cy="78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5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zh-CN" sz="45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zh-CN" sz="45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zh-CN" sz="45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zh-CN" sz="45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5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zh-CN" sz="45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zh-CN" sz="45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zh-CN" sz="45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zh-CN" sz="45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5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6076214" y="4303491"/>
            <a:ext cx="9793088" cy="78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500" b="1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học tập nâng cao chất lượng</a:t>
            </a:r>
            <a:endParaRPr lang="zh-CN" altLang="en-US" sz="4500" b="1" dirty="0">
              <a:solidFill>
                <a:srgbClr val="FFC3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7084326" y="5851887"/>
            <a:ext cx="8704294" cy="78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zh-CN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zh-CN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zh-CN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zh-CN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zh-CN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zh-CN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4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88" y="7473950"/>
            <a:ext cx="39274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SimHei" panose="02010609060101010101" pitchFamily="2" charset="-122"/>
                <a:ea typeface="SimHei" panose="02010609060101010101" pitchFamily="2" charset="-122"/>
              </a:rPr>
              <a:t>在此输入文字</a:t>
            </a: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1955"/>
            <a:ext cx="6076214" cy="48363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900312" y="1425526"/>
            <a:ext cx="39121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altLang="zh-C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HƯỚNG</a:t>
            </a:r>
          </a:p>
          <a:p>
            <a:pPr lvl="0" algn="ctr" eaLnBrk="0" hangingPunct="0"/>
            <a:r>
              <a:rPr lang="en-US" altLang="zh-C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US" altLang="zh-CN" sz="40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4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 animBg="1"/>
      <p:bldP spid="71692" grpId="0" animBg="1"/>
      <p:bldP spid="7169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istrator\Downloads\ẢNG HÌNH NÊN MỚI\2eb65abb3b2bf7969df42d6a12ae3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8" cy="956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16"/>
          <p:cNvSpPr txBox="1"/>
          <p:nvPr/>
        </p:nvSpPr>
        <p:spPr>
          <a:xfrm>
            <a:off x="3204568" y="3371483"/>
            <a:ext cx="1036915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CẢM XÚC TRẢI NGHIỆM</a:t>
            </a:r>
            <a:endParaRPr lang="zh-CN" altLang="en-US" sz="48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7169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05" y="4087565"/>
            <a:ext cx="4545732" cy="3524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1996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800" y="-446683"/>
            <a:ext cx="11490797" cy="9888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05" y="921471"/>
            <a:ext cx="4545731" cy="18376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6"/>
          <p:cNvSpPr txBox="1"/>
          <p:nvPr/>
        </p:nvSpPr>
        <p:spPr>
          <a:xfrm>
            <a:off x="8120752" y="3449762"/>
            <a:ext cx="5937384" cy="769441"/>
          </a:xfrm>
          <a:prstGeom prst="rect">
            <a:avLst/>
          </a:prstGeom>
          <a:solidFill>
            <a:srgbClr val="FFEFAB"/>
          </a:solidFill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4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 ĐÌNH LOÀI VẬT</a:t>
            </a:r>
            <a:endParaRPr lang="zh-CN" altLang="en-US" sz="4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60" y="4219203"/>
            <a:ext cx="8712968" cy="525658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096" y="5529982"/>
            <a:ext cx="3689350" cy="3559423"/>
          </a:xfrm>
          <a:prstGeom prst="rect">
            <a:avLst/>
          </a:prstGeom>
        </p:spPr>
      </p:pic>
      <p:sp>
        <p:nvSpPr>
          <p:cNvPr id="5" name="Thought Bubble: Cloud 5"/>
          <p:cNvSpPr/>
          <p:nvPr/>
        </p:nvSpPr>
        <p:spPr>
          <a:xfrm>
            <a:off x="5906374" y="2073598"/>
            <a:ext cx="4356696" cy="2316797"/>
          </a:xfrm>
          <a:prstGeom prst="cloudCallout">
            <a:avLst>
              <a:gd name="adj1" fmla="val 10405"/>
              <a:gd name="adj2" fmla="val 138010"/>
            </a:avLst>
          </a:prstGeom>
          <a:ln w="38100">
            <a:solidFill>
              <a:srgbClr val="3333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Chào các bạn! Mình là...!</a:t>
            </a:r>
          </a:p>
        </p:txBody>
      </p:sp>
      <p:sp>
        <p:nvSpPr>
          <p:cNvPr id="6" name="Rectangle: Rounded Corners 1"/>
          <p:cNvSpPr/>
          <p:nvPr/>
        </p:nvSpPr>
        <p:spPr>
          <a:xfrm>
            <a:off x="3348584" y="273398"/>
            <a:ext cx="11521280" cy="165618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sẻ </a:t>
            </a:r>
            <a:r>
              <a:rPr lang="en-US" sz="48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con vật mình thể hiện bằng đôi bàn tay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7894" descr="1-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0"/>
            <a:ext cx="10440988" cy="952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36" y="5169942"/>
            <a:ext cx="5814191" cy="4305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0598" y="3657774"/>
            <a:ext cx="59631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r>
              <a:rPr lang="en-US" altLang="vi-V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4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CÙNG NHAU CẢM NHẬN NIỀM VUI TỪ SỰ CHIA SẺ ĐƠN GIẢN NHẤT.</a:t>
            </a:r>
          </a:p>
          <a:p>
            <a:endParaRPr lang="en-US" sz="4800" dirty="0"/>
          </a:p>
        </p:txBody>
      </p:sp>
      <p:pic>
        <p:nvPicPr>
          <p:cNvPr id="7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8925" y="705446"/>
            <a:ext cx="6768752" cy="364776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 (3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13&quot;/&gt;&lt;/TableIndex&gt;&lt;/ShapeTextInfo&gt;"/>
  <p:tag name="PRESENTER_SHAPEINFO" val="&lt;ThreeDShapeInfo&gt;&lt;uuid val=&quot;{876FC5F6-8FB2-42DD-807B-C3E9A74461F4}&quot;/&gt;&lt;isInvalidForFieldText val=&quot;0&quot;/&gt;&lt;Image&gt;&lt;filename val=&quot;C:\Users\ADMINI~1\AppData\Local\Temp\PR\data\asimages\{876FC5F6-8FB2-42DD-807B-C3E9A74461F4}_52.png&quot;/&gt;&lt;left val=&quot;8&quot;/&gt;&lt;top val=&quot;181&quot;/&gt;&lt;width val=&quot;758&quot;/&gt;&lt;height val=&quot;134&quot;/&gt;&lt;hasText val=&quot;1&quot;/&gt;&lt;/Image&gt;&lt;/ThreeDShapeInfo&gt;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193</Words>
  <Application>Microsoft Office PowerPoint</Application>
  <PresentationFormat>Custom</PresentationFormat>
  <Paragraphs>37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Về nhà: HS tự làm Hộp sáng tạo để thu nhặt những món đồ có thể tái chế, HS có thể đặt một tên khác cho chiếc hộp này.</vt:lpstr>
      <vt:lpstr>PowerPoint Presentation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(3)</dc:title>
  <dc:creator>Administrator</dc:creator>
  <cp:lastModifiedBy>Admin</cp:lastModifiedBy>
  <cp:revision>124</cp:revision>
  <dcterms:created xsi:type="dcterms:W3CDTF">2015-09-14T06:10:00Z</dcterms:created>
  <dcterms:modified xsi:type="dcterms:W3CDTF">2021-09-18T16:01:17Z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