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0"/>
  </p:notesMasterIdLst>
  <p:sldIdLst>
    <p:sldId id="2965" r:id="rId2"/>
    <p:sldId id="3079" r:id="rId3"/>
    <p:sldId id="3080" r:id="rId4"/>
    <p:sldId id="3082" r:id="rId5"/>
    <p:sldId id="3083" r:id="rId6"/>
    <p:sldId id="3085" r:id="rId7"/>
    <p:sldId id="2944" r:id="rId8"/>
    <p:sldId id="28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82" d="100"/>
          <a:sy n="82" d="100"/>
        </p:scale>
        <p:origin x="6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18/03/2022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52108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507027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id="{B550C177-7C67-4A61-9BED-D9462332A4E3}"/>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0E6A3E6-3C14-4474-A78A-03C74DD7CF1D}"/>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71364" y="321232"/>
            <a:ext cx="1664763" cy="1512215"/>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51158C0F-91EC-40AE-8532-8ECFFAF5A3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7840" y="833616"/>
            <a:ext cx="9364268" cy="1999661"/>
          </a:xfrm>
          <a:prstGeom prst="rect">
            <a:avLst/>
          </a:prstGeom>
        </p:spPr>
      </p:pic>
      <p:pic>
        <p:nvPicPr>
          <p:cNvPr id="8" name="Picture 7">
            <a:extLst>
              <a:ext uri="{FF2B5EF4-FFF2-40B4-BE49-F238E27FC236}">
                <a16:creationId xmlns:a16="http://schemas.microsoft.com/office/drawing/2014/main" id="{D3035618-4861-43D8-B128-7D85CB5E5450}"/>
              </a:ext>
            </a:extLst>
          </p:cNvPr>
          <p:cNvPicPr>
            <a:picLocks noChangeAspect="1"/>
          </p:cNvPicPr>
          <p:nvPr/>
        </p:nvPicPr>
        <p:blipFill>
          <a:blip r:embed="rId9"/>
          <a:stretch>
            <a:fillRect/>
          </a:stretch>
        </p:blipFill>
        <p:spPr>
          <a:xfrm>
            <a:off x="0" y="192093"/>
            <a:ext cx="1735904" cy="548770"/>
          </a:xfrm>
          <a:prstGeom prst="rect">
            <a:avLst/>
          </a:prstGeom>
        </p:spPr>
      </p:pic>
      <p:pic>
        <p:nvPicPr>
          <p:cNvPr id="9" name="Picture 8">
            <a:extLst>
              <a:ext uri="{FF2B5EF4-FFF2-40B4-BE49-F238E27FC236}">
                <a16:creationId xmlns:a16="http://schemas.microsoft.com/office/drawing/2014/main" id="{A45842CD-DFCB-415A-BB1D-520402C2925A}"/>
              </a:ext>
            </a:extLst>
          </p:cNvPr>
          <p:cNvPicPr>
            <a:picLocks noChangeAspect="1"/>
          </p:cNvPicPr>
          <p:nvPr/>
        </p:nvPicPr>
        <p:blipFill>
          <a:blip r:embed="rId10"/>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1888665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67E2E3-81A3-474B-9899-B5B6FFDF583B}"/>
              </a:ext>
            </a:extLst>
          </p:cNvPr>
          <p:cNvSpPr/>
          <p:nvPr/>
        </p:nvSpPr>
        <p:spPr>
          <a:xfrm>
            <a:off x="4127030" y="393986"/>
            <a:ext cx="7086573" cy="2951514"/>
          </a:xfrm>
          <a:prstGeom prst="rect">
            <a:avLst/>
          </a:prstGeom>
        </p:spPr>
        <p:txBody>
          <a:bodyPr wrap="square">
            <a:spAutoFit/>
          </a:bodyPr>
          <a:lstStyle/>
          <a:p>
            <a:pPr algn="just" defTabSz="342900">
              <a:lnSpc>
                <a:spcPct val="135000"/>
              </a:lnSpc>
            </a:pPr>
            <a:r>
              <a:rPr lang="vi-VN" sz="2000" b="1">
                <a:latin typeface="UTM Avo" panose="02040603050506020204" pitchFamily="18" charset="0"/>
                <a:cs typeface="Times New Roman" panose="02020603050405020304" pitchFamily="18" charset="0"/>
              </a:rPr>
              <a:t>Minh:</a:t>
            </a:r>
            <a:r>
              <a:rPr lang="vi-VN" sz="2000">
                <a:latin typeface="UTM Avo" panose="02040603050506020204" pitchFamily="18" charset="0"/>
                <a:cs typeface="Times New Roman" panose="02020603050405020304" pitchFamily="18" charset="0"/>
              </a:rPr>
              <a:t> Các bạn ơi, nhà trường có thông báo về phong trào trồng cây, trồng hoa </a:t>
            </a:r>
            <a:r>
              <a:rPr lang="en-US" sz="2000">
                <a:latin typeface="UTM Avo" panose="02040603050506020204" pitchFamily="18" charset="0"/>
                <a:cs typeface="Times New Roman" panose="02020603050405020304" pitchFamily="18" charset="0"/>
              </a:rPr>
              <a:t>vì</a:t>
            </a:r>
            <a:r>
              <a:rPr lang="vi-VN" sz="2000">
                <a:latin typeface="UTM Avo" panose="02040603050506020204" pitchFamily="18" charset="0"/>
                <a:cs typeface="Times New Roman" panose="02020603050405020304" pitchFamily="18" charset="0"/>
              </a:rPr>
              <a:t> môi trường. Nhóm mình sẽ xây dựng bài trình chiếu để thuyết minh trước cả lớp về kế hoạch trồng hoa</a:t>
            </a:r>
            <a:r>
              <a:rPr lang="en-US" sz="2000">
                <a:latin typeface="UTM Avo" panose="02040603050506020204" pitchFamily="18" charset="0"/>
                <a:cs typeface="Times New Roman" panose="02020603050405020304" pitchFamily="18" charset="0"/>
              </a:rPr>
              <a:t>.</a:t>
            </a:r>
          </a:p>
          <a:p>
            <a:pPr algn="just" defTabSz="342900">
              <a:lnSpc>
                <a:spcPct val="135000"/>
              </a:lnSpc>
            </a:pPr>
            <a:r>
              <a:rPr lang="vi-VN" sz="2000" b="1">
                <a:latin typeface="UTM Avo" panose="02040603050506020204" pitchFamily="18" charset="0"/>
                <a:cs typeface="Times New Roman" panose="02020603050405020304" pitchFamily="18" charset="0"/>
              </a:rPr>
              <a:t>An: </a:t>
            </a:r>
            <a:r>
              <a:rPr lang="vi-VN" sz="2000">
                <a:latin typeface="UTM Avo" panose="02040603050506020204" pitchFamily="18" charset="0"/>
                <a:cs typeface="Times New Roman" panose="02020603050405020304" pitchFamily="18" charset="0"/>
              </a:rPr>
              <a:t>Để xây dựng bài trình chiếu, chúng ta cần dựa trên thông báo của nhà trường và kế hoạch của lớp mình.</a:t>
            </a:r>
          </a:p>
          <a:p>
            <a:pPr algn="just" defTabSz="342900">
              <a:lnSpc>
                <a:spcPct val="135000"/>
              </a:lnSpc>
            </a:pPr>
            <a:r>
              <a:rPr lang="vi-VN" sz="2000" b="1">
                <a:latin typeface="UTM Avo" panose="02040603050506020204" pitchFamily="18" charset="0"/>
                <a:cs typeface="Times New Roman" panose="02020603050405020304" pitchFamily="18" charset="0"/>
              </a:rPr>
              <a:t>Khoa:</a:t>
            </a:r>
            <a:r>
              <a:rPr lang="vi-VN" sz="2000">
                <a:latin typeface="UTM Avo" panose="02040603050506020204" pitchFamily="18" charset="0"/>
                <a:cs typeface="Times New Roman" panose="02020603050405020304" pitchFamily="18" charset="0"/>
              </a:rPr>
              <a:t> Bắt đầu thôi các bạn! </a:t>
            </a:r>
          </a:p>
        </p:txBody>
      </p:sp>
      <p:grpSp>
        <p:nvGrpSpPr>
          <p:cNvPr id="6" name="Group 5">
            <a:extLst>
              <a:ext uri="{FF2B5EF4-FFF2-40B4-BE49-F238E27FC236}">
                <a16:creationId xmlns:a16="http://schemas.microsoft.com/office/drawing/2014/main" id="{536F184E-D211-4B1E-9509-12841527E311}"/>
              </a:ext>
            </a:extLst>
          </p:cNvPr>
          <p:cNvGrpSpPr/>
          <p:nvPr/>
        </p:nvGrpSpPr>
        <p:grpSpPr>
          <a:xfrm>
            <a:off x="300961" y="493969"/>
            <a:ext cx="3748526" cy="2265071"/>
            <a:chOff x="301091" y="301982"/>
            <a:chExt cx="4134561" cy="2508169"/>
          </a:xfrm>
        </p:grpSpPr>
        <p:pic>
          <p:nvPicPr>
            <p:cNvPr id="7" name="Picture 6">
              <a:extLst>
                <a:ext uri="{FF2B5EF4-FFF2-40B4-BE49-F238E27FC236}">
                  <a16:creationId xmlns:a16="http://schemas.microsoft.com/office/drawing/2014/main" id="{CBDF7708-F478-4D4F-A7BE-CF2B19914E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C0AAC961-EA07-45CE-A60F-44C0C8C01BB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9" name="Rectangle 8">
            <a:extLst>
              <a:ext uri="{FF2B5EF4-FFF2-40B4-BE49-F238E27FC236}">
                <a16:creationId xmlns:a16="http://schemas.microsoft.com/office/drawing/2014/main" id="{560B05EC-9D47-4153-9B4C-89C74F97060A}"/>
              </a:ext>
            </a:extLst>
          </p:cNvPr>
          <p:cNvSpPr/>
          <p:nvPr/>
        </p:nvSpPr>
        <p:spPr>
          <a:xfrm>
            <a:off x="983541" y="1245103"/>
            <a:ext cx="2615017" cy="800284"/>
          </a:xfrm>
          <a:prstGeom prst="rect">
            <a:avLst/>
          </a:prstGeom>
        </p:spPr>
        <p:txBody>
          <a:bodyPr wrap="square">
            <a:spAutoFit/>
          </a:bodyPr>
          <a:lstStyle/>
          <a:p>
            <a:pPr defTabSz="342900">
              <a:lnSpc>
                <a:spcPct val="150000"/>
              </a:lnSpc>
            </a:pPr>
            <a:r>
              <a:rPr lang="en-US" sz="3600" b="1">
                <a:solidFill>
                  <a:srgbClr val="0998D7"/>
                </a:solidFill>
                <a:latin typeface="SVN-SAF" panose="02040603050506020204" pitchFamily="18" charset="0"/>
                <a:cs typeface="Times New Roman" panose="02020603050405020304" pitchFamily="18" charset="0"/>
              </a:rPr>
              <a:t>KHỞI ĐỘNG</a:t>
            </a:r>
            <a:endParaRPr lang="vi-VN" sz="3600" b="1">
              <a:solidFill>
                <a:srgbClr val="0998D7"/>
              </a:solidFill>
              <a:latin typeface="SVN-SAF"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478DA71B-9648-4CBE-A8BE-EAABABD6D9E8}"/>
              </a:ext>
            </a:extLst>
          </p:cNvPr>
          <p:cNvSpPr/>
          <p:nvPr/>
        </p:nvSpPr>
        <p:spPr>
          <a:xfrm>
            <a:off x="859287" y="4586655"/>
            <a:ext cx="5797209" cy="488660"/>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Em hãy đọc đoạn hội thoại trên và cho biết:</a:t>
            </a:r>
            <a:endParaRPr lang="vi-VN" sz="2000">
              <a:latin typeface="UTM Avo" panose="02040603050506020204" pitchFamily="18" charset="0"/>
              <a:cs typeface="Times New Roman" panose="02020603050405020304" pitchFamily="18" charset="0"/>
            </a:endParaRPr>
          </a:p>
        </p:txBody>
      </p:sp>
      <p:grpSp>
        <p:nvGrpSpPr>
          <p:cNvPr id="25" name="Group 24">
            <a:extLst>
              <a:ext uri="{FF2B5EF4-FFF2-40B4-BE49-F238E27FC236}">
                <a16:creationId xmlns:a16="http://schemas.microsoft.com/office/drawing/2014/main" id="{FEF41FF7-C82B-41FF-A4FF-DB9C1D2A30BE}"/>
              </a:ext>
            </a:extLst>
          </p:cNvPr>
          <p:cNvGrpSpPr/>
          <p:nvPr/>
        </p:nvGrpSpPr>
        <p:grpSpPr>
          <a:xfrm>
            <a:off x="579432" y="3642688"/>
            <a:ext cx="10030534" cy="2644998"/>
            <a:chOff x="429493" y="3501611"/>
            <a:chExt cx="10030534" cy="2644998"/>
          </a:xfrm>
        </p:grpSpPr>
        <p:sp>
          <p:nvSpPr>
            <p:cNvPr id="11" name="Rectangle 10">
              <a:extLst>
                <a:ext uri="{FF2B5EF4-FFF2-40B4-BE49-F238E27FC236}">
                  <a16:creationId xmlns:a16="http://schemas.microsoft.com/office/drawing/2014/main" id="{01D24BDA-5254-44E8-A4C1-DE7F2C7335FA}"/>
                </a:ext>
              </a:extLst>
            </p:cNvPr>
            <p:cNvSpPr/>
            <p:nvPr/>
          </p:nvSpPr>
          <p:spPr>
            <a:xfrm>
              <a:off x="3286672" y="3688140"/>
              <a:ext cx="7173355" cy="655885"/>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Công việc cần làm</a:t>
              </a:r>
              <a:endParaRPr lang="vi-VN" sz="2800" b="1">
                <a:solidFill>
                  <a:srgbClr val="7FC354"/>
                </a:solidFill>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292DDA10-A769-495B-84EB-A34BF77320D5}"/>
                </a:ext>
              </a:extLst>
            </p:cNvPr>
            <p:cNvSpPr/>
            <p:nvPr/>
          </p:nvSpPr>
          <p:spPr>
            <a:xfrm>
              <a:off x="429494" y="3638440"/>
              <a:ext cx="7591070" cy="2508169"/>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2EEA86AC-1BED-406E-B702-F96628E7FFE0}"/>
                </a:ext>
              </a:extLst>
            </p:cNvPr>
            <p:cNvGrpSpPr/>
            <p:nvPr/>
          </p:nvGrpSpPr>
          <p:grpSpPr>
            <a:xfrm>
              <a:off x="429493" y="3501611"/>
              <a:ext cx="2898644" cy="880803"/>
              <a:chOff x="522612" y="900102"/>
              <a:chExt cx="2898644" cy="880803"/>
            </a:xfrm>
          </p:grpSpPr>
          <p:grpSp>
            <p:nvGrpSpPr>
              <p:cNvPr id="16" name="Group 15">
                <a:extLst>
                  <a:ext uri="{FF2B5EF4-FFF2-40B4-BE49-F238E27FC236}">
                    <a16:creationId xmlns:a16="http://schemas.microsoft.com/office/drawing/2014/main" id="{00A35ECC-AA3C-4790-81F4-7CACC9E785BC}"/>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B2132E5D-8190-4E25-B809-18E8199D6591}"/>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EA4F7613-FAF7-41CF-925D-8846354E0441}"/>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C0BDA9D2-82DF-4390-8C3F-69BFC8EEC167}"/>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D6DE92E-7F51-48AC-B0BD-476D7B91D01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91B1FDF-3CA6-4033-8D8A-6E21A60769C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90D77A4C-D662-42F0-83AB-6EDAA27F8989}"/>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15" name="Rectangle 14">
            <a:extLst>
              <a:ext uri="{FF2B5EF4-FFF2-40B4-BE49-F238E27FC236}">
                <a16:creationId xmlns:a16="http://schemas.microsoft.com/office/drawing/2014/main" id="{560BF4A5-7ED1-4A6D-A75C-208AF48DE447}"/>
              </a:ext>
            </a:extLst>
          </p:cNvPr>
          <p:cNvSpPr/>
          <p:nvPr/>
        </p:nvSpPr>
        <p:spPr>
          <a:xfrm>
            <a:off x="892999" y="5068494"/>
            <a:ext cx="7056683" cy="488660"/>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en-US" sz="2000">
                <a:latin typeface="UTM Avo" panose="02040603050506020204" pitchFamily="18" charset="0"/>
                <a:cs typeface="Times New Roman" panose="02020603050405020304" pitchFamily="18" charset="0"/>
              </a:rPr>
              <a:t>Ba bạn An, Minh, Khoa cần tạo ra sản phẩm gì?</a:t>
            </a:r>
            <a:endParaRPr lang="vi-VN" sz="2000">
              <a:latin typeface="UTM Avo" panose="020406030505060202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040B68B9-71DC-4015-BA7E-628D40510798}"/>
              </a:ext>
            </a:extLst>
          </p:cNvPr>
          <p:cNvPicPr>
            <a:picLocks noChangeAspect="1"/>
          </p:cNvPicPr>
          <p:nvPr/>
        </p:nvPicPr>
        <p:blipFill rotWithShape="1">
          <a:blip r:embed="rId8">
            <a:extLst>
              <a:ext uri="{28A0092B-C50C-407E-A947-70E740481C1C}">
                <a14:useLocalDpi xmlns:a14="http://schemas.microsoft.com/office/drawing/2010/main" val="0"/>
              </a:ext>
            </a:extLst>
          </a:blip>
          <a:srcRect b="11861"/>
          <a:stretch/>
        </p:blipFill>
        <p:spPr>
          <a:xfrm>
            <a:off x="8511929" y="3429000"/>
            <a:ext cx="3107814" cy="2955594"/>
          </a:xfrm>
          <a:prstGeom prst="rect">
            <a:avLst/>
          </a:prstGeom>
        </p:spPr>
      </p:pic>
      <p:sp>
        <p:nvSpPr>
          <p:cNvPr id="24" name="Rectangle 23">
            <a:extLst>
              <a:ext uri="{FF2B5EF4-FFF2-40B4-BE49-F238E27FC236}">
                <a16:creationId xmlns:a16="http://schemas.microsoft.com/office/drawing/2014/main" id="{9C2CD580-5177-4059-B309-AFD229D06909}"/>
              </a:ext>
            </a:extLst>
          </p:cNvPr>
          <p:cNvSpPr/>
          <p:nvPr/>
        </p:nvSpPr>
        <p:spPr>
          <a:xfrm>
            <a:off x="892999" y="5555279"/>
            <a:ext cx="7056683"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a:t>
            </a:r>
            <a:r>
              <a:rPr lang="en-US" sz="2000">
                <a:latin typeface="UTM Avo" panose="02040603050506020204" pitchFamily="18" charset="0"/>
                <a:cs typeface="Times New Roman" panose="02020603050405020304" pitchFamily="18" charset="0"/>
              </a:rPr>
              <a:t> Các bạn dựa vào những gì để tạo ra sản phẩm đó?</a:t>
            </a:r>
          </a:p>
        </p:txBody>
      </p:sp>
    </p:spTree>
    <p:extLst>
      <p:ext uri="{BB962C8B-B14F-4D97-AF65-F5344CB8AC3E}">
        <p14:creationId xmlns:p14="http://schemas.microsoft.com/office/powerpoint/2010/main" val="36643333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3.54167E-6 3.7037E-6 L -3.54167E-6 -0.07223 " pathEditMode="relative" rAng="0" ptsTypes="AA">
                                      <p:cBhvr>
                                        <p:cTn id="13" dur="250" accel="50000" decel="50000" autoRev="1" fill="hold">
                                          <p:stCondLst>
                                            <p:cond delay="0"/>
                                          </p:stCondLst>
                                        </p:cTn>
                                        <p:tgtEl>
                                          <p:spTgt spid="9"/>
                                        </p:tgtEl>
                                        <p:attrNameLst>
                                          <p:attrName>ppt_x</p:attrName>
                                          <p:attrName>ppt_y</p:attrName>
                                        </p:attrNameLst>
                                      </p:cBhvr>
                                      <p:rCtr x="0" y="-3611"/>
                                    </p:animMotion>
                                    <p:animRot by="1500000">
                                      <p:cBhvr>
                                        <p:cTn id="14" dur="125" fill="hold">
                                          <p:stCondLst>
                                            <p:cond delay="0"/>
                                          </p:stCondLst>
                                        </p:cTn>
                                        <p:tgtEl>
                                          <p:spTgt spid="9"/>
                                        </p:tgtEl>
                                        <p:attrNameLst>
                                          <p:attrName>r</p:attrName>
                                        </p:attrNameLst>
                                      </p:cBhvr>
                                    </p:animRot>
                                    <p:animRot by="-1500000">
                                      <p:cBhvr>
                                        <p:cTn id="15" dur="125" fill="hold">
                                          <p:stCondLst>
                                            <p:cond delay="125"/>
                                          </p:stCondLst>
                                        </p:cTn>
                                        <p:tgtEl>
                                          <p:spTgt spid="9"/>
                                        </p:tgtEl>
                                        <p:attrNameLst>
                                          <p:attrName>r</p:attrName>
                                        </p:attrNameLst>
                                      </p:cBhvr>
                                    </p:animRot>
                                    <p:animRot by="-1500000">
                                      <p:cBhvr>
                                        <p:cTn id="16" dur="125" fill="hold">
                                          <p:stCondLst>
                                            <p:cond delay="250"/>
                                          </p:stCondLst>
                                        </p:cTn>
                                        <p:tgtEl>
                                          <p:spTgt spid="9"/>
                                        </p:tgtEl>
                                        <p:attrNameLst>
                                          <p:attrName>r</p:attrName>
                                        </p:attrNameLst>
                                      </p:cBhvr>
                                    </p:animRot>
                                    <p:animRot by="1500000">
                                      <p:cBhvr>
                                        <p:cTn id="17" dur="125" fill="hold">
                                          <p:stCondLst>
                                            <p:cond delay="375"/>
                                          </p:stCondLst>
                                        </p:cTn>
                                        <p:tgtEl>
                                          <p:spTgt spid="9"/>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ppt_w+.3"/>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Effect transition="in" filter="fade">
                                      <p:cBhvr>
                                        <p:cTn id="24" dur="1000"/>
                                        <p:tgtEl>
                                          <p:spTgt spid="4"/>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1000" fill="hold"/>
                                        <p:tgtEl>
                                          <p:spTgt spid="23"/>
                                        </p:tgtEl>
                                        <p:attrNameLst>
                                          <p:attrName>ppt_w</p:attrName>
                                        </p:attrNameLst>
                                      </p:cBhvr>
                                      <p:tavLst>
                                        <p:tav tm="0">
                                          <p:val>
                                            <p:strVal val="#ppt_w+.3"/>
                                          </p:val>
                                        </p:tav>
                                        <p:tav tm="100000">
                                          <p:val>
                                            <p:strVal val="#ppt_w"/>
                                          </p:val>
                                        </p:tav>
                                      </p:tavLst>
                                    </p:anim>
                                    <p:anim calcmode="lin" valueType="num">
                                      <p:cBhvr>
                                        <p:cTn id="28" dur="1000" fill="hold"/>
                                        <p:tgtEl>
                                          <p:spTgt spid="23"/>
                                        </p:tgtEl>
                                        <p:attrNameLst>
                                          <p:attrName>ppt_h</p:attrName>
                                        </p:attrNameLst>
                                      </p:cBhvr>
                                      <p:tavLst>
                                        <p:tav tm="0">
                                          <p:val>
                                            <p:strVal val="#ppt_h"/>
                                          </p:val>
                                        </p:tav>
                                        <p:tav tm="100000">
                                          <p:val>
                                            <p:strVal val="#ppt_h"/>
                                          </p:val>
                                        </p:tav>
                                      </p:tavLst>
                                    </p:anim>
                                    <p:animEffect transition="in" filter="fade">
                                      <p:cBhvr>
                                        <p:cTn id="29" dur="1000"/>
                                        <p:tgtEl>
                                          <p:spTgt spid="23"/>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9" grpId="1"/>
      <p:bldP spid="13" grpId="0"/>
      <p:bldP spid="15"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CÔNG VIỆC CỦA EM</a:t>
            </a:r>
            <a:endParaRPr lang="vi-VN" sz="2800" b="1">
              <a:solidFill>
                <a:srgbClr val="F03C69"/>
              </a:solidFill>
              <a:cs typeface="Times New Roman" panose="02020603050405020304" pitchFamily="18" charset="0"/>
            </a:endParaRPr>
          </a:p>
        </p:txBody>
      </p:sp>
      <p:sp>
        <p:nvSpPr>
          <p:cNvPr id="4" name="Rectangle 3">
            <a:extLst>
              <a:ext uri="{FF2B5EF4-FFF2-40B4-BE49-F238E27FC236}">
                <a16:creationId xmlns:a16="http://schemas.microsoft.com/office/drawing/2014/main" id="{D81B5F7C-9ABE-4C5A-8A21-496D0559CAD6}"/>
              </a:ext>
            </a:extLst>
          </p:cNvPr>
          <p:cNvSpPr/>
          <p:nvPr/>
        </p:nvSpPr>
        <p:spPr>
          <a:xfrm>
            <a:off x="1315616" y="980284"/>
            <a:ext cx="10121247"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Để thực hiện tốt một việc, trước tiên chúng ta cần xác định những gì</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đã có và kết quả cần đạt được của việc đó là gì. </a:t>
            </a:r>
          </a:p>
        </p:txBody>
      </p:sp>
      <p:pic>
        <p:nvPicPr>
          <p:cNvPr id="5" name="Picture 4">
            <a:extLst>
              <a:ext uri="{FF2B5EF4-FFF2-40B4-BE49-F238E27FC236}">
                <a16:creationId xmlns:a16="http://schemas.microsoft.com/office/drawing/2014/main" id="{3926985C-8AFB-45BE-B465-50CE4EA36B41}"/>
              </a:ext>
            </a:extLst>
          </p:cNvPr>
          <p:cNvPicPr>
            <a:picLocks noChangeAspect="1"/>
          </p:cNvPicPr>
          <p:nvPr/>
        </p:nvPicPr>
        <p:blipFill>
          <a:blip r:embed="rId2"/>
          <a:stretch>
            <a:fillRect/>
          </a:stretch>
        </p:blipFill>
        <p:spPr>
          <a:xfrm>
            <a:off x="581103" y="1082092"/>
            <a:ext cx="734513" cy="653278"/>
          </a:xfrm>
          <a:prstGeom prst="rect">
            <a:avLst/>
          </a:prstGeom>
        </p:spPr>
      </p:pic>
      <p:sp>
        <p:nvSpPr>
          <p:cNvPr id="18" name="Rectangle 17">
            <a:extLst>
              <a:ext uri="{FF2B5EF4-FFF2-40B4-BE49-F238E27FC236}">
                <a16:creationId xmlns:a16="http://schemas.microsoft.com/office/drawing/2014/main" id="{4B02388E-1D19-46FC-B94A-8B15CA6DE51C}"/>
              </a:ext>
            </a:extLst>
          </p:cNvPr>
          <p:cNvSpPr/>
          <p:nvPr/>
        </p:nvSpPr>
        <p:spPr>
          <a:xfrm>
            <a:off x="755136" y="1951625"/>
            <a:ext cx="10681727" cy="2116028"/>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Việc cần làm của nhóm An, Minh, Khoa là xây dựng bài trình chiếu để trình bày Với Cô giáo và các bạn về kế hoạch trồng hoa. Thông báo của nhà trường và</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kế hoạch của lớp là những điều đã cho để các bạn xây dựng bài trình chiếu. Để xây dựng bài trình chiếu, nhóm An, Minh, Khoa cần xác định các việc nhỏ hơn cần thực hiện như sau:</a:t>
            </a:r>
          </a:p>
        </p:txBody>
      </p:sp>
      <p:pic>
        <p:nvPicPr>
          <p:cNvPr id="19" name="Picture 18">
            <a:extLst>
              <a:ext uri="{FF2B5EF4-FFF2-40B4-BE49-F238E27FC236}">
                <a16:creationId xmlns:a16="http://schemas.microsoft.com/office/drawing/2014/main" id="{7C5FA3BC-10BE-4B92-9FDD-F26904A886B4}"/>
              </a:ext>
            </a:extLst>
          </p:cNvPr>
          <p:cNvPicPr>
            <a:picLocks noChangeAspect="1"/>
          </p:cNvPicPr>
          <p:nvPr/>
        </p:nvPicPr>
        <p:blipFill>
          <a:blip r:embed="rId3"/>
          <a:stretch>
            <a:fillRect/>
          </a:stretch>
        </p:blipFill>
        <p:spPr>
          <a:xfrm>
            <a:off x="2661868" y="4067653"/>
            <a:ext cx="6728562" cy="2497392"/>
          </a:xfrm>
          <a:prstGeom prst="rect">
            <a:avLst/>
          </a:prstGeom>
        </p:spPr>
      </p:pic>
    </p:spTree>
    <p:extLst>
      <p:ext uri="{BB962C8B-B14F-4D97-AF65-F5344CB8AC3E}">
        <p14:creationId xmlns:p14="http://schemas.microsoft.com/office/powerpoint/2010/main" val="32817657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par>
                                <p:cTn id="17" presetID="14"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53" presetClass="entr" presetSubtype="16"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5EE5E3-94FA-4A47-AF51-3DD82905F24F}"/>
              </a:ext>
            </a:extLst>
          </p:cNvPr>
          <p:cNvSpPr/>
          <p:nvPr/>
        </p:nvSpPr>
        <p:spPr>
          <a:xfrm>
            <a:off x="587185" y="468058"/>
            <a:ext cx="5365745" cy="4633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sym typeface="Wingdings 2" panose="05020102010507070707" pitchFamily="18" charset="2"/>
              </a:rPr>
              <a:t></a:t>
            </a: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solidFill>
                  <a:srgbClr val="FF3399"/>
                </a:solidFill>
                <a:latin typeface="UTM Avo" panose="02040603050506020204" pitchFamily="18" charset="0"/>
                <a:cs typeface="Times New Roman" panose="02020603050405020304" pitchFamily="18" charset="0"/>
              </a:rPr>
              <a:t>Việc 1:</a:t>
            </a:r>
            <a:r>
              <a:rPr lang="vi-VN" sz="2000">
                <a:latin typeface="UTM Avo" panose="02040603050506020204" pitchFamily="18" charset="0"/>
                <a:cs typeface="Times New Roman" panose="02020603050405020304" pitchFamily="18" charset="0"/>
              </a:rPr>
              <a:t> Lên ý tưởng</a:t>
            </a:r>
            <a:r>
              <a:rPr lang="en-US" sz="2000">
                <a:latin typeface="UTM Avo" panose="02040603050506020204" pitchFamily="18" charset="0"/>
                <a:cs typeface="Times New Roman" panose="02020603050405020304" pitchFamily="18" charset="0"/>
              </a:rPr>
              <a:t>:</a:t>
            </a:r>
            <a:endParaRPr lang="vi-VN" sz="2000">
              <a:solidFill>
                <a:srgbClr val="0000FF"/>
              </a:solidFill>
              <a:latin typeface="UTM Avo"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704975B8-EF94-4325-9CA0-CC8E59E57C0D}"/>
              </a:ext>
            </a:extLst>
          </p:cNvPr>
          <p:cNvSpPr/>
          <p:nvPr/>
        </p:nvSpPr>
        <p:spPr>
          <a:xfrm>
            <a:off x="587184" y="1006641"/>
            <a:ext cx="3745825" cy="4633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sym typeface="Wingdings 2" panose="05020102010507070707" pitchFamily="18" charset="2"/>
              </a:rPr>
              <a:t></a:t>
            </a: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solidFill>
                  <a:srgbClr val="FF3399"/>
                </a:solidFill>
                <a:latin typeface="UTM Avo" panose="02040603050506020204" pitchFamily="18" charset="0"/>
                <a:cs typeface="Times New Roman" panose="02020603050405020304" pitchFamily="18" charset="0"/>
              </a:rPr>
              <a:t>Việc 2: </a:t>
            </a:r>
            <a:r>
              <a:rPr lang="vi-VN" sz="2000">
                <a:latin typeface="UTM Avo" panose="02040603050506020204" pitchFamily="18" charset="0"/>
                <a:cs typeface="Times New Roman" panose="02020603050405020304" pitchFamily="18" charset="0"/>
              </a:rPr>
              <a:t>Chuẩn bị nội dung</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F23D268-3799-483A-B699-87FC2EDF7735}"/>
              </a:ext>
            </a:extLst>
          </p:cNvPr>
          <p:cNvPicPr>
            <a:picLocks noChangeAspect="1"/>
          </p:cNvPicPr>
          <p:nvPr/>
        </p:nvPicPr>
        <p:blipFill>
          <a:blip r:embed="rId2"/>
          <a:stretch>
            <a:fillRect/>
          </a:stretch>
        </p:blipFill>
        <p:spPr>
          <a:xfrm>
            <a:off x="7065965" y="1012308"/>
            <a:ext cx="4792061" cy="3693881"/>
          </a:xfrm>
          <a:prstGeom prst="rect">
            <a:avLst/>
          </a:prstGeom>
        </p:spPr>
      </p:pic>
      <p:sp>
        <p:nvSpPr>
          <p:cNvPr id="5" name="Rectangle 4">
            <a:extLst>
              <a:ext uri="{FF2B5EF4-FFF2-40B4-BE49-F238E27FC236}">
                <a16:creationId xmlns:a16="http://schemas.microsoft.com/office/drawing/2014/main" id="{38CF2746-0B96-4609-B622-13DE80FAF741}"/>
              </a:ext>
            </a:extLst>
          </p:cNvPr>
          <p:cNvSpPr/>
          <p:nvPr/>
        </p:nvSpPr>
        <p:spPr>
          <a:xfrm>
            <a:off x="587185" y="1544749"/>
            <a:ext cx="3642528" cy="4633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sym typeface="Wingdings 2" panose="05020102010507070707" pitchFamily="18" charset="2"/>
              </a:rPr>
              <a:t></a:t>
            </a: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solidFill>
                  <a:srgbClr val="FF3399"/>
                </a:solidFill>
                <a:latin typeface="UTM Avo" panose="02040603050506020204" pitchFamily="18" charset="0"/>
                <a:cs typeface="Times New Roman" panose="02020603050405020304" pitchFamily="18" charset="0"/>
              </a:rPr>
              <a:t>Việc </a:t>
            </a:r>
            <a:r>
              <a:rPr lang="en-US" sz="2000">
                <a:solidFill>
                  <a:srgbClr val="FF3399"/>
                </a:solidFill>
                <a:latin typeface="UTM Avo" panose="02040603050506020204" pitchFamily="18" charset="0"/>
                <a:cs typeface="Times New Roman" panose="02020603050405020304" pitchFamily="18" charset="0"/>
              </a:rPr>
              <a:t>3</a:t>
            </a:r>
            <a:r>
              <a:rPr lang="vi-VN" sz="2000">
                <a:solidFill>
                  <a:srgbClr val="FF3399"/>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Tạo bài trình chiếu</a:t>
            </a:r>
            <a:r>
              <a:rPr lang="en-US" sz="2000">
                <a:latin typeface="UTM Avo" panose="02040603050506020204" pitchFamily="18" charset="0"/>
                <a:cs typeface="Times New Roman" panose="02020603050405020304" pitchFamily="18" charset="0"/>
              </a:rPr>
              <a:t>:</a:t>
            </a:r>
            <a:endParaRPr lang="vi-VN" sz="2000">
              <a:solidFill>
                <a:srgbClr val="3DC3EC"/>
              </a:solidFill>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E154A95A-B0E2-44EF-A11C-4C3C04020591}"/>
              </a:ext>
            </a:extLst>
          </p:cNvPr>
          <p:cNvSpPr/>
          <p:nvPr/>
        </p:nvSpPr>
        <p:spPr>
          <a:xfrm>
            <a:off x="587184" y="2082857"/>
            <a:ext cx="4171427" cy="4633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sym typeface="Wingdings 2" panose="05020102010507070707" pitchFamily="18" charset="2"/>
              </a:rPr>
              <a:t></a:t>
            </a: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solidFill>
                  <a:srgbClr val="FF3399"/>
                </a:solidFill>
                <a:latin typeface="UTM Avo" panose="02040603050506020204" pitchFamily="18" charset="0"/>
                <a:cs typeface="Times New Roman" panose="02020603050405020304" pitchFamily="18" charset="0"/>
              </a:rPr>
              <a:t>Việc </a:t>
            </a:r>
            <a:r>
              <a:rPr lang="en-US" sz="2000">
                <a:solidFill>
                  <a:srgbClr val="FF3399"/>
                </a:solidFill>
                <a:latin typeface="UTM Avo" panose="02040603050506020204" pitchFamily="18" charset="0"/>
                <a:cs typeface="Times New Roman" panose="02020603050405020304" pitchFamily="18" charset="0"/>
              </a:rPr>
              <a:t>4</a:t>
            </a:r>
            <a:r>
              <a:rPr lang="vi-VN" sz="2000">
                <a:solidFill>
                  <a:srgbClr val="FF3399"/>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Hoàn thiện sản phẩm</a:t>
            </a:r>
          </a:p>
        </p:txBody>
      </p:sp>
      <p:grpSp>
        <p:nvGrpSpPr>
          <p:cNvPr id="7" name="Group 6">
            <a:extLst>
              <a:ext uri="{FF2B5EF4-FFF2-40B4-BE49-F238E27FC236}">
                <a16:creationId xmlns:a16="http://schemas.microsoft.com/office/drawing/2014/main" id="{3C70134E-CD36-4AA8-8905-6828CCED614D}"/>
              </a:ext>
            </a:extLst>
          </p:cNvPr>
          <p:cNvGrpSpPr/>
          <p:nvPr/>
        </p:nvGrpSpPr>
        <p:grpSpPr>
          <a:xfrm>
            <a:off x="587184" y="2828151"/>
            <a:ext cx="6130858" cy="2039218"/>
            <a:chOff x="176038" y="681141"/>
            <a:chExt cx="6130858" cy="2039218"/>
          </a:xfrm>
        </p:grpSpPr>
        <p:grpSp>
          <p:nvGrpSpPr>
            <p:cNvPr id="8" name="Group 7">
              <a:extLst>
                <a:ext uri="{FF2B5EF4-FFF2-40B4-BE49-F238E27FC236}">
                  <a16:creationId xmlns:a16="http://schemas.microsoft.com/office/drawing/2014/main" id="{97481A36-934D-415A-B2CB-253146B960D1}"/>
                </a:ext>
              </a:extLst>
            </p:cNvPr>
            <p:cNvGrpSpPr/>
            <p:nvPr/>
          </p:nvGrpSpPr>
          <p:grpSpPr>
            <a:xfrm>
              <a:off x="176038" y="681141"/>
              <a:ext cx="6130858" cy="1825373"/>
              <a:chOff x="176038" y="681141"/>
              <a:chExt cx="6130858" cy="1825373"/>
            </a:xfrm>
          </p:grpSpPr>
          <p:grpSp>
            <p:nvGrpSpPr>
              <p:cNvPr id="10" name="Group 9">
                <a:extLst>
                  <a:ext uri="{FF2B5EF4-FFF2-40B4-BE49-F238E27FC236}">
                    <a16:creationId xmlns:a16="http://schemas.microsoft.com/office/drawing/2014/main" id="{8AB97A04-28EA-4A78-A54D-A0395075C0EF}"/>
                  </a:ext>
                </a:extLst>
              </p:cNvPr>
              <p:cNvGrpSpPr/>
              <p:nvPr/>
            </p:nvGrpSpPr>
            <p:grpSpPr>
              <a:xfrm>
                <a:off x="552796" y="917810"/>
                <a:ext cx="5754100" cy="1588704"/>
                <a:chOff x="1338208" y="943284"/>
                <a:chExt cx="5176638" cy="2343777"/>
              </a:xfrm>
            </p:grpSpPr>
            <p:sp>
              <p:nvSpPr>
                <p:cNvPr id="12" name="Rectangle: Rounded Corners 11">
                  <a:extLst>
                    <a:ext uri="{FF2B5EF4-FFF2-40B4-BE49-F238E27FC236}">
                      <a16:creationId xmlns:a16="http://schemas.microsoft.com/office/drawing/2014/main" id="{D06CEE62-6FA9-4156-BEE5-176139632AA5}"/>
                    </a:ext>
                  </a:extLst>
                </p:cNvPr>
                <p:cNvSpPr/>
                <p:nvPr/>
              </p:nvSpPr>
              <p:spPr>
                <a:xfrm>
                  <a:off x="1424712" y="1063553"/>
                  <a:ext cx="5090134" cy="222350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AE1FDD3-B3F5-4223-8A0F-16C02B97A4A4}"/>
                    </a:ext>
                  </a:extLst>
                </p:cNvPr>
                <p:cNvSpPr/>
                <p:nvPr/>
              </p:nvSpPr>
              <p:spPr>
                <a:xfrm>
                  <a:off x="1338208" y="943284"/>
                  <a:ext cx="5090137" cy="222350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D0B4C9C4-749F-4CC2-BE92-0FCA04A789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038" y="681141"/>
                <a:ext cx="831069" cy="735908"/>
              </a:xfrm>
              <a:prstGeom prst="rect">
                <a:avLst/>
              </a:prstGeom>
            </p:spPr>
          </p:pic>
        </p:grpSp>
        <p:sp>
          <p:nvSpPr>
            <p:cNvPr id="9" name="Rectangle 8">
              <a:extLst>
                <a:ext uri="{FF2B5EF4-FFF2-40B4-BE49-F238E27FC236}">
                  <a16:creationId xmlns:a16="http://schemas.microsoft.com/office/drawing/2014/main" id="{6FEADFE6-BF91-4610-94CD-870273955026}"/>
                </a:ext>
              </a:extLst>
            </p:cNvPr>
            <p:cNvSpPr/>
            <p:nvPr/>
          </p:nvSpPr>
          <p:spPr>
            <a:xfrm>
              <a:off x="771340" y="1014379"/>
              <a:ext cx="5274298" cy="1705980"/>
            </a:xfrm>
            <a:prstGeom prst="rect">
              <a:avLst/>
            </a:prstGeom>
          </p:spPr>
          <p:txBody>
            <a:bodyPr wrap="square">
              <a:spAutoFit/>
            </a:bodyPr>
            <a:lstStyle/>
            <a:p>
              <a:pPr algn="ctr" defTabSz="342900">
                <a:lnSpc>
                  <a:spcPct val="135000"/>
                </a:lnSpc>
              </a:pPr>
              <a:r>
                <a:rPr lang="vi-VN" sz="2000" b="1">
                  <a:solidFill>
                    <a:srgbClr val="F03C69"/>
                  </a:solidFill>
                  <a:latin typeface="UTM Avo" panose="02040603050506020204" pitchFamily="18" charset="0"/>
                  <a:cs typeface="Times New Roman" panose="02020603050405020304" pitchFamily="18" charset="0"/>
                </a:rPr>
                <a:t>Công việc được chia thành những việc nhỏ hơn,</a:t>
              </a:r>
              <a:r>
                <a:rPr lang="en-US" sz="2000" b="1">
                  <a:solidFill>
                    <a:srgbClr val="F03C69"/>
                  </a:solidFill>
                  <a:latin typeface="UTM Avo" panose="02040603050506020204" pitchFamily="18" charset="0"/>
                  <a:cs typeface="Times New Roman" panose="02020603050405020304" pitchFamily="18" charset="0"/>
                </a:rPr>
                <a:t> </a:t>
              </a:r>
              <a:r>
                <a:rPr lang="vi-VN" sz="2000" b="1">
                  <a:solidFill>
                    <a:srgbClr val="F03C69"/>
                  </a:solidFill>
                  <a:latin typeface="UTM Avo" panose="02040603050506020204" pitchFamily="18" charset="0"/>
                  <a:cs typeface="Times New Roman" panose="02020603050405020304" pitchFamily="18" charset="0"/>
                </a:rPr>
                <a:t>có những việc được thực hiện trên máy tính.</a:t>
              </a:r>
            </a:p>
            <a:p>
              <a:pPr algn="ctr" defTabSz="342900">
                <a:lnSpc>
                  <a:spcPct val="135000"/>
                </a:lnSpc>
              </a:pPr>
              <a:endParaRPr lang="vi-VN" sz="2000" b="1">
                <a:solidFill>
                  <a:srgbClr val="F03C69"/>
                </a:solidFill>
                <a:latin typeface="UTM Avo" panose="02040603050506020204" pitchFamily="18" charset="0"/>
                <a:cs typeface="Times New Roman" panose="02020603050405020304" pitchFamily="18" charset="0"/>
              </a:endParaRPr>
            </a:p>
          </p:txBody>
        </p:sp>
      </p:grpSp>
      <p:pic>
        <p:nvPicPr>
          <p:cNvPr id="14" name="Picture 13">
            <a:extLst>
              <a:ext uri="{FF2B5EF4-FFF2-40B4-BE49-F238E27FC236}">
                <a16:creationId xmlns:a16="http://schemas.microsoft.com/office/drawing/2014/main" id="{3D7AB528-C698-4B77-B2B7-18ADB69435CF}"/>
              </a:ext>
            </a:extLst>
          </p:cNvPr>
          <p:cNvPicPr>
            <a:picLocks noChangeAspect="1"/>
          </p:cNvPicPr>
          <p:nvPr/>
        </p:nvPicPr>
        <p:blipFill>
          <a:blip r:embed="rId4"/>
          <a:stretch>
            <a:fillRect/>
          </a:stretch>
        </p:blipFill>
        <p:spPr>
          <a:xfrm>
            <a:off x="593640" y="5056912"/>
            <a:ext cx="745392" cy="733836"/>
          </a:xfrm>
          <a:prstGeom prst="rect">
            <a:avLst/>
          </a:prstGeom>
        </p:spPr>
      </p:pic>
      <p:sp>
        <p:nvSpPr>
          <p:cNvPr id="15" name="Rectangle 14">
            <a:extLst>
              <a:ext uri="{FF2B5EF4-FFF2-40B4-BE49-F238E27FC236}">
                <a16:creationId xmlns:a16="http://schemas.microsoft.com/office/drawing/2014/main" id="{4E9CE8DC-8167-4750-A89A-D5CDC39A348D}"/>
              </a:ext>
            </a:extLst>
          </p:cNvPr>
          <p:cNvSpPr/>
          <p:nvPr/>
        </p:nvSpPr>
        <p:spPr>
          <a:xfrm>
            <a:off x="1418253" y="5153576"/>
            <a:ext cx="9842272"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các việc nhỏ để xây dựng bài trình chiếu ở trên, việc nào cần sử dụng máy tính?</a:t>
            </a:r>
          </a:p>
        </p:txBody>
      </p:sp>
      <p:pic>
        <p:nvPicPr>
          <p:cNvPr id="17" name="Picture 16">
            <a:extLst>
              <a:ext uri="{FF2B5EF4-FFF2-40B4-BE49-F238E27FC236}">
                <a16:creationId xmlns:a16="http://schemas.microsoft.com/office/drawing/2014/main" id="{CAF550ED-5772-48C9-B2CB-D8E1B3F961D9}"/>
              </a:ext>
            </a:extLst>
          </p:cNvPr>
          <p:cNvPicPr>
            <a:picLocks noChangeAspect="1"/>
          </p:cNvPicPr>
          <p:nvPr/>
        </p:nvPicPr>
        <p:blipFill>
          <a:blip r:embed="rId5"/>
          <a:stretch>
            <a:fillRect/>
          </a:stretch>
        </p:blipFill>
        <p:spPr>
          <a:xfrm>
            <a:off x="5970248" y="1603031"/>
            <a:ext cx="394781" cy="346767"/>
          </a:xfrm>
          <a:prstGeom prst="rect">
            <a:avLst/>
          </a:prstGeom>
        </p:spPr>
      </p:pic>
      <p:sp>
        <p:nvSpPr>
          <p:cNvPr id="18" name="Rectangle 17">
            <a:extLst>
              <a:ext uri="{FF2B5EF4-FFF2-40B4-BE49-F238E27FC236}">
                <a16:creationId xmlns:a16="http://schemas.microsoft.com/office/drawing/2014/main" id="{D7A54096-84CE-453F-84D9-5117C75DA619}"/>
              </a:ext>
            </a:extLst>
          </p:cNvPr>
          <p:cNvSpPr/>
          <p:nvPr/>
        </p:nvSpPr>
        <p:spPr>
          <a:xfrm>
            <a:off x="3304309" y="465046"/>
            <a:ext cx="3702978" cy="463332"/>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 </a:t>
            </a:r>
            <a:r>
              <a:rPr lang="en-US" sz="2000">
                <a:solidFill>
                  <a:srgbClr val="0000FF"/>
                </a:solidFill>
                <a:latin typeface="UTM Avo" panose="02040603050506020204" pitchFamily="18" charset="0"/>
                <a:cs typeface="Times New Roman" panose="02020603050405020304" pitchFamily="18" charset="0"/>
              </a:rPr>
              <a:t>dự án trồng hoa </a:t>
            </a:r>
            <a:endParaRPr lang="vi-VN" sz="2000">
              <a:solidFill>
                <a:srgbClr val="0000FF"/>
              </a:solidFill>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EBC606A3-C352-479C-96F0-9E50DA7EA104}"/>
              </a:ext>
            </a:extLst>
          </p:cNvPr>
          <p:cNvSpPr/>
          <p:nvPr/>
        </p:nvSpPr>
        <p:spPr>
          <a:xfrm>
            <a:off x="4156015" y="1000952"/>
            <a:ext cx="2851272" cy="463332"/>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 dự kiến có </a:t>
            </a:r>
            <a:r>
              <a:rPr lang="en-US" sz="2000">
                <a:solidFill>
                  <a:srgbClr val="0000FF"/>
                </a:solidFill>
                <a:latin typeface="UTM Avo" panose="02040603050506020204" pitchFamily="18" charset="0"/>
                <a:cs typeface="Times New Roman" panose="02020603050405020304" pitchFamily="18" charset="0"/>
              </a:rPr>
              <a:t>6 trang</a:t>
            </a:r>
            <a:endParaRPr lang="vi-VN" sz="2000">
              <a:solidFill>
                <a:srgbClr val="0000FF"/>
              </a:solidFill>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6434D266-F497-47E6-ADB9-88BF065DF18C}"/>
              </a:ext>
            </a:extLst>
          </p:cNvPr>
          <p:cNvSpPr/>
          <p:nvPr/>
        </p:nvSpPr>
        <p:spPr>
          <a:xfrm>
            <a:off x="4111397" y="1544749"/>
            <a:ext cx="2851272" cy="463332"/>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 </a:t>
            </a:r>
            <a:r>
              <a:rPr lang="en-US" sz="2000">
                <a:solidFill>
                  <a:srgbClr val="3DC3EC"/>
                </a:solidFill>
                <a:latin typeface="UTM Avo" panose="02040603050506020204" pitchFamily="18" charset="0"/>
                <a:cs typeface="Times New Roman" panose="02020603050405020304" pitchFamily="18" charset="0"/>
              </a:rPr>
              <a:t>PowerPoint</a:t>
            </a:r>
            <a:endParaRPr lang="vi-VN" sz="2000">
              <a:solidFill>
                <a:srgbClr val="0000FF"/>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818774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par>
                          <p:cTn id="40" fill="hold">
                            <p:stCondLst>
                              <p:cond delay="500"/>
                            </p:stCondLst>
                            <p:childTnLst>
                              <p:par>
                                <p:cTn id="41" presetID="14" presetClass="entr" presetSubtype="1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randombar(horizontal)">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left)">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randombar(horizontal)">
                                      <p:cBhvr>
                                        <p:cTn id="60" dur="500"/>
                                        <p:tgtEl>
                                          <p:spTgt spid="14"/>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randombar(horizontal)">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15" grpId="0"/>
      <p:bldP spid="1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C9169C-9A19-4DBA-AF5A-CD456C57A50A}"/>
              </a:ext>
            </a:extLst>
          </p:cNvPr>
          <p:cNvSpPr/>
          <p:nvPr/>
        </p:nvSpPr>
        <p:spPr>
          <a:xfrm>
            <a:off x="599940" y="400777"/>
            <a:ext cx="10992119" cy="621324"/>
          </a:xfrm>
          <a:prstGeom prst="rect">
            <a:avLst/>
          </a:prstGeom>
        </p:spPr>
        <p:txBody>
          <a:bodyPr wrap="square">
            <a:spAutoFit/>
          </a:bodyPr>
          <a:lstStyle/>
          <a:p>
            <a:pPr defTabSz="342900">
              <a:lnSpc>
                <a:spcPct val="150000"/>
              </a:lnSpc>
            </a:pPr>
            <a:r>
              <a:rPr lang="en-US" sz="2500" b="1">
                <a:solidFill>
                  <a:srgbClr val="F03C69"/>
                </a:solidFill>
                <a:latin typeface="SVN-SAF" panose="02040603050506020204" pitchFamily="18" charset="0"/>
                <a:cs typeface="Times New Roman" panose="02020603050405020304" pitchFamily="18" charset="0"/>
              </a:rPr>
              <a:t>2. THỰC HÀNH “GIẢI QUYẾT VẤN ĐỀ VỚI SỰ TRỢ GIÚP CỦA MÁY TÍNH”</a:t>
            </a:r>
            <a:endParaRPr lang="vi-VN" sz="2500" b="1">
              <a:solidFill>
                <a:srgbClr val="F03C69"/>
              </a:solidFill>
              <a:cs typeface="Times New Roman" panose="02020603050405020304" pitchFamily="18" charset="0"/>
            </a:endParaRPr>
          </a:p>
        </p:txBody>
      </p:sp>
      <p:sp>
        <p:nvSpPr>
          <p:cNvPr id="3" name="Rectangle 2">
            <a:extLst>
              <a:ext uri="{FF2B5EF4-FFF2-40B4-BE49-F238E27FC236}">
                <a16:creationId xmlns:a16="http://schemas.microsoft.com/office/drawing/2014/main" id="{D5D7053F-B992-465F-9689-CBD8FFBF4991}"/>
              </a:ext>
            </a:extLst>
          </p:cNvPr>
          <p:cNvSpPr/>
          <p:nvPr/>
        </p:nvSpPr>
        <p:spPr>
          <a:xfrm>
            <a:off x="762220" y="2629064"/>
            <a:ext cx="8870154" cy="1873654"/>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Khởi động phần mềm trình chiếu.</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a:t>
            </a:r>
            <a:r>
              <a:rPr lang="vi-VN" sz="2000">
                <a:latin typeface="UTM Avo" panose="02040603050506020204" pitchFamily="18" charset="0"/>
                <a:cs typeface="Times New Roman" panose="02020603050405020304" pitchFamily="18" charset="0"/>
              </a:rPr>
              <a:t> Tạo 6 trang chiếu theo gợi ý</a:t>
            </a:r>
            <a:r>
              <a:rPr lang="en-US" sz="2000">
                <a:latin typeface="UTM Avo" panose="02040603050506020204" pitchFamily="18" charset="0"/>
                <a:cs typeface="Times New Roman" panose="02020603050405020304" pitchFamily="18" charset="0"/>
              </a:rPr>
              <a:t> (SGK/73)</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3</a:t>
            </a:r>
            <a:r>
              <a:rPr lang="vi-VN" sz="2000">
                <a:solidFill>
                  <a:srgbClr val="FF3399"/>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Chèn thêm hình ảnh minh hoạ để trang chiếu sinh động hơn.</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4</a:t>
            </a:r>
            <a:r>
              <a:rPr lang="vi-VN" sz="2000">
                <a:solidFill>
                  <a:srgbClr val="FF3399"/>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Trình chiếu toàn màn hình và lưu tập trình chiếu.</a:t>
            </a:r>
          </a:p>
        </p:txBody>
      </p:sp>
      <p:sp>
        <p:nvSpPr>
          <p:cNvPr id="4" name="Rectangle 3">
            <a:extLst>
              <a:ext uri="{FF2B5EF4-FFF2-40B4-BE49-F238E27FC236}">
                <a16:creationId xmlns:a16="http://schemas.microsoft.com/office/drawing/2014/main" id="{C1E7E4B5-D280-42CA-99EC-7A0937D4EB32}"/>
              </a:ext>
            </a:extLst>
          </p:cNvPr>
          <p:cNvSpPr/>
          <p:nvPr/>
        </p:nvSpPr>
        <p:spPr>
          <a:xfrm>
            <a:off x="614525" y="1095510"/>
            <a:ext cx="10846647" cy="950325"/>
          </a:xfrm>
          <a:prstGeom prst="rect">
            <a:avLst/>
          </a:prstGeom>
        </p:spPr>
        <p:txBody>
          <a:bodyPr wrap="square">
            <a:spAutoFit/>
          </a:bodyPr>
          <a:lstStyle/>
          <a:p>
            <a:pPr indent="1257300" algn="just" defTabSz="342900">
              <a:lnSpc>
                <a:spcPct val="150000"/>
              </a:lnSpc>
            </a:pPr>
            <a:r>
              <a:rPr lang="vi-VN" sz="2000">
                <a:latin typeface="UTM Avo" panose="02040603050506020204" pitchFamily="18" charset="0"/>
                <a:cs typeface="Times New Roman" panose="02020603050405020304" pitchFamily="18" charset="0"/>
              </a:rPr>
              <a:t>Em hãy tạo bài trình chiếu trên máy tính theo nội dung ở mục 1 để trình bày ý tưởng trồng hoa trước của lớp.</a:t>
            </a:r>
          </a:p>
        </p:txBody>
      </p:sp>
      <p:sp>
        <p:nvSpPr>
          <p:cNvPr id="7" name="Rectangle 6">
            <a:extLst>
              <a:ext uri="{FF2B5EF4-FFF2-40B4-BE49-F238E27FC236}">
                <a16:creationId xmlns:a16="http://schemas.microsoft.com/office/drawing/2014/main" id="{D2E6898D-DB4A-4CE8-AB5A-B2A55AB803AB}"/>
              </a:ext>
            </a:extLst>
          </p:cNvPr>
          <p:cNvSpPr/>
          <p:nvPr/>
        </p:nvSpPr>
        <p:spPr>
          <a:xfrm>
            <a:off x="581290" y="1091471"/>
            <a:ext cx="1361810" cy="492699"/>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    </a:t>
            </a:r>
            <a:endParaRPr lang="vi-VN" sz="2000">
              <a:solidFill>
                <a:srgbClr val="F03C69"/>
              </a:solidFill>
              <a:latin typeface="SVN-SAF"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1337CDFA-4543-4CA9-8D78-DCE3F4EA8777}"/>
              </a:ext>
            </a:extLst>
          </p:cNvPr>
          <p:cNvSpPr/>
          <p:nvPr/>
        </p:nvSpPr>
        <p:spPr>
          <a:xfrm>
            <a:off x="581290" y="2136365"/>
            <a:ext cx="1523780" cy="492699"/>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816593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
                                        <p:tgtEl>
                                          <p:spTgt spid="4"/>
                                        </p:tgtEl>
                                      </p:cBhvr>
                                    </p:animEffect>
                                    <p:anim calcmode="lin" valueType="num">
                                      <p:cBhvr>
                                        <p:cTn id="17" dur="400" fill="hold"/>
                                        <p:tgtEl>
                                          <p:spTgt spid="4"/>
                                        </p:tgtEl>
                                        <p:attrNameLst>
                                          <p:attrName>ppt_x</p:attrName>
                                        </p:attrNameLst>
                                      </p:cBhvr>
                                      <p:tavLst>
                                        <p:tav tm="0">
                                          <p:val>
                                            <p:strVal val="#ppt_x"/>
                                          </p:val>
                                        </p:tav>
                                        <p:tav tm="100000">
                                          <p:val>
                                            <p:strVal val="#ppt_x"/>
                                          </p:val>
                                        </p:tav>
                                      </p:tavLst>
                                    </p:anim>
                                    <p:anim calcmode="lin" valueType="num">
                                      <p:cBhvr>
                                        <p:cTn id="18" dur="400" fill="hold"/>
                                        <p:tgtEl>
                                          <p:spTgt spid="4"/>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1" presetID="43"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
                                        <p:tgtEl>
                                          <p:spTgt spid="7"/>
                                        </p:tgtEl>
                                      </p:cBhvr>
                                    </p:animEffect>
                                    <p:anim calcmode="lin" valueType="num">
                                      <p:cBhvr>
                                        <p:cTn id="24" dur="400" fill="hold"/>
                                        <p:tgtEl>
                                          <p:spTgt spid="7"/>
                                        </p:tgtEl>
                                        <p:attrNameLst>
                                          <p:attrName>ppt_x</p:attrName>
                                        </p:attrNameLst>
                                      </p:cBhvr>
                                      <p:tavLst>
                                        <p:tav tm="0">
                                          <p:val>
                                            <p:strVal val="#ppt_x"/>
                                          </p:val>
                                        </p:tav>
                                        <p:tav tm="100000">
                                          <p:val>
                                            <p:strVal val="#ppt_x"/>
                                          </p:val>
                                        </p:tav>
                                      </p:tavLst>
                                    </p:anim>
                                    <p:anim calcmode="lin" valueType="num">
                                      <p:cBhvr>
                                        <p:cTn id="25" dur="400" fill="hold"/>
                                        <p:tgtEl>
                                          <p:spTgt spid="7"/>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fade">
                                      <p:cBhvr>
                                        <p:cTn id="37" dur="1000"/>
                                        <p:tgtEl>
                                          <p:spTgt spid="3">
                                            <p:txEl>
                                              <p:pRg st="0" end="0"/>
                                            </p:txEl>
                                          </p:spTgt>
                                        </p:tgtEl>
                                      </p:cBhvr>
                                    </p:animEffect>
                                    <p:anim calcmode="lin" valueType="num">
                                      <p:cBhvr>
                                        <p:cTn id="3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1" end="1"/>
                                            </p:txEl>
                                          </p:spTgt>
                                        </p:tgtEl>
                                        <p:attrNameLst>
                                          <p:attrName>style.visibility</p:attrName>
                                        </p:attrNameLst>
                                      </p:cBhvr>
                                      <p:to>
                                        <p:strVal val="visible"/>
                                      </p:to>
                                    </p:set>
                                    <p:animEffect transition="in" filter="fade">
                                      <p:cBhvr>
                                        <p:cTn id="44" dur="1000"/>
                                        <p:tgtEl>
                                          <p:spTgt spid="3">
                                            <p:txEl>
                                              <p:pRg st="1" end="1"/>
                                            </p:txEl>
                                          </p:spTgt>
                                        </p:tgtEl>
                                      </p:cBhvr>
                                    </p:animEffect>
                                    <p:anim calcmode="lin" valueType="num">
                                      <p:cBhvr>
                                        <p:cTn id="4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animEffect transition="in" filter="fade">
                                      <p:cBhvr>
                                        <p:cTn id="51" dur="1000"/>
                                        <p:tgtEl>
                                          <p:spTgt spid="3">
                                            <p:txEl>
                                              <p:pRg st="2" end="2"/>
                                            </p:txEl>
                                          </p:spTgt>
                                        </p:tgtEl>
                                      </p:cBhvr>
                                    </p:animEffect>
                                    <p:anim calcmode="lin" valueType="num">
                                      <p:cBhvr>
                                        <p:cTn id="5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3">
                                            <p:txEl>
                                              <p:pRg st="3" end="3"/>
                                            </p:txEl>
                                          </p:spTgt>
                                        </p:tgtEl>
                                        <p:attrNameLst>
                                          <p:attrName>style.visibility</p:attrName>
                                        </p:attrNameLst>
                                      </p:cBhvr>
                                      <p:to>
                                        <p:strVal val="visible"/>
                                      </p:to>
                                    </p:set>
                                    <p:animEffect transition="in" filter="fade">
                                      <p:cBhvr>
                                        <p:cTn id="58" dur="1000"/>
                                        <p:tgtEl>
                                          <p:spTgt spid="3">
                                            <p:txEl>
                                              <p:pRg st="3" end="3"/>
                                            </p:txEl>
                                          </p:spTgt>
                                        </p:tgtEl>
                                      </p:cBhvr>
                                    </p:animEffect>
                                    <p:anim calcmode="lin" valueType="num">
                                      <p:cBhvr>
                                        <p:cTn id="5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414536" y="410130"/>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CFA3C315-AA91-476B-A7B7-B4D787C9E3A9}"/>
              </a:ext>
            </a:extLst>
          </p:cNvPr>
          <p:cNvSpPr/>
          <p:nvPr/>
        </p:nvSpPr>
        <p:spPr>
          <a:xfrm>
            <a:off x="570830" y="1851090"/>
            <a:ext cx="1092071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ghép mỗi mục ở cột A Với mục thích hợp ở cột B.</a:t>
            </a:r>
          </a:p>
        </p:txBody>
      </p:sp>
      <p:sp>
        <p:nvSpPr>
          <p:cNvPr id="15" name="Rectangle 14">
            <a:extLst>
              <a:ext uri="{FF2B5EF4-FFF2-40B4-BE49-F238E27FC236}">
                <a16:creationId xmlns:a16="http://schemas.microsoft.com/office/drawing/2014/main" id="{BD32BAAE-06EA-4CC7-91DE-74881536AC87}"/>
              </a:ext>
            </a:extLst>
          </p:cNvPr>
          <p:cNvSpPr/>
          <p:nvPr/>
        </p:nvSpPr>
        <p:spPr>
          <a:xfrm>
            <a:off x="570830" y="4278825"/>
            <a:ext cx="1092071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chuẩn bị nội dung giới thiệu cảnh đẹp quê hương em.</a:t>
            </a:r>
          </a:p>
        </p:txBody>
      </p:sp>
      <p:sp>
        <p:nvSpPr>
          <p:cNvPr id="19" name="Rectangle 18">
            <a:extLst>
              <a:ext uri="{FF2B5EF4-FFF2-40B4-BE49-F238E27FC236}">
                <a16:creationId xmlns:a16="http://schemas.microsoft.com/office/drawing/2014/main" id="{A9311E36-AFA4-42DD-A7AC-93E3127BB6D0}"/>
              </a:ext>
            </a:extLst>
          </p:cNvPr>
          <p:cNvSpPr/>
          <p:nvPr/>
        </p:nvSpPr>
        <p:spPr>
          <a:xfrm>
            <a:off x="570830" y="1389425"/>
            <a:ext cx="10920710" cy="493148"/>
          </a:xfrm>
          <a:prstGeom prst="rect">
            <a:avLst/>
          </a:prstGeom>
        </p:spPr>
        <p:txBody>
          <a:bodyPr wrap="square">
            <a:spAutoFit/>
          </a:bodyPr>
          <a:lstStyle/>
          <a:p>
            <a:pPr algn="just" defTabSz="342900">
              <a:lnSpc>
                <a:spcPct val="150000"/>
              </a:lnSpc>
            </a:pPr>
            <a:r>
              <a:rPr lang="vi-VN" sz="2000" i="1">
                <a:solidFill>
                  <a:srgbClr val="FF0000"/>
                </a:solidFill>
                <a:latin typeface="UTM Avo" panose="02040603050506020204" pitchFamily="18" charset="0"/>
                <a:cs typeface="Times New Roman" panose="02020603050405020304" pitchFamily="18" charset="0"/>
              </a:rPr>
              <a:t>Tạo bài trình chiếu trên máy tính để giới thiệu cảnh đẹp quê hương em.</a:t>
            </a:r>
          </a:p>
        </p:txBody>
      </p:sp>
      <p:pic>
        <p:nvPicPr>
          <p:cNvPr id="20" name="Picture 19">
            <a:extLst>
              <a:ext uri="{FF2B5EF4-FFF2-40B4-BE49-F238E27FC236}">
                <a16:creationId xmlns:a16="http://schemas.microsoft.com/office/drawing/2014/main" id="{AE985C2C-828E-4EDC-9499-FE1E10BE9E19}"/>
              </a:ext>
            </a:extLst>
          </p:cNvPr>
          <p:cNvPicPr>
            <a:picLocks noChangeAspect="1"/>
          </p:cNvPicPr>
          <p:nvPr/>
        </p:nvPicPr>
        <p:blipFill>
          <a:blip r:embed="rId3"/>
          <a:stretch>
            <a:fillRect/>
          </a:stretch>
        </p:blipFill>
        <p:spPr>
          <a:xfrm>
            <a:off x="1694807" y="2404354"/>
            <a:ext cx="8947502" cy="1814355"/>
          </a:xfrm>
          <a:prstGeom prst="rect">
            <a:avLst/>
          </a:prstGeom>
        </p:spPr>
      </p:pic>
      <p:sp>
        <p:nvSpPr>
          <p:cNvPr id="21" name="Rectangle 20">
            <a:extLst>
              <a:ext uri="{FF2B5EF4-FFF2-40B4-BE49-F238E27FC236}">
                <a16:creationId xmlns:a16="http://schemas.microsoft.com/office/drawing/2014/main" id="{66BE9B24-0FBA-4AFB-A401-F3EEDA30F8D7}"/>
              </a:ext>
            </a:extLst>
          </p:cNvPr>
          <p:cNvSpPr/>
          <p:nvPr/>
        </p:nvSpPr>
        <p:spPr>
          <a:xfrm>
            <a:off x="570830" y="4832089"/>
            <a:ext cx="1092071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3. </a:t>
            </a:r>
            <a:r>
              <a:rPr lang="vi-VN" sz="2000">
                <a:latin typeface="UTM Avo" panose="02040603050506020204" pitchFamily="18" charset="0"/>
                <a:cs typeface="Times New Roman" panose="02020603050405020304" pitchFamily="18" charset="0"/>
              </a:rPr>
              <a:t>Em hãy tạo bài trình chiếu trên máy tính với nội dung đã chuẩn bị ở câu 2.</a:t>
            </a:r>
          </a:p>
        </p:txBody>
      </p:sp>
    </p:spTree>
    <p:extLst>
      <p:ext uri="{BB962C8B-B14F-4D97-AF65-F5344CB8AC3E}">
        <p14:creationId xmlns:p14="http://schemas.microsoft.com/office/powerpoint/2010/main" val="950974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9"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11">
            <a:extLst>
              <a:ext uri="{FF2B5EF4-FFF2-40B4-BE49-F238E27FC236}">
                <a16:creationId xmlns:a16="http://schemas.microsoft.com/office/drawing/2014/main" id="{DEF0BA82-D733-4580-B937-EB0D682FDCAE}"/>
              </a:ext>
            </a:extLst>
          </p:cNvPr>
          <p:cNvSpPr/>
          <p:nvPr/>
        </p:nvSpPr>
        <p:spPr>
          <a:xfrm>
            <a:off x="2418639" y="425132"/>
            <a:ext cx="7354721" cy="6007735"/>
          </a:xfrm>
          <a:prstGeom prst="ellipse">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Print"/>
              <a:cs typeface="+mn-cs"/>
            </a:endParaRPr>
          </a:p>
        </p:txBody>
      </p:sp>
      <p:grpSp>
        <p:nvGrpSpPr>
          <p:cNvPr id="6" name="Group 5">
            <a:extLst>
              <a:ext uri="{FF2B5EF4-FFF2-40B4-BE49-F238E27FC236}">
                <a16:creationId xmlns:a16="http://schemas.microsoft.com/office/drawing/2014/main" id="{F0F88F87-7D18-4516-9D4A-CA1D3FF470E3}"/>
              </a:ext>
            </a:extLst>
          </p:cNvPr>
          <p:cNvGrpSpPr/>
          <p:nvPr/>
        </p:nvGrpSpPr>
        <p:grpSpPr>
          <a:xfrm>
            <a:off x="4336764" y="1093542"/>
            <a:ext cx="3761537" cy="1181202"/>
            <a:chOff x="371924" y="384240"/>
            <a:chExt cx="3761537" cy="1181202"/>
          </a:xfrm>
        </p:grpSpPr>
        <p:pic>
          <p:nvPicPr>
            <p:cNvPr id="7" name="Picture 6">
              <a:extLst>
                <a:ext uri="{FF2B5EF4-FFF2-40B4-BE49-F238E27FC236}">
                  <a16:creationId xmlns:a16="http://schemas.microsoft.com/office/drawing/2014/main" id="{B0E22D8F-3DF1-4C68-85D9-D066A8B0A56F}"/>
                </a:ext>
              </a:extLst>
            </p:cNvPr>
            <p:cNvPicPr>
              <a:picLocks noChangeAspect="1"/>
            </p:cNvPicPr>
            <p:nvPr/>
          </p:nvPicPr>
          <p:blipFill>
            <a:blip r:embed="rId4"/>
            <a:stretch>
              <a:fillRect/>
            </a:stretch>
          </p:blipFill>
          <p:spPr>
            <a:xfrm>
              <a:off x="371924" y="384240"/>
              <a:ext cx="1280271" cy="1181202"/>
            </a:xfrm>
            <a:prstGeom prst="rect">
              <a:avLst/>
            </a:prstGeom>
          </p:spPr>
        </p:pic>
        <p:sp>
          <p:nvSpPr>
            <p:cNvPr id="8" name="Rectangle 7">
              <a:extLst>
                <a:ext uri="{FF2B5EF4-FFF2-40B4-BE49-F238E27FC236}">
                  <a16:creationId xmlns:a16="http://schemas.microsoft.com/office/drawing/2014/main" id="{433CD329-0B17-4D0E-B372-FBE29020FEB6}"/>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9" name="Rectangle 8">
            <a:extLst>
              <a:ext uri="{FF2B5EF4-FFF2-40B4-BE49-F238E27FC236}">
                <a16:creationId xmlns:a16="http://schemas.microsoft.com/office/drawing/2014/main" id="{8115CFE2-EF45-49FF-92AA-5F7433054AD1}"/>
              </a:ext>
            </a:extLst>
          </p:cNvPr>
          <p:cNvSpPr/>
          <p:nvPr/>
        </p:nvSpPr>
        <p:spPr>
          <a:xfrm>
            <a:off x="4336764" y="2391305"/>
            <a:ext cx="3889404" cy="573234"/>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Trò ch</a:t>
            </a:r>
            <a:r>
              <a:rPr lang="vi-VN" sz="2400" b="1">
                <a:latin typeface="UTM Avo" panose="02040603050506020204" pitchFamily="18" charset="0"/>
                <a:cs typeface="Times New Roman" panose="02020603050405020304" pitchFamily="18" charset="0"/>
              </a:rPr>
              <a:t>ơi</a:t>
            </a:r>
            <a:r>
              <a:rPr lang="en-US" sz="2400" b="1">
                <a:latin typeface="UTM Avo" panose="02040603050506020204" pitchFamily="18" charset="0"/>
                <a:cs typeface="Times New Roman" panose="02020603050405020304" pitchFamily="18" charset="0"/>
              </a:rPr>
              <a:t>: </a:t>
            </a:r>
            <a:r>
              <a:rPr lang="en-US" sz="2400">
                <a:latin typeface="UTM Avo" panose="02040603050506020204" pitchFamily="18" charset="0"/>
                <a:cs typeface="Times New Roman" panose="02020603050405020304" pitchFamily="18" charset="0"/>
              </a:rPr>
              <a:t>Em làm </a:t>
            </a:r>
            <a:r>
              <a:rPr lang="en-US" sz="2400">
                <a:solidFill>
                  <a:srgbClr val="3DC3EC"/>
                </a:solidFill>
                <a:latin typeface="UTM Avo" panose="02040603050506020204" pitchFamily="18" charset="0"/>
                <a:cs typeface="Times New Roman" panose="02020603050405020304" pitchFamily="18" charset="0"/>
              </a:rPr>
              <a:t>rô-bốt</a:t>
            </a:r>
            <a:endParaRPr lang="vi-VN" sz="2400">
              <a:solidFill>
                <a:srgbClr val="3DC3EC"/>
              </a:solidFill>
              <a:latin typeface="UTM Avo" panose="0204060305050602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7CFA28A6-13BC-49A1-AF3C-C4F5D637B425}"/>
              </a:ext>
            </a:extLst>
          </p:cNvPr>
          <p:cNvPicPr>
            <a:picLocks noChangeAspect="1"/>
          </p:cNvPicPr>
          <p:nvPr/>
        </p:nvPicPr>
        <p:blipFill>
          <a:blip r:embed="rId5"/>
          <a:stretch>
            <a:fillRect/>
          </a:stretch>
        </p:blipFill>
        <p:spPr>
          <a:xfrm>
            <a:off x="4033613" y="3142529"/>
            <a:ext cx="4124770" cy="2646237"/>
          </a:xfrm>
          <a:prstGeom prst="rect">
            <a:avLst/>
          </a:prstGeom>
        </p:spPr>
      </p:pic>
      <p:pic>
        <p:nvPicPr>
          <p:cNvPr id="11" name="Picture 10">
            <a:extLst>
              <a:ext uri="{FF2B5EF4-FFF2-40B4-BE49-F238E27FC236}">
                <a16:creationId xmlns:a16="http://schemas.microsoft.com/office/drawing/2014/main" id="{55E5F4FA-A2FE-4685-AFC3-77EE27FC66CC}"/>
              </a:ext>
            </a:extLst>
          </p:cNvPr>
          <p:cNvPicPr>
            <a:picLocks noChangeAspect="1"/>
          </p:cNvPicPr>
          <p:nvPr/>
        </p:nvPicPr>
        <p:blipFill>
          <a:blip r:embed="rId6"/>
          <a:stretch>
            <a:fillRect/>
          </a:stretch>
        </p:blipFill>
        <p:spPr>
          <a:xfrm>
            <a:off x="5801133" y="572920"/>
            <a:ext cx="589731" cy="520622"/>
          </a:xfrm>
          <a:prstGeom prst="rect">
            <a:avLst/>
          </a:prstGeom>
        </p:spPr>
      </p:pic>
    </p:spTree>
    <p:custDataLst>
      <p:tags r:id="rId1"/>
    </p:custDataLst>
    <p:extLst>
      <p:ext uri="{BB962C8B-B14F-4D97-AF65-F5344CB8AC3E}">
        <p14:creationId xmlns:p14="http://schemas.microsoft.com/office/powerpoint/2010/main" val="29654166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2A3753B1-7807-4C33-B53B-A1895CE756E8}"/>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6168</TotalTime>
  <Words>540</Words>
  <Application>Microsoft Office PowerPoint</Application>
  <PresentationFormat>Widescreen</PresentationFormat>
  <Paragraphs>51</Paragraphs>
  <Slides>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vt:i4>
      </vt:variant>
    </vt:vector>
  </HeadingPairs>
  <TitlesOfParts>
    <vt:vector size="20" baseType="lpstr">
      <vt:lpstr>等线</vt:lpstr>
      <vt:lpstr>Arial</vt:lpstr>
      <vt:lpstr>Calibri</vt:lpstr>
      <vt:lpstr>iCiel Cadena</vt:lpstr>
      <vt:lpstr>Segoe Print</vt:lpstr>
      <vt:lpstr>SVN-Androgyne</vt:lpstr>
      <vt:lpstr>SVN-SAF</vt:lpstr>
      <vt:lpstr>Times New Roman</vt:lpstr>
      <vt:lpstr>UTM Avo</vt:lpstr>
      <vt:lpstr>UTM Bienvenue</vt:lpstr>
      <vt:lpstr>UTM HelvetIns</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Tran Minh</cp:lastModifiedBy>
  <cp:revision>182</cp:revision>
  <dcterms:created xsi:type="dcterms:W3CDTF">2021-11-14T08:33:55Z</dcterms:created>
  <dcterms:modified xsi:type="dcterms:W3CDTF">2022-03-18T17:22:14Z</dcterms:modified>
</cp:coreProperties>
</file>