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66" r:id="rId2"/>
    <p:sldId id="3072" r:id="rId3"/>
    <p:sldId id="3141" r:id="rId4"/>
    <p:sldId id="3142" r:id="rId5"/>
    <p:sldId id="3143" r:id="rId6"/>
    <p:sldId id="3130" r:id="rId7"/>
    <p:sldId id="3131" r:id="rId8"/>
    <p:sldId id="3128" r:id="rId9"/>
    <p:sldId id="3124" r:id="rId10"/>
    <p:sldId id="3144" r:id="rId11"/>
    <p:sldId id="3125"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2" d="100"/>
          <a:sy n="82"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27/01/2024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9"/>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E9D58D33-FC59-8B1E-FEEA-8F487774E188}"/>
              </a:ext>
            </a:extLst>
          </p:cNvPr>
          <p:cNvGrpSpPr/>
          <p:nvPr/>
        </p:nvGrpSpPr>
        <p:grpSpPr>
          <a:xfrm>
            <a:off x="416424" y="326926"/>
            <a:ext cx="7632065" cy="1940925"/>
            <a:chOff x="1055313" y="1366069"/>
            <a:chExt cx="7632065" cy="1940925"/>
          </a:xfrm>
        </p:grpSpPr>
        <p:sp>
          <p:nvSpPr>
            <p:cNvPr id="4" name="Rectangle: Rounded Corners 3">
              <a:extLst>
                <a:ext uri="{FF2B5EF4-FFF2-40B4-BE49-F238E27FC236}">
                  <a16:creationId xmlns:a16="http://schemas.microsoft.com/office/drawing/2014/main" id="{D6B9DBE6-0472-AA93-92B5-B64A2B7FA2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a:extLst>
                <a:ext uri="{FF2B5EF4-FFF2-40B4-BE49-F238E27FC236}">
                  <a16:creationId xmlns:a16="http://schemas.microsoft.com/office/drawing/2014/main" id="{CCE28D17-E7D5-6BAA-3FCD-74B5E664B7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7" name="Rectangle 6">
              <a:extLst>
                <a:ext uri="{FF2B5EF4-FFF2-40B4-BE49-F238E27FC236}">
                  <a16:creationId xmlns:a16="http://schemas.microsoft.com/office/drawing/2014/main" id="{B9476ED7-2D1D-E866-2C9B-3514A68212BA}"/>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0" name="Rectangle 9">
              <a:extLst>
                <a:ext uri="{FF2B5EF4-FFF2-40B4-BE49-F238E27FC236}">
                  <a16:creationId xmlns:a16="http://schemas.microsoft.com/office/drawing/2014/main" id="{3121D51E-CC19-1034-4C5B-9CA915DF42C8}"/>
                </a:ext>
              </a:extLst>
            </p:cNvPr>
            <p:cNvSpPr/>
            <p:nvPr/>
          </p:nvSpPr>
          <p:spPr>
            <a:xfrm>
              <a:off x="1666294" y="2088107"/>
              <a:ext cx="8745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10</a:t>
              </a:r>
            </a:p>
          </p:txBody>
        </p:sp>
        <p:sp>
          <p:nvSpPr>
            <p:cNvPr id="11" name="Rectangle 10">
              <a:extLst>
                <a:ext uri="{FF2B5EF4-FFF2-40B4-BE49-F238E27FC236}">
                  <a16:creationId xmlns:a16="http://schemas.microsoft.com/office/drawing/2014/main" id="{25E8F470-1990-EE5B-A8D2-71CC5F18671B}"/>
                </a:ext>
              </a:extLst>
            </p:cNvPr>
            <p:cNvSpPr/>
            <p:nvPr/>
          </p:nvSpPr>
          <p:spPr>
            <a:xfrm>
              <a:off x="3132179" y="1771310"/>
              <a:ext cx="5518785"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vi-VN" altLang="vi-VN" sz="4000" b="1">
                  <a:solidFill>
                    <a:srgbClr val="F93265"/>
                  </a:solidFill>
                  <a:latin typeface="UTM Avo" panose="02040603050506020204" pitchFamily="18" charset="0"/>
                  <a:cs typeface="Times New Roman" panose="02020603050405020304" pitchFamily="18" charset="0"/>
                </a:rPr>
                <a:t>Phần mềm soạn thảo văn bản</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81A74656-B498-9ECA-CC1C-FB6491AEB647}"/>
              </a:ext>
            </a:extLst>
          </p:cNvPr>
          <p:cNvSpPr/>
          <p:nvPr/>
        </p:nvSpPr>
        <p:spPr>
          <a:xfrm>
            <a:off x="3255900" y="2415403"/>
            <a:ext cx="6721312" cy="1940925"/>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dirty="0">
                <a:solidFill>
                  <a:schemeClr val="tx1"/>
                </a:solidFill>
                <a:latin typeface="UTM  Avo"/>
              </a:rPr>
              <a:t>Sau bài này em sẽ:</a:t>
            </a:r>
          </a:p>
          <a:p>
            <a:pPr marL="285750" indent="-285750">
              <a:buFont typeface="Arial" panose="020B0604020202020204" pitchFamily="34" charset="0"/>
              <a:buChar char="•"/>
            </a:pPr>
            <a:r>
              <a:rPr lang="vi-VN" dirty="0">
                <a:solidFill>
                  <a:schemeClr val="tx1"/>
                </a:solidFill>
                <a:latin typeface="UTM  Avo"/>
              </a:rPr>
              <a:t>Nhận biết được biểu tượng và kích hoạt được phần mềm soạn thảo</a:t>
            </a:r>
            <a:r>
              <a:rPr lang="en-US" dirty="0">
                <a:solidFill>
                  <a:schemeClr val="tx1"/>
                </a:solidFill>
                <a:latin typeface="UTM  Avo"/>
              </a:rPr>
              <a:t> </a:t>
            </a:r>
            <a:r>
              <a:rPr lang="vi-VN" dirty="0">
                <a:solidFill>
                  <a:schemeClr val="tx1"/>
                </a:solidFill>
                <a:latin typeface="UTM  Avo"/>
              </a:rPr>
              <a:t>văn bản.</a:t>
            </a:r>
          </a:p>
          <a:p>
            <a:pPr marL="285750" indent="-285750">
              <a:buFont typeface="Arial" panose="020B0604020202020204" pitchFamily="34" charset="0"/>
              <a:buChar char="•"/>
            </a:pPr>
            <a:r>
              <a:rPr lang="vi-VN" dirty="0">
                <a:solidFill>
                  <a:schemeClr val="tx1"/>
                </a:solidFill>
                <a:latin typeface="UTM  Avo"/>
              </a:rPr>
              <a:t>Soạn thảo được văn bản tiếng Việt có chữ hoa, có dấu.</a:t>
            </a:r>
          </a:p>
          <a:p>
            <a:pPr marL="285750" indent="-285750">
              <a:buFont typeface="Arial" panose="020B0604020202020204" pitchFamily="34" charset="0"/>
              <a:buChar char="•"/>
            </a:pPr>
            <a:r>
              <a:rPr lang="vi-VN" dirty="0">
                <a:solidFill>
                  <a:schemeClr val="tx1"/>
                </a:solidFill>
                <a:latin typeface="UTM  Avo"/>
              </a:rPr>
              <a:t>Chỉnh sửa được văn bản với các thao tác chọn, xoá.</a:t>
            </a:r>
          </a:p>
          <a:p>
            <a:pPr marL="285750" indent="-285750">
              <a:buFont typeface="Arial" panose="020B0604020202020204" pitchFamily="34" charset="0"/>
              <a:buChar char="•"/>
            </a:pPr>
            <a:r>
              <a:rPr lang="vi-VN" dirty="0">
                <a:solidFill>
                  <a:schemeClr val="tx1"/>
                </a:solidFill>
                <a:latin typeface="UTM  Avo"/>
              </a:rPr>
              <a:t>Lưu được văn bản vào thư mục theo yêu cầu.</a:t>
            </a:r>
            <a:endParaRPr lang="en-US" dirty="0">
              <a:solidFill>
                <a:schemeClr val="tx1"/>
              </a:solidFill>
              <a:latin typeface="UTM  Avo"/>
            </a:endParaRPr>
          </a:p>
        </p:txBody>
      </p:sp>
      <p:pic>
        <p:nvPicPr>
          <p:cNvPr id="16" name="Picture 15"/>
          <p:cNvPicPr>
            <a:picLocks noChangeAspect="1"/>
          </p:cNvPicPr>
          <p:nvPr/>
        </p:nvPicPr>
        <p:blipFill rotWithShape="1">
          <a:blip r:embed="rId12"/>
          <a:srcRect l="18570" t="14118" r="17176" b="15663"/>
          <a:stretch/>
        </p:blipFill>
        <p:spPr>
          <a:xfrm>
            <a:off x="10178473" y="119689"/>
            <a:ext cx="2013527" cy="581891"/>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92EDCC-3481-B088-5114-2C2E52B19474}"/>
              </a:ext>
            </a:extLst>
          </p:cNvPr>
          <p:cNvSpPr txBox="1"/>
          <p:nvPr/>
        </p:nvSpPr>
        <p:spPr>
          <a:xfrm>
            <a:off x="781250" y="2164145"/>
            <a:ext cx="10732867" cy="2362891"/>
          </a:xfrm>
          <a:prstGeom prst="rect">
            <a:avLst/>
          </a:prstGeom>
          <a:noFill/>
        </p:spPr>
        <p:txBody>
          <a:bodyPr wrap="square">
            <a:spAutoFit/>
          </a:bodyPr>
          <a:lstStyle/>
          <a:p>
            <a:pPr>
              <a:lnSpc>
                <a:spcPts val="3000"/>
              </a:lnSpc>
            </a:pPr>
            <a:r>
              <a:rPr lang="vi-VN" sz="2000" i="1" dirty="0">
                <a:solidFill>
                  <a:schemeClr val="accent6"/>
                </a:solidFill>
                <a:latin typeface="UTM  Avo"/>
              </a:rPr>
              <a:t>Bước 1</a:t>
            </a:r>
            <a:r>
              <a:rPr lang="vi-VN" sz="2000" i="1" dirty="0">
                <a:solidFill>
                  <a:schemeClr val="accent6">
                    <a:lumMod val="60000"/>
                    <a:lumOff val="40000"/>
                  </a:schemeClr>
                </a:solidFill>
                <a:latin typeface="UTM  Avo"/>
              </a:rPr>
              <a:t>: </a:t>
            </a:r>
            <a:r>
              <a:rPr lang="vi-VN" sz="2000" dirty="0">
                <a:latin typeface="UTM  Avo"/>
              </a:rPr>
              <a:t>Chọn lệnh </a:t>
            </a:r>
            <a:r>
              <a:rPr lang="vi-VN" sz="2000" b="1" dirty="0">
                <a:latin typeface="UTM  Avo"/>
              </a:rPr>
              <a:t>Save</a:t>
            </a:r>
            <a:r>
              <a:rPr lang="vi-VN" sz="2000" dirty="0">
                <a:latin typeface="UTM  Avo"/>
              </a:rPr>
              <a:t> trong bảng chọn </a:t>
            </a:r>
            <a:r>
              <a:rPr lang="vi-VN" sz="2000" b="1" dirty="0">
                <a:latin typeface="UTM  Avo"/>
              </a:rPr>
              <a:t>File</a:t>
            </a:r>
            <a:r>
              <a:rPr lang="vi-VN" sz="2000" dirty="0">
                <a:latin typeface="UTM  Avo"/>
              </a:rPr>
              <a:t>, cửa sổ </a:t>
            </a:r>
            <a:r>
              <a:rPr lang="vi-VN" sz="2000" b="1" dirty="0">
                <a:latin typeface="UTM  Avo"/>
              </a:rPr>
              <a:t>Save A</a:t>
            </a:r>
            <a:r>
              <a:rPr lang="vi-VN" sz="2000" dirty="0">
                <a:latin typeface="UTM  Avo"/>
              </a:rPr>
              <a:t>s hiện ra. Em</a:t>
            </a:r>
            <a:r>
              <a:rPr lang="en-US" sz="2000" dirty="0">
                <a:latin typeface="UTM  Avo"/>
              </a:rPr>
              <a:t> </a:t>
            </a:r>
            <a:r>
              <a:rPr lang="vi-VN" sz="2000" dirty="0">
                <a:latin typeface="UTM  Avo"/>
              </a:rPr>
              <a:t>thực hiện các thao tác lưu tệp tương tự như trong phần mềm trình chiếu.</a:t>
            </a:r>
          </a:p>
          <a:p>
            <a:pPr>
              <a:lnSpc>
                <a:spcPts val="3000"/>
              </a:lnSpc>
            </a:pPr>
            <a:r>
              <a:rPr lang="vi-VN" sz="2000" dirty="0">
                <a:latin typeface="UTM  Avo"/>
              </a:rPr>
              <a:t>Lưu ý: Máy tính mặc định lấy các chữ đầu tiên trong văn bản làm tên tệp. Em</a:t>
            </a:r>
            <a:r>
              <a:rPr lang="en-US" sz="2000" dirty="0">
                <a:latin typeface="UTM  Avo"/>
              </a:rPr>
              <a:t> </a:t>
            </a:r>
            <a:r>
              <a:rPr lang="vi-VN" sz="2000" dirty="0">
                <a:latin typeface="UTM  Avo"/>
              </a:rPr>
              <a:t>có thể gõ tên </a:t>
            </a:r>
            <a:r>
              <a:rPr lang="vi-VN" sz="2000" dirty="0">
                <a:solidFill>
                  <a:schemeClr val="accent6"/>
                </a:solidFill>
                <a:latin typeface="UTM  Avo"/>
              </a:rPr>
              <a:t>CanhBien</a:t>
            </a:r>
            <a:r>
              <a:rPr lang="vi-VN" sz="2000" dirty="0">
                <a:latin typeface="UTM  Avo"/>
              </a:rPr>
              <a:t> để lưu tệp.</a:t>
            </a:r>
          </a:p>
          <a:p>
            <a:pPr>
              <a:lnSpc>
                <a:spcPts val="3000"/>
              </a:lnSpc>
            </a:pPr>
            <a:r>
              <a:rPr lang="vi-VN" sz="2000" i="1" dirty="0">
                <a:solidFill>
                  <a:schemeClr val="accent6"/>
                </a:solidFill>
                <a:latin typeface="UTM  Avo"/>
              </a:rPr>
              <a:t>Bước 2: </a:t>
            </a:r>
            <a:r>
              <a:rPr lang="vi-VN" sz="2000" dirty="0">
                <a:latin typeface="UTM  Avo"/>
              </a:rPr>
              <a:t>Nháy vào nút </a:t>
            </a:r>
            <a:r>
              <a:rPr lang="en-US" sz="2000" dirty="0">
                <a:latin typeface="UTM  Avo"/>
              </a:rPr>
              <a:t>      </a:t>
            </a:r>
            <a:r>
              <a:rPr lang="vi-VN" sz="2000" dirty="0">
                <a:latin typeface="UTM  Avo"/>
              </a:rPr>
              <a:t>ở góc trên bên phải màn hình làm việc của phần</a:t>
            </a:r>
            <a:r>
              <a:rPr lang="en-US" sz="2000" dirty="0">
                <a:latin typeface="UTM  Avo"/>
              </a:rPr>
              <a:t> </a:t>
            </a:r>
            <a:r>
              <a:rPr lang="vi-VN" sz="2000" dirty="0">
                <a:latin typeface="UTM  Avo"/>
              </a:rPr>
              <a:t>mềm Word để đóng và thoát khỏi phần mềm.</a:t>
            </a:r>
          </a:p>
        </p:txBody>
      </p:sp>
      <p:pic>
        <p:nvPicPr>
          <p:cNvPr id="9" name="Picture 8">
            <a:extLst>
              <a:ext uri="{FF2B5EF4-FFF2-40B4-BE49-F238E27FC236}">
                <a16:creationId xmlns:a16="http://schemas.microsoft.com/office/drawing/2014/main" id="{60D3E346-817D-55FF-40B1-47689BD75539}"/>
              </a:ext>
            </a:extLst>
          </p:cNvPr>
          <p:cNvPicPr>
            <a:picLocks noChangeAspect="1"/>
          </p:cNvPicPr>
          <p:nvPr/>
        </p:nvPicPr>
        <p:blipFill>
          <a:blip r:embed="rId2"/>
          <a:stretch>
            <a:fillRect/>
          </a:stretch>
        </p:blipFill>
        <p:spPr>
          <a:xfrm>
            <a:off x="3451980" y="3785366"/>
            <a:ext cx="243614" cy="262353"/>
          </a:xfrm>
          <a:prstGeom prst="rect">
            <a:avLst/>
          </a:prstGeom>
        </p:spPr>
      </p:pic>
      <p:sp>
        <p:nvSpPr>
          <p:cNvPr id="5" name="Rectangle 4">
            <a:extLst>
              <a:ext uri="{FF2B5EF4-FFF2-40B4-BE49-F238E27FC236}">
                <a16:creationId xmlns:a16="http://schemas.microsoft.com/office/drawing/2014/main" id="{5D9A1839-3388-45F5-9F22-2C3960116CFC}"/>
              </a:ext>
            </a:extLst>
          </p:cNvPr>
          <p:cNvSpPr/>
          <p:nvPr/>
        </p:nvSpPr>
        <p:spPr>
          <a:xfrm>
            <a:off x="781250" y="523656"/>
            <a:ext cx="10289912" cy="1569660"/>
          </a:xfrm>
          <a:prstGeom prst="rect">
            <a:avLst/>
          </a:prstGeom>
        </p:spPr>
        <p:txBody>
          <a:bodyPr wrap="square">
            <a:spAutoFit/>
          </a:bodyPr>
          <a:lstStyle/>
          <a:p>
            <a:pPr defTabSz="342900">
              <a:lnSpc>
                <a:spcPct val="150000"/>
              </a:lnSpc>
            </a:pPr>
            <a:r>
              <a:rPr lang="en-US" sz="2400" b="1" dirty="0">
                <a:solidFill>
                  <a:schemeClr val="accent6"/>
                </a:solidFill>
                <a:latin typeface="UTM Avo" panose="02040603050506020204" pitchFamily="18" charset="0"/>
                <a:cs typeface="Times New Roman" panose="02020603050405020304" pitchFamily="18" charset="0"/>
              </a:rPr>
              <a:t>NHIỆM VỤ </a:t>
            </a:r>
            <a:r>
              <a:rPr lang="vi-VN" sz="2400" b="1" dirty="0">
                <a:solidFill>
                  <a:schemeClr val="accent6"/>
                </a:solidFill>
                <a:latin typeface="UTM Avo" panose="02040603050506020204" pitchFamily="18" charset="0"/>
                <a:cs typeface="Times New Roman" panose="02020603050405020304" pitchFamily="18" charset="0"/>
              </a:rPr>
              <a:t>2</a:t>
            </a:r>
            <a:r>
              <a:rPr lang="en-US" sz="2400" b="1" dirty="0">
                <a:solidFill>
                  <a:schemeClr val="accent6"/>
                </a:solidFill>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Lưu tệp văn bản vào thư mục của em với tên phù hợp</a:t>
            </a:r>
          </a:p>
          <a:p>
            <a:pPr defTabSz="342900">
              <a:lnSpc>
                <a:spcPct val="150000"/>
              </a:lnSpc>
            </a:pPr>
            <a:endParaRPr lang="vi-VN" sz="2000" b="1" dirty="0">
              <a:latin typeface="UTM Avo" panose="02040603050506020204" pitchFamily="18" charset="0"/>
              <a:cs typeface="Times New Roman" panose="02020603050405020304" pitchFamily="18" charset="0"/>
            </a:endParaRPr>
          </a:p>
          <a:p>
            <a:pPr defTabSz="342900">
              <a:lnSpc>
                <a:spcPct val="150000"/>
              </a:lnSpc>
            </a:pPr>
            <a:r>
              <a:rPr lang="vi-VN" sz="2000" b="1" dirty="0">
                <a:latin typeface="UTM Avo" panose="02040603050506020204" pitchFamily="18" charset="0"/>
                <a:cs typeface="Times New Roman" panose="02020603050405020304" pitchFamily="18" charset="0"/>
              </a:rPr>
              <a:t> </a:t>
            </a:r>
            <a:r>
              <a:rPr lang="vi-VN" sz="2000" b="1" dirty="0">
                <a:solidFill>
                  <a:schemeClr val="accent6"/>
                </a:solidFill>
                <a:latin typeface="UTM Avo" panose="02040603050506020204" pitchFamily="18" charset="0"/>
                <a:cs typeface="Times New Roman" panose="02020603050405020304" pitchFamily="18" charset="0"/>
              </a:rPr>
              <a:t>Hướng dẫn</a:t>
            </a:r>
            <a:endParaRPr lang="en-US" sz="2000" b="1" dirty="0">
              <a:solidFill>
                <a:schemeClr val="accent6"/>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457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287532"/>
          </a:xfrm>
          <a:prstGeom prst="rect">
            <a:avLst/>
          </a:prstGeom>
        </p:spPr>
        <p:txBody>
          <a:bodyPr wrap="square">
            <a:spAutoFit/>
          </a:bodyPr>
          <a:lstStyle/>
          <a:p>
            <a:pPr algn="just" defTabSz="342900">
              <a:lnSpc>
                <a:spcPts val="3200"/>
              </a:lnSpc>
            </a:pPr>
            <a:r>
              <a:rPr lang="vi-VN" sz="2200" dirty="0">
                <a:latin typeface="UTM Avo" panose="02040603050506020204" pitchFamily="18" charset="0"/>
                <a:cs typeface="Times New Roman" panose="02020603050405020304" pitchFamily="18" charset="0"/>
              </a:rPr>
              <a:t>Em hãy sử dụng phần mềm soạn thảo văn bản để soạn thảo đoạn văn miêu</a:t>
            </a:r>
          </a:p>
          <a:p>
            <a:pPr algn="just" defTabSz="342900">
              <a:lnSpc>
                <a:spcPts val="3200"/>
              </a:lnSpc>
            </a:pPr>
            <a:r>
              <a:rPr lang="vi-VN" sz="2200" dirty="0">
                <a:latin typeface="UTM Avo" panose="02040603050506020204" pitchFamily="18" charset="0"/>
                <a:cs typeface="Times New Roman" panose="02020603050405020304" pitchFamily="18" charset="0"/>
              </a:rPr>
              <a:t>tả một người, một loài cây hoặc con vật mà em yêu thích. Lưu văn bản vào</a:t>
            </a:r>
          </a:p>
          <a:p>
            <a:pPr algn="just" defTabSz="342900">
              <a:lnSpc>
                <a:spcPts val="3200"/>
              </a:lnSpc>
            </a:pPr>
            <a:r>
              <a:rPr lang="vi-VN" sz="2200" dirty="0">
                <a:latin typeface="UTM Avo" panose="02040603050506020204" pitchFamily="18" charset="0"/>
                <a:cs typeface="Times New Roman" panose="02020603050405020304" pitchFamily="18" charset="0"/>
              </a:rPr>
              <a:t>thư mục của em với tên phù hợp.</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556071" y="2788254"/>
            <a:ext cx="10247897" cy="2352952"/>
          </a:xfrm>
          <a:prstGeom prst="rect">
            <a:avLst/>
          </a:prstGeom>
        </p:spPr>
        <p:txBody>
          <a:bodyPr wrap="square">
            <a:spAutoFit/>
          </a:bodyPr>
          <a:lstStyle/>
          <a:p>
            <a:pPr defTabSz="342900">
              <a:lnSpc>
                <a:spcPct val="150000"/>
              </a:lnSpc>
            </a:pPr>
            <a:r>
              <a:rPr lang="vi-VN" sz="2000" dirty="0">
                <a:latin typeface="UTM  Avo"/>
              </a:rPr>
              <a:t>Trong những bài học trước, em đã soạn thảo văn bản tiếng Việt trong phần mềm trình chiếu. Văn bản của bài trình chiếu cần ngắn gọn, cô đọng,… để người nghe dễ nắm bắt thông tin. Khi em cần trình bày thông tin chi tiết hơn, chẳng hạn như làm một bài văn, viết một lá thư,… thì phần mềm trình chiếu không còn phù hợp. Vậy phần mềm nào là phù hợp? Bài học này sẽ giúp em trả lời câu hỏi đó.</a:t>
            </a:r>
            <a:endParaRPr lang="vi-VN" sz="2000"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4"/>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1. </a:t>
            </a:r>
            <a:r>
              <a:rPr lang="vi-VN" sz="2800" b="1" dirty="0">
                <a:solidFill>
                  <a:srgbClr val="F03C69"/>
                </a:solidFill>
                <a:latin typeface="UTM  Avo"/>
                <a:cs typeface="Times New Roman" panose="02020603050405020304" pitchFamily="18" charset="0"/>
              </a:rPr>
              <a:t>Soạn thảo văn bản</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46027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286058" y="983362"/>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Sử dụng phần mềm soạn thảo văn bản</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12204" y="2054471"/>
              <a:ext cx="10161037" cy="967957"/>
            </a:xfrm>
            <a:prstGeom prst="rect">
              <a:avLst/>
            </a:prstGeom>
          </p:spPr>
          <p:txBody>
            <a:bodyPr wrap="square">
              <a:spAutoFit/>
            </a:bodyPr>
            <a:lstStyle/>
            <a:p>
              <a:pPr defTabSz="342900">
                <a:lnSpc>
                  <a:spcPct val="150000"/>
                </a:lnSpc>
              </a:pP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soạn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trên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khi</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thực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hiện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công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việc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gì</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dùng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mềm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nào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để</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tạo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ra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04491" y="538337"/>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73497" y="941514"/>
                <a:ext cx="301995" cy="722772"/>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grpSp>
      <p:sp>
        <p:nvSpPr>
          <p:cNvPr id="24" name="Rectangle 23">
            <a:extLst>
              <a:ext uri="{FF2B5EF4-FFF2-40B4-BE49-F238E27FC236}">
                <a16:creationId xmlns:a16="http://schemas.microsoft.com/office/drawing/2014/main" id="{3C1232B9-DBE5-45C8-87F9-613EA6523724}"/>
              </a:ext>
            </a:extLst>
          </p:cNvPr>
          <p:cNvSpPr/>
          <p:nvPr/>
        </p:nvSpPr>
        <p:spPr>
          <a:xfrm>
            <a:off x="614527" y="3802511"/>
            <a:ext cx="4032888" cy="2246769"/>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nhiều phần mềm soạn thảo văn bản khác nhau, chúng đều có điểm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chung là có thể gõ, chỉnh sửa, trình bày và lưu văn bản. Màn hình làm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việc của phần mềm soạn thảo văn bản được minh hoạ như sau:</a:t>
            </a:r>
          </a:p>
          <a:p>
            <a:pPr algn="just" defTabSz="342900"/>
            <a:endParaRPr lang="vi-VN" sz="2000" dirty="0">
              <a:latin typeface="UTM Avo" panose="020406030505060202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614526" y="3473491"/>
            <a:ext cx="689218" cy="653278"/>
          </a:xfrm>
          <a:prstGeom prst="rect">
            <a:avLst/>
          </a:prstGeom>
        </p:spPr>
      </p:pic>
      <p:pic>
        <p:nvPicPr>
          <p:cNvPr id="5" name="Picture 4">
            <a:extLst>
              <a:ext uri="{FF2B5EF4-FFF2-40B4-BE49-F238E27FC236}">
                <a16:creationId xmlns:a16="http://schemas.microsoft.com/office/drawing/2014/main" id="{31A633D8-91CD-EF83-2820-9F413B01988E}"/>
              </a:ext>
            </a:extLst>
          </p:cNvPr>
          <p:cNvPicPr>
            <a:picLocks noChangeAspect="1"/>
          </p:cNvPicPr>
          <p:nvPr/>
        </p:nvPicPr>
        <p:blipFill>
          <a:blip r:embed="rId7"/>
          <a:stretch>
            <a:fillRect/>
          </a:stretch>
        </p:blipFill>
        <p:spPr>
          <a:xfrm>
            <a:off x="4780490" y="3517695"/>
            <a:ext cx="6796983" cy="2953563"/>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387249" y="1440101"/>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241126"/>
              <a:ext cx="9620457" cy="966675"/>
            </a:xfrm>
            <a:prstGeom prst="rect">
              <a:avLst/>
            </a:prstGeom>
          </p:spPr>
          <p:txBody>
            <a:bodyPr wrap="square">
              <a:spAutoFit/>
            </a:bodyPr>
            <a:lstStyle/>
            <a:p>
              <a:pPr defTabSz="342900">
                <a:lnSpc>
                  <a:spcPct val="135000"/>
                </a:lnSpc>
                <a:spcBef>
                  <a:spcPts val="600"/>
                </a:spcBef>
              </a:pPr>
              <a:r>
                <a:rPr lang="vi-VN" sz="2200" b="1" dirty="0">
                  <a:solidFill>
                    <a:srgbClr val="F03C69"/>
                  </a:solidFill>
                  <a:latin typeface="UTM Avo" panose="02040603050506020204" pitchFamily="18" charset="0"/>
                  <a:cs typeface="Times New Roman" panose="02020603050405020304" pitchFamily="18" charset="0"/>
                </a:rPr>
                <a:t> Phần mềm soạn thảo văn bản giúp em gõ, chỉnh sửa, trình bày</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và lưu văn bản. Khi gõ phím, kí tự sẽ xuất hiện tại vị trí con trỏ</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soạn thảo.</a:t>
              </a:r>
            </a:p>
          </p:txBody>
        </p:sp>
      </p:grpSp>
      <p:sp>
        <p:nvSpPr>
          <p:cNvPr id="13" name="TextBox 12">
            <a:extLst>
              <a:ext uri="{FF2B5EF4-FFF2-40B4-BE49-F238E27FC236}">
                <a16:creationId xmlns:a16="http://schemas.microsoft.com/office/drawing/2014/main" id="{1E53AA85-2483-9425-19CA-EF4110AB4160}"/>
              </a:ext>
            </a:extLst>
          </p:cNvPr>
          <p:cNvSpPr txBox="1"/>
          <p:nvPr/>
        </p:nvSpPr>
        <p:spPr>
          <a:xfrm>
            <a:off x="1022269" y="356031"/>
            <a:ext cx="10298761" cy="861774"/>
          </a:xfrm>
          <a:prstGeom prst="rect">
            <a:avLst/>
          </a:prstGeom>
          <a:noFill/>
        </p:spPr>
        <p:txBody>
          <a:bodyPr wrap="square">
            <a:spAutoFit/>
          </a:bodyPr>
          <a:lstStyle/>
          <a:p>
            <a:pPr>
              <a:lnSpc>
                <a:spcPts val="3000"/>
              </a:lnSpc>
            </a:pPr>
            <a:r>
              <a:rPr lang="vi-VN" sz="2000" dirty="0">
                <a:latin typeface="UTM  Avo"/>
              </a:rPr>
              <a:t>Trong vùng soạn thảo, có con trỏ soạn thảo nhấp nháy. Khi em gõ phím, kí</a:t>
            </a:r>
            <a:r>
              <a:rPr lang="en-US" sz="2000" dirty="0">
                <a:latin typeface="UTM  Avo"/>
              </a:rPr>
              <a:t> </a:t>
            </a:r>
            <a:r>
              <a:rPr lang="vi-VN" sz="2000" dirty="0">
                <a:latin typeface="UTM  Avo"/>
              </a:rPr>
              <a:t>tự tương ứng sẽ xuất hiện tại vị trí con trỏ soạn thảo, con trỏ soạn thảo dịch</a:t>
            </a:r>
            <a:r>
              <a:rPr lang="en-US" sz="2000" dirty="0">
                <a:latin typeface="UTM  Avo"/>
              </a:rPr>
              <a:t> </a:t>
            </a:r>
            <a:r>
              <a:rPr lang="vi-VN" sz="2000" dirty="0">
                <a:latin typeface="UTM  Avo"/>
              </a:rPr>
              <a:t>về bên phải của kí tự.</a:t>
            </a:r>
            <a:endParaRPr lang="en-US" sz="2000" dirty="0">
              <a:latin typeface="UTM  Avo"/>
            </a:endParaRPr>
          </a:p>
        </p:txBody>
      </p:sp>
      <p:pic>
        <p:nvPicPr>
          <p:cNvPr id="14" name="Picture 13">
            <a:extLst>
              <a:ext uri="{FF2B5EF4-FFF2-40B4-BE49-F238E27FC236}">
                <a16:creationId xmlns:a16="http://schemas.microsoft.com/office/drawing/2014/main" id="{AD271B61-8B5D-EF20-5679-7EA7D58AF2CD}"/>
              </a:ext>
            </a:extLst>
          </p:cNvPr>
          <p:cNvPicPr>
            <a:picLocks noChangeAspect="1"/>
          </p:cNvPicPr>
          <p:nvPr/>
        </p:nvPicPr>
        <p:blipFill>
          <a:blip r:embed="rId3"/>
          <a:stretch>
            <a:fillRect/>
          </a:stretch>
        </p:blipFill>
        <p:spPr>
          <a:xfrm>
            <a:off x="489536" y="3784716"/>
            <a:ext cx="983065" cy="967824"/>
          </a:xfrm>
          <a:prstGeom prst="rect">
            <a:avLst/>
          </a:prstGeom>
        </p:spPr>
      </p:pic>
      <p:sp>
        <p:nvSpPr>
          <p:cNvPr id="16" name="TextBox 15">
            <a:extLst>
              <a:ext uri="{FF2B5EF4-FFF2-40B4-BE49-F238E27FC236}">
                <a16:creationId xmlns:a16="http://schemas.microsoft.com/office/drawing/2014/main" id="{C14CF411-6FC5-7AB2-D461-DA30DD6EE37B}"/>
              </a:ext>
            </a:extLst>
          </p:cNvPr>
          <p:cNvSpPr txBox="1"/>
          <p:nvPr/>
        </p:nvSpPr>
        <p:spPr>
          <a:xfrm>
            <a:off x="1480223" y="4087202"/>
            <a:ext cx="9782666" cy="1978170"/>
          </a:xfrm>
          <a:prstGeom prst="rect">
            <a:avLst/>
          </a:prstGeom>
          <a:noFill/>
        </p:spPr>
        <p:txBody>
          <a:bodyPr wrap="square">
            <a:spAutoFit/>
          </a:bodyPr>
          <a:lstStyle/>
          <a:p>
            <a:pPr>
              <a:lnSpc>
                <a:spcPts val="3000"/>
              </a:lnSpc>
            </a:pPr>
            <a:r>
              <a:rPr lang="vi-VN" sz="2000" dirty="0">
                <a:latin typeface="UTM  Avo"/>
              </a:rPr>
              <a:t>Chọn những câu ghép đúng. Trong phần mềm soạn thảo văn bản, em có thể: </a:t>
            </a:r>
            <a:endParaRPr lang="en-US" sz="2000" dirty="0">
              <a:latin typeface="UTM  Avo"/>
            </a:endParaRPr>
          </a:p>
          <a:p>
            <a:pPr marL="342900" indent="-342900">
              <a:lnSpc>
                <a:spcPts val="3000"/>
              </a:lnSpc>
              <a:buAutoNum type="alphaUcPeriod"/>
            </a:pPr>
            <a:r>
              <a:rPr lang="vi-VN" sz="2000" dirty="0">
                <a:latin typeface="UTM  Avo"/>
              </a:rPr>
              <a:t>Gõ và chỉnh sửa văn bản. </a:t>
            </a:r>
            <a:endParaRPr lang="en-US" sz="2000" dirty="0">
              <a:latin typeface="UTM  Avo"/>
            </a:endParaRPr>
          </a:p>
          <a:p>
            <a:pPr marL="342900" indent="-342900">
              <a:lnSpc>
                <a:spcPts val="3000"/>
              </a:lnSpc>
              <a:buAutoNum type="alphaUcPeriod"/>
            </a:pPr>
            <a:r>
              <a:rPr lang="vi-VN" sz="2000" dirty="0">
                <a:latin typeface="UTM  Avo"/>
              </a:rPr>
              <a:t>Trình bày văn bản. </a:t>
            </a:r>
            <a:endParaRPr lang="en-US" sz="2000" dirty="0">
              <a:latin typeface="UTM  Avo"/>
            </a:endParaRPr>
          </a:p>
          <a:p>
            <a:pPr marL="342900" indent="-342900">
              <a:lnSpc>
                <a:spcPts val="3000"/>
              </a:lnSpc>
              <a:buAutoNum type="alphaUcPeriod"/>
            </a:pPr>
            <a:r>
              <a:rPr lang="vi-VN" sz="2000" dirty="0">
                <a:latin typeface="UTM  Avo"/>
              </a:rPr>
              <a:t>Lưu văn bản. </a:t>
            </a:r>
            <a:endParaRPr lang="en-US" sz="2000" dirty="0">
              <a:latin typeface="UTM  Avo"/>
            </a:endParaRPr>
          </a:p>
          <a:p>
            <a:pPr marL="342900" indent="-342900">
              <a:lnSpc>
                <a:spcPts val="3000"/>
              </a:lnSpc>
              <a:buAutoNum type="alphaUcPeriod"/>
            </a:pPr>
            <a:r>
              <a:rPr lang="vi-VN" sz="2000" dirty="0">
                <a:latin typeface="UTM  Avo"/>
              </a:rPr>
              <a:t>Khám phá thế giới tự nhiên. </a:t>
            </a:r>
            <a:endParaRPr lang="en-US" sz="2000" dirty="0">
              <a:latin typeface="UTM  Avo"/>
            </a:endParaRPr>
          </a:p>
        </p:txBody>
      </p:sp>
      <p:sp>
        <p:nvSpPr>
          <p:cNvPr id="9" name="Oval 8"/>
          <p:cNvSpPr/>
          <p:nvPr/>
        </p:nvSpPr>
        <p:spPr>
          <a:xfrm>
            <a:off x="1435657" y="4474385"/>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1412573" y="5264099"/>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1435657" y="4871916"/>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2. </a:t>
            </a:r>
            <a:r>
              <a:rPr lang="en-US" sz="2800" b="1" dirty="0" err="1">
                <a:solidFill>
                  <a:srgbClr val="F03C69"/>
                </a:solidFill>
                <a:latin typeface="UTM  Avo"/>
                <a:cs typeface="Times New Roman" panose="02020603050405020304" pitchFamily="18" charset="0"/>
              </a:rPr>
              <a:t>Xóa</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văn</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bản</a:t>
            </a:r>
            <a:endParaRPr lang="vi-VN" sz="2800" b="1" dirty="0">
              <a:solidFill>
                <a:srgbClr val="F03C69"/>
              </a:solidFill>
              <a:latin typeface="UTM  Avo"/>
              <a:cs typeface="Times New Roman" panose="02020603050405020304" pitchFamily="18" charset="0"/>
            </a:endParaRPr>
          </a:p>
        </p:txBody>
      </p:sp>
      <p:grpSp>
        <p:nvGrpSpPr>
          <p:cNvPr id="26" name="Group 25">
            <a:extLst>
              <a:ext uri="{FF2B5EF4-FFF2-40B4-BE49-F238E27FC236}">
                <a16:creationId xmlns:a16="http://schemas.microsoft.com/office/drawing/2014/main" id="{3E29244E-37C8-471B-8196-D0543224B019}"/>
              </a:ext>
            </a:extLst>
          </p:cNvPr>
          <p:cNvGrpSpPr/>
          <p:nvPr/>
        </p:nvGrpSpPr>
        <p:grpSpPr>
          <a:xfrm rot="10800000">
            <a:off x="2214787" y="3326872"/>
            <a:ext cx="4685634"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Chỉnh sửa văn bản sau khi gõ</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43070"/>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Sau khi gõ xong đoạn văn bản, em phát hiện ra một vài chỗ gõ sai, em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sẽ làm gì để được văn bản đúng?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2419424" y="3511035"/>
            <a:ext cx="4338735" cy="2620013"/>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Khi soạn thảo văn bản, nếu em gõ chưa đúng, em có thể sửa lại.</a:t>
            </a:r>
          </a:p>
          <a:p>
            <a:pPr algn="just" defTabSz="342900">
              <a:lnSpc>
                <a:spcPct val="140000"/>
              </a:lnSpc>
            </a:pP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để xoá kí tự ở bên phải con trỏ soạn thảo. Nhấn</a:t>
            </a:r>
          </a:p>
          <a:p>
            <a:pPr algn="just" defTabSz="342900">
              <a:lnSpc>
                <a:spcPct val="140000"/>
              </a:lnSpc>
            </a:pPr>
            <a:r>
              <a:rPr lang="vi-VN" sz="2000" dirty="0">
                <a:latin typeface="UTM Avo" panose="02040603050506020204" pitchFamily="18" charset="0"/>
                <a:cs typeface="Times New Roman" panose="02020603050405020304" pitchFamily="18" charset="0"/>
              </a:rPr>
              <a:t>phím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để xoá kí tự ở bên trái con trỏ soạn thảo.</a:t>
            </a:r>
            <a:endParaRPr lang="en-US" sz="2000" dirty="0">
              <a:latin typeface="UTM Avo"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614526" y="3995918"/>
            <a:ext cx="1377443" cy="1450115"/>
          </a:xfrm>
          <a:prstGeom prst="rect">
            <a:avLst/>
          </a:prstGeom>
        </p:spPr>
      </p:pic>
      <p:pic>
        <p:nvPicPr>
          <p:cNvPr id="6" name="Picture 5">
            <a:extLst>
              <a:ext uri="{FF2B5EF4-FFF2-40B4-BE49-F238E27FC236}">
                <a16:creationId xmlns:a16="http://schemas.microsoft.com/office/drawing/2014/main" id="{0632717B-B48C-927A-3CBC-3A6B9115963D}"/>
              </a:ext>
            </a:extLst>
          </p:cNvPr>
          <p:cNvPicPr>
            <a:picLocks noChangeAspect="1"/>
          </p:cNvPicPr>
          <p:nvPr/>
        </p:nvPicPr>
        <p:blipFill>
          <a:blip r:embed="rId7"/>
          <a:stretch>
            <a:fillRect/>
          </a:stretch>
        </p:blipFill>
        <p:spPr>
          <a:xfrm>
            <a:off x="6962799" y="3935542"/>
            <a:ext cx="4811803" cy="1816908"/>
          </a:xfrm>
          <a:prstGeom prst="rect">
            <a:avLst/>
          </a:prstGeom>
        </p:spPr>
      </p:pic>
    </p:spTree>
    <p:extLst>
      <p:ext uri="{BB962C8B-B14F-4D97-AF65-F5344CB8AC3E}">
        <p14:creationId xmlns:p14="http://schemas.microsoft.com/office/powerpoint/2010/main" val="142977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Để xoá một phần văn bản, trước tiên em cần chọn phần văn bản đó, sau đó</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hoặc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2D4C29A4-D720-1A1D-8E9F-4344E449AE5E}"/>
              </a:ext>
            </a:extLst>
          </p:cNvPr>
          <p:cNvPicPr>
            <a:picLocks noChangeAspect="1"/>
          </p:cNvPicPr>
          <p:nvPr/>
        </p:nvPicPr>
        <p:blipFill>
          <a:blip r:embed="rId2"/>
          <a:stretch>
            <a:fillRect/>
          </a:stretch>
        </p:blipFill>
        <p:spPr>
          <a:xfrm>
            <a:off x="1891088" y="2134081"/>
            <a:ext cx="8409823" cy="2716786"/>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694889" cy="2121552"/>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966675"/>
            </a:xfrm>
            <a:prstGeom prst="rect">
              <a:avLst/>
            </a:prstGeom>
          </p:spPr>
          <p:txBody>
            <a:bodyPr wrap="square">
              <a:spAutoFit/>
            </a:bodyPr>
            <a:lstStyle/>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Em</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có</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thể xoá từng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kí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tự</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hoặc</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một</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phần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văn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bản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bằng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cách</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dụng</a:t>
              </a:r>
            </a:p>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phím Delete hoặc phím Backspace.</a:t>
              </a:r>
            </a:p>
          </p:txBody>
        </p:sp>
      </p:grpSp>
      <p:pic>
        <p:nvPicPr>
          <p:cNvPr id="9" name="Picture 8">
            <a:extLst>
              <a:ext uri="{FF2B5EF4-FFF2-40B4-BE49-F238E27FC236}">
                <a16:creationId xmlns:a16="http://schemas.microsoft.com/office/drawing/2014/main" id="{9C3889AC-5115-7710-160B-6C26972477DA}"/>
              </a:ext>
            </a:extLst>
          </p:cNvPr>
          <p:cNvPicPr>
            <a:picLocks noChangeAspect="1"/>
          </p:cNvPicPr>
          <p:nvPr/>
        </p:nvPicPr>
        <p:blipFill>
          <a:blip r:embed="rId3"/>
          <a:stretch>
            <a:fillRect/>
          </a:stretch>
        </p:blipFill>
        <p:spPr>
          <a:xfrm>
            <a:off x="1026651" y="2956167"/>
            <a:ext cx="983065" cy="967824"/>
          </a:xfrm>
          <a:prstGeom prst="rect">
            <a:avLst/>
          </a:prstGeom>
        </p:spPr>
      </p:pic>
      <p:sp>
        <p:nvSpPr>
          <p:cNvPr id="18" name="TextBox 17">
            <a:extLst>
              <a:ext uri="{FF2B5EF4-FFF2-40B4-BE49-F238E27FC236}">
                <a16:creationId xmlns:a16="http://schemas.microsoft.com/office/drawing/2014/main" id="{906F8BCD-04ED-F30C-EE2A-CD2D539E8DEF}"/>
              </a:ext>
            </a:extLst>
          </p:cNvPr>
          <p:cNvSpPr txBox="1"/>
          <p:nvPr/>
        </p:nvSpPr>
        <p:spPr>
          <a:xfrm>
            <a:off x="2055081" y="3255413"/>
            <a:ext cx="7727622" cy="400110"/>
          </a:xfrm>
          <a:prstGeom prst="rect">
            <a:avLst/>
          </a:prstGeom>
          <a:noFill/>
        </p:spPr>
        <p:txBody>
          <a:bodyPr wrap="square">
            <a:spAutoFit/>
          </a:bodyPr>
          <a:lstStyle/>
          <a:p>
            <a:r>
              <a:rPr lang="en-US" sz="2000" dirty="0" err="1">
                <a:latin typeface="UTM  Avo"/>
              </a:rPr>
              <a:t>Phát</a:t>
            </a:r>
            <a:r>
              <a:rPr lang="en-US" sz="2000" dirty="0">
                <a:latin typeface="UTM  Avo"/>
              </a:rPr>
              <a:t> </a:t>
            </a:r>
            <a:r>
              <a:rPr lang="en-US" sz="2000" dirty="0" err="1">
                <a:latin typeface="UTM  Avo"/>
              </a:rPr>
              <a:t>biểu</a:t>
            </a:r>
            <a:r>
              <a:rPr lang="en-US" sz="2000" dirty="0">
                <a:latin typeface="UTM  Avo"/>
              </a:rPr>
              <a:t> </a:t>
            </a:r>
            <a:r>
              <a:rPr lang="en-US" sz="2000" dirty="0" err="1">
                <a:latin typeface="UTM  Avo"/>
              </a:rPr>
              <a:t>nào</a:t>
            </a:r>
            <a:r>
              <a:rPr lang="en-US" sz="2000" dirty="0">
                <a:latin typeface="UTM  Avo"/>
              </a:rPr>
              <a:t> </a:t>
            </a:r>
            <a:r>
              <a:rPr lang="en-US" sz="2000" dirty="0" err="1">
                <a:latin typeface="UTM  Avo"/>
              </a:rPr>
              <a:t>sau</a:t>
            </a:r>
            <a:r>
              <a:rPr lang="en-US" sz="2000" dirty="0">
                <a:latin typeface="UTM  Avo"/>
              </a:rPr>
              <a:t> </a:t>
            </a:r>
            <a:r>
              <a:rPr lang="en-US" sz="2000" dirty="0" err="1">
                <a:latin typeface="UTM  Avo"/>
              </a:rPr>
              <a:t>đây</a:t>
            </a:r>
            <a:r>
              <a:rPr lang="en-US" sz="2000" dirty="0">
                <a:latin typeface="UTM  Avo"/>
              </a:rPr>
              <a:t> </a:t>
            </a:r>
            <a:r>
              <a:rPr lang="en-US" sz="2000" dirty="0" err="1">
                <a:latin typeface="UTM  Avo"/>
              </a:rPr>
              <a:t>không</a:t>
            </a:r>
            <a:r>
              <a:rPr lang="en-US" sz="2000" dirty="0">
                <a:latin typeface="UTM  Avo"/>
              </a:rPr>
              <a:t> </a:t>
            </a:r>
            <a:r>
              <a:rPr lang="en-US" sz="2000" dirty="0" err="1">
                <a:latin typeface="UTM  Avo"/>
              </a:rPr>
              <a:t>đúng</a:t>
            </a:r>
            <a:r>
              <a:rPr lang="en-US" sz="2000" dirty="0">
                <a:latin typeface="UTM  Avo"/>
              </a:rPr>
              <a:t> </a:t>
            </a:r>
            <a:r>
              <a:rPr lang="en-US" sz="2000" dirty="0" err="1">
                <a:latin typeface="UTM  Avo"/>
              </a:rPr>
              <a:t>về</a:t>
            </a:r>
            <a:r>
              <a:rPr lang="en-US" sz="2000" dirty="0">
                <a:latin typeface="UTM  Avo"/>
              </a:rPr>
              <a:t> </a:t>
            </a:r>
            <a:r>
              <a:rPr lang="en-US" sz="2000" dirty="0" err="1">
                <a:latin typeface="UTM  Avo"/>
              </a:rPr>
              <a:t>thao</a:t>
            </a:r>
            <a:r>
              <a:rPr lang="en-US" sz="2000" dirty="0">
                <a:latin typeface="UTM  Avo"/>
              </a:rPr>
              <a:t> </a:t>
            </a:r>
            <a:r>
              <a:rPr lang="en-US" sz="2000" dirty="0" err="1">
                <a:latin typeface="UTM  Avo"/>
              </a:rPr>
              <a:t>tác</a:t>
            </a:r>
            <a:r>
              <a:rPr lang="en-US" sz="2000" dirty="0">
                <a:latin typeface="UTM  Avo"/>
              </a:rPr>
              <a:t> </a:t>
            </a:r>
            <a:r>
              <a:rPr lang="en-US" sz="2000" dirty="0" err="1">
                <a:latin typeface="UTM  Avo"/>
              </a:rPr>
              <a:t>xoá</a:t>
            </a:r>
            <a:r>
              <a:rPr lang="en-US" sz="2000" dirty="0">
                <a:latin typeface="UTM  Avo"/>
              </a:rPr>
              <a:t> </a:t>
            </a:r>
            <a:r>
              <a:rPr lang="en-US" sz="2000" dirty="0" err="1">
                <a:latin typeface="UTM  Avo"/>
              </a:rPr>
              <a:t>văn</a:t>
            </a:r>
            <a:r>
              <a:rPr lang="en-US" sz="2000" dirty="0">
                <a:latin typeface="UTM  Avo"/>
              </a:rPr>
              <a:t> </a:t>
            </a:r>
            <a:r>
              <a:rPr lang="en-US" sz="2000" dirty="0" err="1">
                <a:latin typeface="UTM  Avo"/>
              </a:rPr>
              <a:t>bản</a:t>
            </a:r>
            <a:r>
              <a:rPr lang="en-US" sz="2000" dirty="0">
                <a:latin typeface="UTM  Avo"/>
              </a:rPr>
              <a:t>?</a:t>
            </a:r>
          </a:p>
        </p:txBody>
      </p:sp>
      <p:sp>
        <p:nvSpPr>
          <p:cNvPr id="20" name="TextBox 19">
            <a:extLst>
              <a:ext uri="{FF2B5EF4-FFF2-40B4-BE49-F238E27FC236}">
                <a16:creationId xmlns:a16="http://schemas.microsoft.com/office/drawing/2014/main" id="{7A11833B-E662-3D31-19A1-3C6F17A44855}"/>
              </a:ext>
            </a:extLst>
          </p:cNvPr>
          <p:cNvSpPr txBox="1"/>
          <p:nvPr/>
        </p:nvSpPr>
        <p:spPr>
          <a:xfrm>
            <a:off x="2055081" y="4017407"/>
            <a:ext cx="8990814" cy="1711366"/>
          </a:xfrm>
          <a:prstGeom prst="rect">
            <a:avLst/>
          </a:prstGeom>
          <a:noFill/>
        </p:spPr>
        <p:txBody>
          <a:bodyPr wrap="square">
            <a:spAutoFit/>
          </a:bodyPr>
          <a:lstStyle/>
          <a:p>
            <a:pPr>
              <a:lnSpc>
                <a:spcPct val="150000"/>
              </a:lnSpc>
            </a:pPr>
            <a:r>
              <a:rPr lang="en-US" dirty="0">
                <a:latin typeface="UTM  Avo"/>
              </a:rPr>
              <a:t>A. </a:t>
            </a:r>
            <a:r>
              <a:rPr lang="vi-VN" dirty="0">
                <a:latin typeface="UTM  Avo"/>
              </a:rPr>
              <a:t>Chọn phần văn bản rồi nhấn phím </a:t>
            </a:r>
            <a:r>
              <a:rPr lang="en-US" dirty="0">
                <a:latin typeface="UTM  Avo"/>
              </a:rPr>
              <a:t>      </a:t>
            </a:r>
            <a:r>
              <a:rPr lang="vi-VN" dirty="0">
                <a:latin typeface="UTM  Avo"/>
              </a:rPr>
              <a:t>sẽ xoá phần văn bản được chọn. </a:t>
            </a:r>
            <a:endParaRPr lang="en-US" dirty="0">
              <a:latin typeface="UTM  Avo"/>
            </a:endParaRPr>
          </a:p>
          <a:p>
            <a:pPr>
              <a:lnSpc>
                <a:spcPct val="150000"/>
              </a:lnSpc>
            </a:pPr>
            <a:r>
              <a:rPr lang="vi-VN" dirty="0">
                <a:latin typeface="UTM  Avo"/>
              </a:rPr>
              <a:t>B. Nhấn phím Delete sẽ xoá kí tự bên phải con trỏ soạn thảo. </a:t>
            </a:r>
            <a:endParaRPr lang="en-US" dirty="0">
              <a:latin typeface="UTM  Avo"/>
            </a:endParaRPr>
          </a:p>
          <a:p>
            <a:pPr>
              <a:lnSpc>
                <a:spcPct val="150000"/>
              </a:lnSpc>
            </a:pPr>
            <a:r>
              <a:rPr lang="vi-VN" dirty="0">
                <a:latin typeface="UTM  Avo"/>
              </a:rPr>
              <a:t>C. Nhấn phím Backspace sẽ xoá kí tự bên trái con trỏ soạn thảo. </a:t>
            </a:r>
            <a:endParaRPr lang="en-US" dirty="0">
              <a:latin typeface="UTM  Avo"/>
            </a:endParaRPr>
          </a:p>
          <a:p>
            <a:pPr>
              <a:lnSpc>
                <a:spcPct val="150000"/>
              </a:lnSpc>
            </a:pPr>
            <a:r>
              <a:rPr lang="vi-VN" dirty="0">
                <a:solidFill>
                  <a:srgbClr val="FF0000"/>
                </a:solidFill>
                <a:latin typeface="UTM  Avo"/>
              </a:rPr>
              <a:t>D. </a:t>
            </a:r>
            <a:r>
              <a:rPr lang="vi-VN" dirty="0">
                <a:latin typeface="UTM  Avo"/>
              </a:rPr>
              <a:t>Chọn phần văn bản rồi nhấn phím Delete hoặc Backspace để xoá phần văn bản được chọn.</a:t>
            </a:r>
            <a:endParaRPr lang="en-US" dirty="0">
              <a:latin typeface="UTM  Avo"/>
            </a:endParaRPr>
          </a:p>
        </p:txBody>
      </p:sp>
      <p:pic>
        <p:nvPicPr>
          <p:cNvPr id="22" name="Picture 21">
            <a:extLst>
              <a:ext uri="{FF2B5EF4-FFF2-40B4-BE49-F238E27FC236}">
                <a16:creationId xmlns:a16="http://schemas.microsoft.com/office/drawing/2014/main" id="{DF415264-A271-4DC0-26B6-F33862BD35A9}"/>
              </a:ext>
            </a:extLst>
          </p:cNvPr>
          <p:cNvPicPr>
            <a:picLocks noChangeAspect="1"/>
          </p:cNvPicPr>
          <p:nvPr/>
        </p:nvPicPr>
        <p:blipFill>
          <a:blip r:embed="rId4"/>
          <a:stretch>
            <a:fillRect/>
          </a:stretch>
        </p:blipFill>
        <p:spPr>
          <a:xfrm>
            <a:off x="5582172" y="4124900"/>
            <a:ext cx="289585" cy="266723"/>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632" y="244442"/>
            <a:ext cx="11430556" cy="6120602"/>
            <a:chOff x="522632" y="244442"/>
            <a:chExt cx="11430556" cy="6120602"/>
          </a:xfrm>
        </p:grpSpPr>
        <p:sp>
          <p:nvSpPr>
            <p:cNvPr id="3" name="Rectangle 2">
              <a:extLst>
                <a:ext uri="{FF2B5EF4-FFF2-40B4-BE49-F238E27FC236}">
                  <a16:creationId xmlns:a16="http://schemas.microsoft.com/office/drawing/2014/main" id="{B437E9CC-34D6-462E-A3E3-838E142BCC53}"/>
                </a:ext>
              </a:extLst>
            </p:cNvPr>
            <p:cNvSpPr/>
            <p:nvPr/>
          </p:nvSpPr>
          <p:spPr>
            <a:xfrm>
              <a:off x="522632" y="244442"/>
              <a:ext cx="9770221" cy="671851"/>
            </a:xfrm>
            <a:prstGeom prst="rect">
              <a:avLst/>
            </a:prstGeom>
          </p:spPr>
          <p:txBody>
            <a:bodyPr wrap="square">
              <a:spAutoFit/>
            </a:bodyPr>
            <a:lstStyle/>
            <a:p>
              <a:pPr defTabSz="342900">
                <a:lnSpc>
                  <a:spcPct val="150000"/>
                </a:lnSpc>
              </a:pPr>
              <a:r>
                <a:rPr lang="vi-VN" sz="2800" b="1" dirty="0">
                  <a:solidFill>
                    <a:srgbClr val="F03C69"/>
                  </a:solidFill>
                  <a:latin typeface="UTM  Avo"/>
                  <a:cs typeface="Times New Roman" panose="02020603050405020304" pitchFamily="18" charset="0"/>
                </a:rPr>
                <a:t>3. Thực hành một số thao tác cơ bản</a:t>
              </a:r>
            </a:p>
          </p:txBody>
        </p:sp>
        <p:sp>
          <p:nvSpPr>
            <p:cNvPr id="4" name="Rectangle 3">
              <a:extLst>
                <a:ext uri="{FF2B5EF4-FFF2-40B4-BE49-F238E27FC236}">
                  <a16:creationId xmlns:a16="http://schemas.microsoft.com/office/drawing/2014/main" id="{5D9A1839-3388-45F5-9F22-2C3960116CFC}"/>
                </a:ext>
              </a:extLst>
            </p:cNvPr>
            <p:cNvSpPr/>
            <p:nvPr/>
          </p:nvSpPr>
          <p:spPr>
            <a:xfrm>
              <a:off x="522632" y="809983"/>
              <a:ext cx="10289912" cy="553998"/>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1: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sau</a:t>
              </a:r>
              <a:r>
                <a:rPr lang="en-US" sz="2000" dirty="0">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6B279BBB-7B68-AD50-A243-9E7B13BDBCA0}"/>
                </a:ext>
              </a:extLst>
            </p:cNvPr>
            <p:cNvPicPr>
              <a:picLocks noChangeAspect="1"/>
            </p:cNvPicPr>
            <p:nvPr/>
          </p:nvPicPr>
          <p:blipFill>
            <a:blip r:embed="rId2"/>
            <a:stretch>
              <a:fillRect/>
            </a:stretch>
          </p:blipFill>
          <p:spPr>
            <a:xfrm>
              <a:off x="522632" y="1474189"/>
              <a:ext cx="6368362" cy="2472323"/>
            </a:xfrm>
            <a:prstGeom prst="rect">
              <a:avLst/>
            </a:prstGeom>
          </p:spPr>
        </p:pic>
        <p:sp>
          <p:nvSpPr>
            <p:cNvPr id="16" name="TextBox 15">
              <a:extLst>
                <a:ext uri="{FF2B5EF4-FFF2-40B4-BE49-F238E27FC236}">
                  <a16:creationId xmlns:a16="http://schemas.microsoft.com/office/drawing/2014/main" id="{D0B6F68B-22B8-01FD-CF3E-57F0D70069A2}"/>
                </a:ext>
              </a:extLst>
            </p:cNvPr>
            <p:cNvSpPr txBox="1"/>
            <p:nvPr/>
          </p:nvSpPr>
          <p:spPr>
            <a:xfrm>
              <a:off x="522632" y="4056720"/>
              <a:ext cx="11430556" cy="2308324"/>
            </a:xfrm>
            <a:prstGeom prst="rect">
              <a:avLst/>
            </a:prstGeom>
            <a:noFill/>
          </p:spPr>
          <p:txBody>
            <a:bodyPr wrap="square">
              <a:spAutoFit/>
            </a:bodyPr>
            <a:lstStyle/>
            <a:p>
              <a:r>
                <a:rPr lang="vi-VN" dirty="0">
                  <a:latin typeface="UTM  Avo"/>
                </a:rPr>
                <a:t>Sau khi gõ xong hãy đọc lại đoạn văn bản và chỉnh sửa lại các chữ gõ sai. </a:t>
              </a:r>
              <a:endParaRPr lang="en-US" dirty="0">
                <a:latin typeface="UTM  Avo"/>
              </a:endParaRPr>
            </a:p>
            <a:p>
              <a:r>
                <a:rPr lang="vi-VN" b="1" i="1" dirty="0">
                  <a:solidFill>
                    <a:schemeClr val="accent6"/>
                  </a:solidFill>
                  <a:latin typeface="UTM  Avo"/>
                </a:rPr>
                <a:t>Hướng dẫn: </a:t>
              </a:r>
              <a:r>
                <a:rPr lang="vi-VN" dirty="0">
                  <a:latin typeface="UTM  Avo"/>
                </a:rPr>
                <a:t>(Những hướng dẫn sau đây sử dụng phần mềm Microsoft Word 2010 để minh hoạ).</a:t>
              </a:r>
              <a:endParaRPr lang="en-US" dirty="0">
                <a:latin typeface="UTM  Avo"/>
              </a:endParaRPr>
            </a:p>
            <a:p>
              <a:r>
                <a:rPr lang="en-US" dirty="0">
                  <a:latin typeface="UTM  Avo"/>
                </a:rPr>
                <a:t>	</a:t>
              </a: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vi-VN" dirty="0">
                  <a:latin typeface="UTM  Avo"/>
                </a:rPr>
                <a:t>Quan sát trên màn hình nền để nhận biết biểu tượng </a:t>
              </a:r>
              <a:r>
                <a:rPr lang="en-US" dirty="0">
                  <a:latin typeface="UTM  Avo"/>
                </a:rPr>
                <a:t>             </a:t>
              </a:r>
              <a:r>
                <a:rPr lang="vi-VN" dirty="0">
                  <a:latin typeface="UTM  Avo"/>
                </a:rPr>
                <a:t>của phần mềm soạn thảo văn bản Word. </a:t>
              </a:r>
              <a:endParaRPr lang="en-US" dirty="0">
                <a:latin typeface="UTM  Avo"/>
              </a:endParaRPr>
            </a:p>
            <a:p>
              <a:r>
                <a:rPr lang="vi-VN" i="1" dirty="0">
                  <a:solidFill>
                    <a:schemeClr val="accent6"/>
                  </a:solidFill>
                  <a:latin typeface="UTM  Avo"/>
                </a:rPr>
                <a:t>Bước 2: </a:t>
              </a:r>
              <a:r>
                <a:rPr lang="vi-VN" dirty="0">
                  <a:latin typeface="UTM  Avo"/>
                </a:rPr>
                <a:t>Nháy đúp chuột vào biểu tượng trên để khởi động phần mềm. Quan sát màn hình để nhận biết các thành phần của màn hình làm việc như minh hoạ trong Hình 39.</a:t>
              </a:r>
              <a:endParaRPr lang="en-US" dirty="0">
                <a:latin typeface="UTM  Avo"/>
              </a:endParaRPr>
            </a:p>
            <a:p>
              <a:r>
                <a:rPr lang="vi-VN" i="1" dirty="0">
                  <a:solidFill>
                    <a:schemeClr val="accent6"/>
                  </a:solidFill>
                  <a:latin typeface="UTM  Avo"/>
                </a:rPr>
                <a:t>Bước 3: </a:t>
              </a:r>
              <a:r>
                <a:rPr lang="vi-VN" dirty="0">
                  <a:latin typeface="UTM  Avo"/>
                </a:rPr>
                <a:t>Nháy chuột vào vùng soạn thảo để chắc chắn con trỏ soạn thảo đang nhấp nháy. Gõ đoạn văn bản vào vùng soạn thảo như minh hoạ trong Hình 42. </a:t>
              </a:r>
              <a:endParaRPr lang="en-US" dirty="0">
                <a:latin typeface="UTM  Avo"/>
              </a:endParaRPr>
            </a:p>
          </p:txBody>
        </p:sp>
        <p:pic>
          <p:nvPicPr>
            <p:cNvPr id="18" name="Picture 17">
              <a:extLst>
                <a:ext uri="{FF2B5EF4-FFF2-40B4-BE49-F238E27FC236}">
                  <a16:creationId xmlns:a16="http://schemas.microsoft.com/office/drawing/2014/main" id="{1C99A279-1A2A-F95A-96AC-6FF97CCAE2B2}"/>
                </a:ext>
              </a:extLst>
            </p:cNvPr>
            <p:cNvPicPr>
              <a:picLocks noChangeAspect="1"/>
            </p:cNvPicPr>
            <p:nvPr/>
          </p:nvPicPr>
          <p:blipFill>
            <a:blip r:embed="rId3"/>
            <a:stretch>
              <a:fillRect/>
            </a:stretch>
          </p:blipFill>
          <p:spPr>
            <a:xfrm>
              <a:off x="7045827" y="4686973"/>
              <a:ext cx="482476" cy="507009"/>
            </a:xfrm>
            <a:prstGeom prst="rect">
              <a:avLst/>
            </a:prstGeom>
          </p:spPr>
        </p:pic>
      </p:gr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06292"/>
          </a:xfrm>
          <a:prstGeom prst="rect">
            <a:avLst/>
          </a:prstGeom>
        </p:spPr>
        <p:txBody>
          <a:bodyPr wrap="square">
            <a:spAutoFit/>
          </a:bodyPr>
          <a:lstStyle/>
          <a:p>
            <a:pPr algn="just" defTabSz="342900">
              <a:lnSpc>
                <a:spcPct val="150000"/>
              </a:lnSpc>
            </a:pPr>
            <a:r>
              <a:rPr lang="vi-VN" sz="2000" dirty="0">
                <a:latin typeface="UTM  Avo"/>
              </a:rPr>
              <a:t>1. Biểu tượng nào là biểu tượng của phần mềm soạn thảo văn bản?</a:t>
            </a:r>
            <a:endParaRPr lang="vi-VN" sz="2000" dirty="0">
              <a:latin typeface="UTM  Avo"/>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3294671"/>
            <a:ext cx="10920710" cy="2862322"/>
          </a:xfrm>
          <a:prstGeom prst="rect">
            <a:avLst/>
          </a:prstGeom>
        </p:spPr>
        <p:txBody>
          <a:bodyPr wrap="square">
            <a:spAutoFit/>
          </a:bodyPr>
          <a:lstStyle/>
          <a:p>
            <a:pPr algn="just" defTabSz="342900"/>
            <a:r>
              <a:rPr lang="vi-VN" sz="2000" dirty="0">
                <a:latin typeface="UTM  Avo"/>
              </a:rPr>
              <a:t>2. Em hãy khởi động phần mềm soạn thảo văn bản và soạn khổ thơ sau đây. Hãy lưu tệp với tên là </a:t>
            </a:r>
            <a:r>
              <a:rPr lang="vi-VN" sz="2000" dirty="0">
                <a:solidFill>
                  <a:schemeClr val="accent6">
                    <a:lumMod val="60000"/>
                    <a:lumOff val="40000"/>
                  </a:schemeClr>
                </a:solidFill>
                <a:latin typeface="UTM  Avo"/>
              </a:rPr>
              <a:t>Bai1</a:t>
            </a:r>
            <a:r>
              <a:rPr lang="vi-VN" sz="2000" dirty="0">
                <a:latin typeface="UTM  Avo"/>
              </a:rPr>
              <a:t> vào thư mục tên của em.</a:t>
            </a:r>
            <a:endParaRPr lang="en-US" sz="2000" dirty="0">
              <a:latin typeface="UTM  Avo"/>
            </a:endParaRPr>
          </a:p>
          <a:p>
            <a:pPr algn="just" defTabSz="342900"/>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(Theo Trần Đăng Khoa) </a:t>
            </a:r>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Hay từ cánh rừng xa </a:t>
            </a:r>
            <a:endParaRPr lang="en-US" sz="2000" dirty="0">
              <a:latin typeface="UTM  Avo"/>
            </a:endParaRPr>
          </a:p>
          <a:p>
            <a:pPr algn="just" defTabSz="342900"/>
            <a:r>
              <a:rPr lang="en-US" sz="2000" dirty="0">
                <a:latin typeface="UTM  Avo"/>
              </a:rPr>
              <a:t>T</a:t>
            </a:r>
            <a:r>
              <a:rPr lang="vi-VN" sz="2000" dirty="0">
                <a:latin typeface="UTM  Avo"/>
              </a:rPr>
              <a:t>răng hồng như quả chín </a:t>
            </a:r>
            <a:endParaRPr lang="en-US" sz="2000" dirty="0">
              <a:latin typeface="UTM  Avo"/>
            </a:endParaRPr>
          </a:p>
          <a:p>
            <a:pPr algn="just" defTabSz="342900"/>
            <a:r>
              <a:rPr lang="vi-VN" sz="2000" dirty="0">
                <a:latin typeface="UTM  Avo"/>
              </a:rPr>
              <a:t>Lửng lơ lên trước nhà.</a:t>
            </a:r>
            <a:endParaRPr lang="vi-VN" sz="2000" dirty="0">
              <a:latin typeface="UTM  Avo"/>
              <a:cs typeface="Times New Roman" panose="02020603050405020304" pitchFamily="18" charset="0"/>
            </a:endParaRPr>
          </a:p>
        </p:txBody>
      </p:sp>
      <p:pic>
        <p:nvPicPr>
          <p:cNvPr id="3" name="Picture 2">
            <a:extLst>
              <a:ext uri="{FF2B5EF4-FFF2-40B4-BE49-F238E27FC236}">
                <a16:creationId xmlns:a16="http://schemas.microsoft.com/office/drawing/2014/main" id="{EC92749A-9D5B-7721-5DBA-85D80439EF0F}"/>
              </a:ext>
            </a:extLst>
          </p:cNvPr>
          <p:cNvPicPr>
            <a:picLocks noChangeAspect="1"/>
          </p:cNvPicPr>
          <p:nvPr/>
        </p:nvPicPr>
        <p:blipFill>
          <a:blip r:embed="rId5"/>
          <a:stretch>
            <a:fillRect/>
          </a:stretch>
        </p:blipFill>
        <p:spPr>
          <a:xfrm>
            <a:off x="1479402" y="2184660"/>
            <a:ext cx="8016735" cy="740007"/>
          </a:xfrm>
          <a:prstGeom prst="rect">
            <a:avLst/>
          </a:prstGeom>
        </p:spPr>
      </p:pic>
      <p:sp>
        <p:nvSpPr>
          <p:cNvPr id="4" name="Oval 3">
            <a:extLst>
              <a:ext uri="{FF2B5EF4-FFF2-40B4-BE49-F238E27FC236}">
                <a16:creationId xmlns:a16="http://schemas.microsoft.com/office/drawing/2014/main" id="{FD489E87-9162-8B41-AD3E-91AC040A1B03}"/>
              </a:ext>
            </a:extLst>
          </p:cNvPr>
          <p:cNvSpPr/>
          <p:nvPr/>
        </p:nvSpPr>
        <p:spPr>
          <a:xfrm>
            <a:off x="3648173" y="2554664"/>
            <a:ext cx="414780" cy="42336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5591</TotalTime>
  <Words>1034</Words>
  <Application>Microsoft Office PowerPoint</Application>
  <PresentationFormat>Widescreen</PresentationFormat>
  <Paragraphs>81</Paragraphs>
  <Slides>12</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等线</vt:lpstr>
      <vt:lpstr>Arial</vt:lpstr>
      <vt:lpstr>Calibri</vt:lpstr>
      <vt:lpstr>iCiel Cadena</vt:lpstr>
      <vt:lpstr>SVN-Androgyne</vt:lpstr>
      <vt:lpstr>SVN-SAF</vt:lpstr>
      <vt:lpstr>Times New Roman</vt:lpstr>
      <vt:lpstr>UTM  Avo</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HoaTieu.vn</dc:title>
  <dc:subject>Giáo án Powerpoint Tin học 4 Kết nối tri thức (Cả năm) - HoaTieu.vn</dc:subject>
  <dc:creator>HoaTieu.vn</dc:creator>
  <cp:lastModifiedBy>Admin</cp:lastModifiedBy>
  <cp:revision>187</cp:revision>
  <dcterms:created xsi:type="dcterms:W3CDTF">2021-11-14T08:33:55Z</dcterms:created>
  <dcterms:modified xsi:type="dcterms:W3CDTF">2024-01-27T06:46:21Z</dcterms:modified>
  <cp:category>Giáo án Powerpoint Tin học 4 Kết nối tri thức (Cả năm) - HoaTieu.vn</cp:category>
</cp:coreProperties>
</file>