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959" r:id="rId2"/>
    <p:sldId id="3073" r:id="rId3"/>
    <p:sldId id="3149" r:id="rId4"/>
    <p:sldId id="3074" r:id="rId5"/>
    <p:sldId id="3035" r:id="rId6"/>
    <p:sldId id="3150" r:id="rId7"/>
    <p:sldId id="3151" r:id="rId8"/>
    <p:sldId id="3126" r:id="rId9"/>
    <p:sldId id="3152" r:id="rId10"/>
    <p:sldId id="3127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6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22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F90AF-9A90-41BB-AEC9-06DC6A344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5942" y="271155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02" y="215297"/>
            <a:ext cx="1664763" cy="1512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4B8997-7BBD-419D-A2AF-51E02703B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128C60D-8F96-265F-F1D4-404A37DFE71C}"/>
              </a:ext>
            </a:extLst>
          </p:cNvPr>
          <p:cNvGrpSpPr/>
          <p:nvPr/>
        </p:nvGrpSpPr>
        <p:grpSpPr>
          <a:xfrm>
            <a:off x="711290" y="778042"/>
            <a:ext cx="7632065" cy="1940925"/>
            <a:chOff x="1055313" y="1366069"/>
            <a:chExt cx="7632065" cy="19409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99A371C-0035-4BB0-1313-4BE60E17AC4F}"/>
                </a:ext>
              </a:extLst>
            </p:cNvPr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6B9951B-8955-89F2-2802-155BB91EF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68C144-8117-8338-F26D-F13C06758FD5}"/>
                </a:ext>
              </a:extLst>
            </p:cNvPr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5D44F0-00D6-BA67-A976-6690A95E4D1F}"/>
                </a:ext>
              </a:extLst>
            </p:cNvPr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76E2A0-BD8D-A365-C8E9-C7267A7F3D47}"/>
                </a:ext>
              </a:extLst>
            </p:cNvPr>
            <p:cNvSpPr/>
            <p:nvPr/>
          </p:nvSpPr>
          <p:spPr>
            <a:xfrm>
              <a:off x="3150386" y="2060300"/>
              <a:ext cx="551878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26C839-5D7A-D6C9-C68C-38FBFAF1AE92}"/>
              </a:ext>
            </a:extLst>
          </p:cNvPr>
          <p:cNvSpPr/>
          <p:nvPr/>
        </p:nvSpPr>
        <p:spPr>
          <a:xfrm>
            <a:off x="6096000" y="2894028"/>
            <a:ext cx="5159604" cy="14966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F7F333-B4F2-F4B1-A5B8-12BC09AE2944}"/>
              </a:ext>
            </a:extLst>
          </p:cNvPr>
          <p:cNvSpPr txBox="1"/>
          <p:nvPr/>
        </p:nvSpPr>
        <p:spPr>
          <a:xfrm>
            <a:off x="6096000" y="3047290"/>
            <a:ext cx="52444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UTM  avo"/>
              </a:rPr>
              <a:t>Sau bài này em sẽ: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UTM  av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UTM  avo"/>
              </a:rPr>
              <a:t>Sử dụng được một vài hiệu ứng chuyển trang đơn giản.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UTM  avo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15" name="Rectangle 14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  <a:endParaRPr lang="vi-VN" sz="2800" b="1" dirty="0">
                <a:solidFill>
                  <a:schemeClr val="bg1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11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9350" y="622767"/>
            <a:ext cx="10740476" cy="3026282"/>
            <a:chOff x="569350" y="622767"/>
            <a:chExt cx="10740476" cy="30262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E35A39-1A8F-4ADC-A7F6-06EA24ACD297}"/>
                </a:ext>
              </a:extLst>
            </p:cNvPr>
            <p:cNvGrpSpPr/>
            <p:nvPr/>
          </p:nvGrpSpPr>
          <p:grpSpPr>
            <a:xfrm>
              <a:off x="569350" y="622767"/>
              <a:ext cx="3761537" cy="1181202"/>
              <a:chOff x="371924" y="384240"/>
              <a:chExt cx="3761537" cy="118120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0F12B1B-5399-465E-BF44-B7AF0B9BC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924" y="384240"/>
                <a:ext cx="1280271" cy="1181202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6CB9DE3-24D3-4664-A836-7FB2E78A4ED4}"/>
                  </a:ext>
                </a:extLst>
              </p:cNvPr>
              <p:cNvSpPr/>
              <p:nvPr/>
            </p:nvSpPr>
            <p:spPr>
              <a:xfrm>
                <a:off x="1752860" y="653374"/>
                <a:ext cx="2380601" cy="642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rgbClr val="0998D7"/>
                    </a:solidFill>
                    <a:latin typeface="SVN-SAF" panose="02040603050506020204" pitchFamily="18" charset="0"/>
                    <a:cs typeface="Times New Roman" panose="02020603050405020304" pitchFamily="18" charset="0"/>
                  </a:rPr>
                  <a:t>VẬN DỤNG</a:t>
                </a:r>
                <a:endParaRPr lang="vi-VN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B1D5DC-D9B4-4A5F-87FB-5AEDC3F9BBAC}"/>
                </a:ext>
              </a:extLst>
            </p:cNvPr>
            <p:cNvSpPr/>
            <p:nvPr/>
          </p:nvSpPr>
          <p:spPr>
            <a:xfrm>
              <a:off x="882175" y="1999022"/>
              <a:ext cx="10427649" cy="96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1. Mở lại tệp The thao em đã lưu ở phần Vận dụng Bài 8, rồi chọn hiệu ứn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g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chuyển trang theo ý muốn và lưu lại tệp trình chiếu.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E6D449-C9F1-4CD1-8C89-17CB6A075213}"/>
                </a:ext>
              </a:extLst>
            </p:cNvPr>
            <p:cNvSpPr/>
            <p:nvPr/>
          </p:nvSpPr>
          <p:spPr>
            <a:xfrm>
              <a:off x="882175" y="3054868"/>
              <a:ext cx="10427651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2.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Em hãy tìm hiểu thêm về chức năng của nút lệnh 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khi tạo hiệu ứng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chuyển trang.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146C91-A07D-D940-29DB-CF43426F8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6263" y="3142757"/>
              <a:ext cx="488211" cy="506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8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B602EAC-AED2-499F-BCF9-F7A0BD1AC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6A26C7-1147-42FC-AADF-4ABDE0CAC4CB}"/>
              </a:ext>
            </a:extLst>
          </p:cNvPr>
          <p:cNvGrpSpPr/>
          <p:nvPr/>
        </p:nvGrpSpPr>
        <p:grpSpPr>
          <a:xfrm>
            <a:off x="556071" y="3048802"/>
            <a:ext cx="7837301" cy="2234398"/>
            <a:chOff x="1768766" y="4552258"/>
            <a:chExt cx="7300588" cy="129104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87463E55-27CE-4F53-84D3-A2D16AD8D959}"/>
                </a:ext>
              </a:extLst>
            </p:cNvPr>
            <p:cNvSpPr/>
            <p:nvPr/>
          </p:nvSpPr>
          <p:spPr>
            <a:xfrm>
              <a:off x="1768766" y="4644318"/>
              <a:ext cx="7212563" cy="1198985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A6C8193F-D622-4D36-935C-6910A39E3518}"/>
                </a:ext>
              </a:extLst>
            </p:cNvPr>
            <p:cNvSpPr/>
            <p:nvPr/>
          </p:nvSpPr>
          <p:spPr>
            <a:xfrm>
              <a:off x="1856791" y="4552258"/>
              <a:ext cx="7212563" cy="1198985"/>
            </a:xfrm>
            <a:prstGeom prst="wedgeRoundRectCallout">
              <a:avLst>
                <a:gd name="adj1" fmla="val 53513"/>
                <a:gd name="adj2" fmla="val 4576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00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826822" y="3235751"/>
            <a:ext cx="7390294" cy="1701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ts val="32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Khi thầy cô giáo trình chiếu bài học, đôi khi em thấy các trang chiếu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được xuất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hiện một cách ấn tượng và hấp dẫn. Làm thế nào để được như vậy nhỉ?</a:t>
            </a:r>
          </a:p>
          <a:p>
            <a:pPr algn="just" defTabSz="342900">
              <a:lnSpc>
                <a:spcPts val="32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cùng tìm hiểu qua bài học này nhé!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98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4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4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plant&#10;&#10;Description automatically generated">
            <a:extLst>
              <a:ext uri="{FF2B5EF4-FFF2-40B4-BE49-F238E27FC236}">
                <a16:creationId xmlns:a16="http://schemas.microsoft.com/office/drawing/2014/main" id="{3BE4F914-F784-4F29-AAB8-C349D2E5DE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7883" r="19617" b="8001"/>
          <a:stretch/>
        </p:blipFill>
        <p:spPr>
          <a:xfrm>
            <a:off x="8393373" y="2204720"/>
            <a:ext cx="2895546" cy="3840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409BAC-F58A-452A-980A-62091EAE5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1064" y="1338001"/>
            <a:ext cx="499484" cy="44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14526" y="156650"/>
            <a:ext cx="8211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887A39-7735-4207-A78B-68076D1A4286}"/>
              </a:ext>
            </a:extLst>
          </p:cNvPr>
          <p:cNvGrpSpPr/>
          <p:nvPr/>
        </p:nvGrpSpPr>
        <p:grpSpPr>
          <a:xfrm>
            <a:off x="604133" y="968721"/>
            <a:ext cx="10962947" cy="5364629"/>
            <a:chOff x="512219" y="900102"/>
            <a:chExt cx="10962947" cy="53646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B2ABA5-E39F-453B-A1F6-A8A302CF76CF}"/>
                </a:ext>
              </a:extLst>
            </p:cNvPr>
            <p:cNvSpPr/>
            <p:nvPr/>
          </p:nvSpPr>
          <p:spPr>
            <a:xfrm>
              <a:off x="3379791" y="1086631"/>
              <a:ext cx="7173355" cy="739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trang</a:t>
              </a:r>
              <a:endParaRPr lang="vi-VN" sz="32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6B29C23-1986-4FCE-AE04-4E2E5FEDFBCC}"/>
                </a:ext>
              </a:extLst>
            </p:cNvPr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DA43EF-4FDA-4CA6-88C0-2BCCF27C1E7C}"/>
                </a:ext>
              </a:extLst>
            </p:cNvPr>
            <p:cNvSpPr/>
            <p:nvPr/>
          </p:nvSpPr>
          <p:spPr>
            <a:xfrm>
              <a:off x="747841" y="1807237"/>
              <a:ext cx="10642092" cy="1131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Em hãy quan sát thầy cô trình chiếu và nhận xét về cách chuyển tiếp giữa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các trang chiếu.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vi-VN" sz="2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F981BEB-8658-4DB9-970A-DFF9F966A571}"/>
                </a:ext>
              </a:extLst>
            </p:cNvPr>
            <p:cNvGrpSpPr/>
            <p:nvPr/>
          </p:nvGrpSpPr>
          <p:grpSpPr>
            <a:xfrm>
              <a:off x="522612" y="900102"/>
              <a:ext cx="2898644" cy="933256"/>
              <a:chOff x="522612" y="900102"/>
              <a:chExt cx="2898644" cy="93325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0485714-67DE-444C-AB85-04CC1EF99EEE}"/>
                  </a:ext>
                </a:extLst>
              </p:cNvPr>
              <p:cNvGrpSpPr/>
              <p:nvPr/>
            </p:nvGrpSpPr>
            <p:grpSpPr>
              <a:xfrm>
                <a:off x="522612" y="1095583"/>
                <a:ext cx="2372989" cy="661656"/>
                <a:chOff x="5906375" y="1404722"/>
                <a:chExt cx="2372989" cy="661656"/>
              </a:xfrm>
            </p:grpSpPr>
            <p:sp>
              <p:nvSpPr>
                <p:cNvPr id="21" name="Rectangle: Top Corners Rounded 20">
                  <a:extLst>
                    <a:ext uri="{FF2B5EF4-FFF2-40B4-BE49-F238E27FC236}">
                      <a16:creationId xmlns:a16="http://schemas.microsoft.com/office/drawing/2014/main" id="{195ABAE6-A846-409B-85E5-4CD6FF370697}"/>
                    </a:ext>
                  </a:extLst>
                </p:cNvPr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2D5722D-C4D9-4D78-80B8-7026BEF70276}"/>
                    </a:ext>
                  </a:extLst>
                </p:cNvPr>
                <p:cNvSpPr/>
                <p:nvPr/>
              </p:nvSpPr>
              <p:spPr>
                <a:xfrm>
                  <a:off x="5906375" y="1465062"/>
                  <a:ext cx="2135017" cy="5777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4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4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CFE52EF-B45D-41EF-AD98-6772D8E16074}"/>
                  </a:ext>
                </a:extLst>
              </p:cNvPr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>
                  <a:extLst>
                    <a:ext uri="{FF2B5EF4-FFF2-40B4-BE49-F238E27FC236}">
                      <a16:creationId xmlns:a16="http://schemas.microsoft.com/office/drawing/2014/main" id="{1F1A57E2-D857-4D89-A4EF-C44572F69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>
                  <a:extLst>
                    <a:ext uri="{FF2B5EF4-FFF2-40B4-BE49-F238E27FC236}">
                      <a16:creationId xmlns:a16="http://schemas.microsoft.com/office/drawing/2014/main" id="{987D6516-EAFE-4645-8413-365F09D82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F4984E6-5DDB-4389-BA4B-99FF68DE7565}"/>
                  </a:ext>
                </a:extLst>
              </p:cNvPr>
              <p:cNvSpPr/>
              <p:nvPr/>
            </p:nvSpPr>
            <p:spPr>
              <a:xfrm>
                <a:off x="2792351" y="1002361"/>
                <a:ext cx="36389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D5BE3B3-60B4-D058-1697-C803B5095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038" y="3007641"/>
            <a:ext cx="8232922" cy="27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BABE6A-BF3B-49A7-A052-89E353AE79D3}"/>
              </a:ext>
            </a:extLst>
          </p:cNvPr>
          <p:cNvSpPr/>
          <p:nvPr/>
        </p:nvSpPr>
        <p:spPr>
          <a:xfrm>
            <a:off x="606489" y="454090"/>
            <a:ext cx="10935271" cy="536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 defTabSz="342900">
              <a:lnSpc>
                <a:spcPct val="135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0000B-F8DC-4EF8-88DE-5FE0AD8C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10" y="360783"/>
            <a:ext cx="734513" cy="6532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217B81-52A1-4E04-A007-848CB1E69907}"/>
              </a:ext>
            </a:extLst>
          </p:cNvPr>
          <p:cNvSpPr/>
          <p:nvPr/>
        </p:nvSpPr>
        <p:spPr>
          <a:xfrm>
            <a:off x="394166" y="5450003"/>
            <a:ext cx="11689237" cy="10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vi-VN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Lưu ý: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Hiệu ứng chuyển trang được đặt cho từng trang chiếu và mỗi 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chiếu chỉ sử dụng được một kiểu hiệu ứng duy nhất.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5C2E3-B93D-03F7-417E-2F35D7D79669}"/>
              </a:ext>
            </a:extLst>
          </p:cNvPr>
          <p:cNvSpPr txBox="1"/>
          <p:nvPr/>
        </p:nvSpPr>
        <p:spPr>
          <a:xfrm>
            <a:off x="1226372" y="378673"/>
            <a:ext cx="10315388" cy="2233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Để trình chiếu ấn tượng và hấp dẫn hơn chúng ta có thể thêm hiệu ứng chuyển trang.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Hiệu ứng chuyển trang là cách thức trang chiếu xuất hiện khi trình chiếu. Các bước để tạo hiệu ứng chuyển trang: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UTM  avo"/>
                <a:ea typeface="方正黑体_GBK"/>
                <a:cs typeface="+mn-cs"/>
              </a:rPr>
              <a:t>Bước 1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: Chọn trang chiếu muốn tạo hiệu ứng.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UTM  avo"/>
                <a:ea typeface="方正黑体_GBK"/>
                <a:cs typeface="+mn-cs"/>
              </a:rPr>
              <a:t>Bước 2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: Chọn một hiệu ứng chuyển trang trên nhóm lệnh </a:t>
            </a:r>
            <a:r>
              <a:rPr lang="vi-VN" sz="2000" b="1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Transition to This Slide 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của dải lệnh </a:t>
            </a:r>
            <a:r>
              <a:rPr lang="vi-VN" sz="2000" b="1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Transitions.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 </a:t>
            </a:r>
            <a:endParaRPr lang="en-US" sz="200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6C4625-84AB-A661-DF15-F22A71C62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217" y="2328672"/>
            <a:ext cx="5150002" cy="30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A280BD5-3226-44FD-9336-8CC9C64E993D}"/>
              </a:ext>
            </a:extLst>
          </p:cNvPr>
          <p:cNvGrpSpPr/>
          <p:nvPr/>
        </p:nvGrpSpPr>
        <p:grpSpPr>
          <a:xfrm>
            <a:off x="1348051" y="378360"/>
            <a:ext cx="9495897" cy="1629525"/>
            <a:chOff x="149795" y="535277"/>
            <a:chExt cx="9495897" cy="16295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AF4E26-8EB3-4844-811C-3F4A2099F61D}"/>
                </a:ext>
              </a:extLst>
            </p:cNvPr>
            <p:cNvGrpSpPr/>
            <p:nvPr/>
          </p:nvGrpSpPr>
          <p:grpSpPr>
            <a:xfrm>
              <a:off x="149795" y="535277"/>
              <a:ext cx="9495897" cy="1629525"/>
              <a:chOff x="149795" y="535277"/>
              <a:chExt cx="9495897" cy="162952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05A8335-9F34-47A5-8BCF-2B5DE644CC56}"/>
                  </a:ext>
                </a:extLst>
              </p:cNvPr>
              <p:cNvGrpSpPr/>
              <p:nvPr/>
            </p:nvGrpSpPr>
            <p:grpSpPr>
              <a:xfrm>
                <a:off x="552796" y="917810"/>
                <a:ext cx="9092896" cy="1246992"/>
                <a:chOff x="1338208" y="943284"/>
                <a:chExt cx="8180364" cy="1839657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4C9C130B-0C1E-462F-83F5-D5E64FFE342F}"/>
                    </a:ext>
                  </a:extLst>
                </p:cNvPr>
                <p:cNvSpPr/>
                <p:nvPr/>
              </p:nvSpPr>
              <p:spPr>
                <a:xfrm>
                  <a:off x="1424711" y="1063553"/>
                  <a:ext cx="8093861" cy="171938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53D734E4-82AF-47EC-8DB3-39F69AEEC9D9}"/>
                    </a:ext>
                  </a:extLst>
                </p:cNvPr>
                <p:cNvSpPr/>
                <p:nvPr/>
              </p:nvSpPr>
              <p:spPr>
                <a:xfrm>
                  <a:off x="1338208" y="943284"/>
                  <a:ext cx="8093866" cy="1719387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29A9421-470C-49CF-8988-F5727F3AD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49795" y="535277"/>
                <a:ext cx="998307" cy="883997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593A40-4BBA-4D35-87AB-C8B627A5971D}"/>
                </a:ext>
              </a:extLst>
            </p:cNvPr>
            <p:cNvSpPr/>
            <p:nvPr/>
          </p:nvSpPr>
          <p:spPr>
            <a:xfrm>
              <a:off x="946676" y="1021967"/>
              <a:ext cx="8474359" cy="966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35000"/>
                </a:lnSpc>
              </a:pPr>
              <a:r>
                <a:rPr lang="vi-VN" sz="22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 có thể thêm hiệu ứng chuyển trang để bàitrình chiếu ấn tượng</a:t>
              </a:r>
            </a:p>
            <a:p>
              <a:pPr algn="ctr" defTabSz="342900">
                <a:lnSpc>
                  <a:spcPct val="135000"/>
                </a:lnSpc>
              </a:pPr>
              <a:r>
                <a:rPr lang="vi-VN" sz="22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 hấp dẫn hơn.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AB82F71-378F-4682-B499-8D2C458D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02" y="2288783"/>
            <a:ext cx="897917" cy="8839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18A3791-48BD-4296-B87A-1561C00FA520}"/>
              </a:ext>
            </a:extLst>
          </p:cNvPr>
          <p:cNvSpPr/>
          <p:nvPr/>
        </p:nvSpPr>
        <p:spPr>
          <a:xfrm>
            <a:off x="1713210" y="2401166"/>
            <a:ext cx="9315124" cy="257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Mỗi phát biểu dưới đây đúng hay sai?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a) Mỗi trang chiếu có thể có nhiều kiểu hiệu ứng chuyển trang.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b) Trong một bài trình chiếu có thể có nhiều hiệu ứng chuyển trang khác nhau.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c) Hiệu ứng chuyển trang giúp cho bài thuyết trình sinh động và hấp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dẫn hơn.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04934-E7BD-3F81-FB8F-69CE3385B8BE}"/>
              </a:ext>
            </a:extLst>
          </p:cNvPr>
          <p:cNvSpPr txBox="1"/>
          <p:nvPr/>
        </p:nvSpPr>
        <p:spPr>
          <a:xfrm>
            <a:off x="1751052" y="5455010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a) Sai.</a:t>
            </a:r>
          </a:p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b) Đúng.</a:t>
            </a:r>
          </a:p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c) Đúng.</a:t>
            </a:r>
          </a:p>
        </p:txBody>
      </p:sp>
    </p:spTree>
    <p:extLst>
      <p:ext uri="{BB962C8B-B14F-4D97-AF65-F5344CB8AC3E}">
        <p14:creationId xmlns:p14="http://schemas.microsoft.com/office/powerpoint/2010/main" val="10259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14526" y="292955"/>
            <a:ext cx="821114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Thực hành tạo HIỆU ỨNG CHUYỂN TRANG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0A009-D01A-AB1E-276E-31D7871982B3}"/>
              </a:ext>
            </a:extLst>
          </p:cNvPr>
          <p:cNvSpPr txBox="1"/>
          <p:nvPr/>
        </p:nvSpPr>
        <p:spPr>
          <a:xfrm>
            <a:off x="614526" y="964806"/>
            <a:ext cx="90945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b="1" dirty="0">
                <a:solidFill>
                  <a:schemeClr val="accent6"/>
                </a:solidFill>
                <a:latin typeface="UTM  avo"/>
              </a:rPr>
              <a:t>NHIỆM VỤ</a:t>
            </a:r>
            <a:r>
              <a:rPr lang="vi-VN" sz="2000" dirty="0">
                <a:latin typeface="UTM  avo"/>
              </a:rPr>
              <a:t>: Hãy mở tệp </a:t>
            </a:r>
            <a:r>
              <a:rPr lang="vi-VN" sz="2000" dirty="0">
                <a:solidFill>
                  <a:schemeClr val="accent6"/>
                </a:solidFill>
                <a:latin typeface="UTM  avo"/>
              </a:rPr>
              <a:t>Canh dep que huong </a:t>
            </a:r>
            <a:r>
              <a:rPr lang="vi-VN" sz="2000" dirty="0">
                <a:latin typeface="UTM  avo"/>
              </a:rPr>
              <a:t>đã lưu ở Bài 8 và thêm các hiệu ứng chuyển trang theo những yêu cầu sau và lưu lại tệp trình chiếu. </a:t>
            </a:r>
            <a:endParaRPr lang="en-US" sz="2000" dirty="0">
              <a:latin typeface="UTM  av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BF34B-1DAF-06AF-63ED-0470E659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761" y="2269129"/>
            <a:ext cx="9612478" cy="20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4752" y="419842"/>
            <a:ext cx="10960159" cy="6018316"/>
            <a:chOff x="964752" y="419842"/>
            <a:chExt cx="10960159" cy="60183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505E70-6FFF-4823-AD10-E44225708B1A}"/>
                </a:ext>
              </a:extLst>
            </p:cNvPr>
            <p:cNvSpPr/>
            <p:nvPr/>
          </p:nvSpPr>
          <p:spPr>
            <a:xfrm>
              <a:off x="964752" y="419842"/>
              <a:ext cx="916898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sz="2000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Hướng dẫn: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1: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Khởi động phần mềm trình chiếu.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2: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lệnh Open trong bảng chọn File. Cửa sổ Open hiện ra, chọn</a:t>
              </a:r>
            </a:p>
            <a:p>
              <a:pPr algn="just" defTabSz="342900"/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tệp Canh dep que huong trong thư mục tên của em.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3: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hiệu ứng chuyển trang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6BBDEF-A0B9-671A-DCE4-3EA13D723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4833" y="2333590"/>
              <a:ext cx="6510078" cy="410456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28C112-6BCC-FFCF-8DF8-F4190F6807DF}"/>
                </a:ext>
              </a:extLst>
            </p:cNvPr>
            <p:cNvSpPr/>
            <p:nvPr/>
          </p:nvSpPr>
          <p:spPr>
            <a:xfrm>
              <a:off x="964752" y="2411277"/>
              <a:ext cx="4610500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i="1" dirty="0">
                  <a:latin typeface="UTM  avo"/>
                </a:rPr>
                <a:t>Lưu ý</a:t>
              </a:r>
              <a:r>
                <a:rPr lang="vi-VN" dirty="0">
                  <a:latin typeface="UTM  avo"/>
                </a:rPr>
                <a:t>: Một số hiệu ứng sẽ không xuất hiện sẵn trên dải lệnh </a:t>
              </a:r>
              <a:r>
                <a:rPr lang="vi-VN" b="1" dirty="0">
                  <a:latin typeface="UTM  avo"/>
                </a:rPr>
                <a:t>Transitions</a:t>
              </a:r>
              <a:r>
                <a:rPr lang="vi-VN" dirty="0">
                  <a:latin typeface="UTM  avo"/>
                </a:rPr>
                <a:t>, hãy nháy chuột vào nút </a:t>
              </a:r>
              <a:r>
                <a:rPr lang="en-US" dirty="0">
                  <a:latin typeface="UTM Avo" panose="02040603050506020204"/>
                </a:rPr>
                <a:t>  </a:t>
              </a:r>
              <a:r>
                <a:rPr lang="vi-VN" dirty="0" smtClean="0">
                  <a:latin typeface="UTM  avo"/>
                </a:rPr>
                <a:t>để </a:t>
              </a:r>
              <a:r>
                <a:rPr lang="vi-VN" dirty="0">
                  <a:latin typeface="UTM  avo"/>
                </a:rPr>
                <a:t>xuất hiện danh sách hiệu ứng và chọn hiệu ứng thích hợp. Thực hiện tương tự để tạo hiệu ứng chuyển trang với các trang chiếu còn lại.</a:t>
              </a:r>
              <a:endParaRPr lang="en-US" dirty="0">
                <a:latin typeface="UTM Avo" panose="02040603050506020204"/>
              </a:endParaRP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 avo"/>
                </a:rPr>
                <a:t>Bước 4</a:t>
              </a:r>
              <a:r>
                <a:rPr lang="vi-VN" sz="2000" dirty="0">
                  <a:latin typeface="UTM  avo"/>
                </a:rPr>
                <a:t>: Nhấn phím </a:t>
              </a:r>
              <a:r>
                <a:rPr lang="vi-VN" sz="2000" b="1" dirty="0">
                  <a:latin typeface="UTM  avo"/>
                </a:rPr>
                <a:t>F5</a:t>
              </a:r>
              <a:r>
                <a:rPr lang="vi-VN" sz="2000" dirty="0">
                  <a:latin typeface="UTM  avo"/>
                </a:rPr>
                <a:t> (hoặc nháy chuột vào nút lệnh </a:t>
              </a:r>
              <a:r>
                <a:rPr lang="en-US" sz="2000" dirty="0">
                  <a:latin typeface="UTM Avo" panose="02040603050506020204"/>
                </a:rPr>
                <a:t>   </a:t>
              </a:r>
              <a:r>
                <a:rPr lang="vi-VN" sz="2000" dirty="0">
                  <a:latin typeface="UTM  avo"/>
                </a:rPr>
                <a:t>) để trình chiếu và xem các hiệu ứng chuyển trang. </a:t>
              </a:r>
              <a:endParaRPr lang="en-US" sz="2000" dirty="0">
                <a:latin typeface="UTM Avo" panose="02040603050506020204"/>
              </a:endParaRP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 avo"/>
                </a:rPr>
                <a:t>Bước 5</a:t>
              </a:r>
              <a:r>
                <a:rPr lang="vi-VN" sz="2000" dirty="0">
                  <a:latin typeface="UTM  avo"/>
                </a:rPr>
                <a:t>: Nháy chuột vào nút lệnh </a:t>
              </a:r>
              <a:r>
                <a:rPr lang="en-US" sz="2000" dirty="0">
                  <a:latin typeface="UTM Avo" panose="02040603050506020204"/>
                </a:rPr>
                <a:t>    </a:t>
              </a:r>
              <a:r>
                <a:rPr lang="vi-VN" sz="2000" dirty="0">
                  <a:latin typeface="UTM  avo"/>
                </a:rPr>
                <a:t>để lưu tệp.</a:t>
              </a:r>
              <a:endParaRPr lang="vi-VN" sz="2000" dirty="0">
                <a:latin typeface="UTM  avo"/>
                <a:cs typeface="Times New Roman" panose="02020603050405020304" pitchFamily="18" charset="0"/>
              </a:endParaRPr>
            </a:p>
            <a:p>
              <a:pPr algn="just" defTabSz="342900"/>
              <a:endParaRPr lang="en-US" dirty="0">
                <a:latin typeface="UTM Avo" panose="02040603050506020204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3A21659-277C-3B40-57EE-75215E3BA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6691" y="2995727"/>
              <a:ext cx="226566" cy="30208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13BB61-9CAC-4B75-87D6-352E133C1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3436" y="4455288"/>
              <a:ext cx="283208" cy="30208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3AA4763-FFF9-BD4D-3366-B28E57B8B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3120" y="5036152"/>
              <a:ext cx="320068" cy="3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9770DC8-2D80-4B12-B179-29CF25F904DF}"/>
              </a:ext>
            </a:extLst>
          </p:cNvPr>
          <p:cNvSpPr/>
          <p:nvPr/>
        </p:nvSpPr>
        <p:spPr>
          <a:xfrm>
            <a:off x="635645" y="3146293"/>
            <a:ext cx="3540428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Em hãy thực hành các nhiệm vụ sau: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a) Tạo bốn trang chiếu theo gợi ý sau đây để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giới thiệu Hồ Hoàn Kiếm: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8C3E9D-E8E9-471D-ACBD-32C20ACB1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7473" y="282610"/>
            <a:ext cx="589731" cy="520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B25E82-35CB-A9AE-9DEA-C01E0F183547}"/>
              </a:ext>
            </a:extLst>
          </p:cNvPr>
          <p:cNvSpPr txBox="1"/>
          <p:nvPr/>
        </p:nvSpPr>
        <p:spPr>
          <a:xfrm>
            <a:off x="635644" y="1512224"/>
            <a:ext cx="10242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nút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lệnh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của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ứng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chuyển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trang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nằm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trên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dải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lệnh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nào</a:t>
            </a:r>
            <a:r>
              <a:rPr lang="en-US" sz="2000" dirty="0">
                <a:latin typeface="UTM  avo"/>
              </a:rPr>
              <a:t>?</a:t>
            </a:r>
          </a:p>
          <a:p>
            <a:pPr marL="457200" indent="-457200">
              <a:buAutoNum type="arabicPeriod"/>
            </a:pPr>
            <a:endParaRPr lang="en-US" sz="2000" dirty="0">
              <a:latin typeface="UTM  avo"/>
            </a:endParaRPr>
          </a:p>
          <a:p>
            <a:r>
              <a:rPr lang="en-US" sz="2000" dirty="0">
                <a:latin typeface="UTM  avo"/>
              </a:rPr>
              <a:t>A. Design.          </a:t>
            </a:r>
            <a:r>
              <a:rPr lang="en-US" sz="2000" dirty="0" smtClean="0">
                <a:latin typeface="UTM  avo"/>
              </a:rPr>
              <a:t> </a:t>
            </a:r>
            <a:r>
              <a:rPr lang="en-US" sz="2000" dirty="0">
                <a:latin typeface="UTM  avo"/>
              </a:rPr>
              <a:t>B. Animations.                 </a:t>
            </a:r>
            <a:r>
              <a:rPr lang="en-US" sz="2000" dirty="0" smtClean="0">
                <a:latin typeface="UTM  avo"/>
              </a:rPr>
              <a:t> </a:t>
            </a:r>
            <a:r>
              <a:rPr lang="en-US" sz="2000" dirty="0">
                <a:latin typeface="UTM  avo"/>
              </a:rPr>
              <a:t>C. Home.                              </a:t>
            </a:r>
            <a:r>
              <a:rPr lang="en-US" sz="2000" dirty="0" err="1" smtClean="0">
                <a:latin typeface="UTM  avo"/>
              </a:rPr>
              <a:t>D.Transitions</a:t>
            </a:r>
            <a:r>
              <a:rPr lang="en-US" sz="2000" dirty="0">
                <a:latin typeface="UTM  avo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DEE680-4CE2-9C19-45D9-F642C5A23E32}"/>
              </a:ext>
            </a:extLst>
          </p:cNvPr>
          <p:cNvSpPr/>
          <p:nvPr/>
        </p:nvSpPr>
        <p:spPr>
          <a:xfrm>
            <a:off x="8597245" y="2155157"/>
            <a:ext cx="358219" cy="36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F26DA6-B83A-534E-76E1-1821CB7AA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701" y="2697018"/>
            <a:ext cx="5486674" cy="3909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2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6221FB-E88B-0ACD-2992-76DF5BD931C2}"/>
              </a:ext>
            </a:extLst>
          </p:cNvPr>
          <p:cNvSpPr txBox="1"/>
          <p:nvPr/>
        </p:nvSpPr>
        <p:spPr>
          <a:xfrm>
            <a:off x="464270" y="383845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Tạo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ứng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trang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chiếu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theo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yêu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40848-EF13-D3BE-D400-4BFBDEB0D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70" y="1436761"/>
            <a:ext cx="9119235" cy="2440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E66BD7-256D-5956-C2D1-280D9DFB60F6}"/>
              </a:ext>
            </a:extLst>
          </p:cNvPr>
          <p:cNvSpPr txBox="1"/>
          <p:nvPr/>
        </p:nvSpPr>
        <p:spPr>
          <a:xfrm>
            <a:off x="464270" y="4529580"/>
            <a:ext cx="11309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c) Lưu tệp với tên Ho Hoan Kiem vào thư mục tên của em đã tạo ở Bài 5</a:t>
            </a:r>
            <a:endParaRPr lang="en-US" sz="2000" dirty="0">
              <a:latin typeface="UTM  avo"/>
            </a:endParaRPr>
          </a:p>
        </p:txBody>
      </p:sp>
    </p:spTree>
    <p:extLst>
      <p:ext uri="{BB962C8B-B14F-4D97-AF65-F5344CB8AC3E}">
        <p14:creationId xmlns:p14="http://schemas.microsoft.com/office/powerpoint/2010/main" val="25722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5583</TotalTime>
  <Words>659</Words>
  <Application>Microsoft Office PowerPoint</Application>
  <PresentationFormat>Widescreen</PresentationFormat>
  <Paragraphs>64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微软雅黑</vt:lpstr>
      <vt:lpstr>Arial</vt:lpstr>
      <vt:lpstr>Calibri</vt:lpstr>
      <vt:lpstr>等线</vt:lpstr>
      <vt:lpstr>iCiel Cadena</vt:lpstr>
      <vt:lpstr>Roboto</vt:lpstr>
      <vt:lpstr>Segoe Print</vt:lpstr>
      <vt:lpstr>SVN-Androgyne</vt:lpstr>
      <vt:lpstr>SVN-SAF</vt:lpstr>
      <vt:lpstr>Times New Roman</vt:lpstr>
      <vt:lpstr>UTM  avo</vt:lpstr>
      <vt:lpstr>UTM Avo</vt:lpstr>
      <vt:lpstr>UTM Bienvenue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Powerpoint Tin học 4 Kết nối tri thức (Cả năm) - HoaTieu.vn</dc:title>
  <dc:subject>Giáo án Powerpoint Tin học 4 Kết nối tri thức (Cả năm) - HoaTieu.vn</dc:subject>
  <dc:creator>HoaTieu.vn</dc:creator>
  <cp:lastModifiedBy>LENOVO</cp:lastModifiedBy>
  <cp:revision>187</cp:revision>
  <dcterms:created xsi:type="dcterms:W3CDTF">2021-11-14T08:33:55Z</dcterms:created>
  <dcterms:modified xsi:type="dcterms:W3CDTF">2023-02-27T19:54:51Z</dcterms:modified>
  <cp:category>Giáo án Powerpoint Tin học 4 Kết nối tri thức (Cả năm) - HoaTieu.vn</cp:category>
</cp:coreProperties>
</file>