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
  </p:notesMasterIdLst>
  <p:sldIdLst>
    <p:sldId id="5150" r:id="rId2"/>
    <p:sldId id="5184" r:id="rId3"/>
    <p:sldId id="5155" r:id="rId4"/>
    <p:sldId id="5175" r:id="rId5"/>
    <p:sldId id="5171" r:id="rId6"/>
    <p:sldId id="5153" r:id="rId7"/>
    <p:sldId id="5170" r:id="rId8"/>
    <p:sldId id="268" r:id="rId9"/>
  </p:sldIdLst>
  <p:sldSz cx="12192000" cy="6858000"/>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57" d="100"/>
          <a:sy n="57" d="100"/>
        </p:scale>
        <p:origin x="16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FFA5E-DCB3-431B-B90C-354C8558FDE7}"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219C-AB42-48FC-92CB-18B42894DBF1}" type="slidenum">
              <a:rPr lang="en-US" smtClean="0"/>
              <a:t>‹#›</a:t>
            </a:fld>
            <a:endParaRPr lang="en-US"/>
          </a:p>
        </p:txBody>
      </p:sp>
    </p:spTree>
    <p:extLst>
      <p:ext uri="{BB962C8B-B14F-4D97-AF65-F5344CB8AC3E}">
        <p14:creationId xmlns:p14="http://schemas.microsoft.com/office/powerpoint/2010/main" val="181189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03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393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22860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84537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03684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61508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217341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63304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2862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76552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5735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0237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36860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0574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87827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5258883" y="368763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7"/>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39EA795B-EDF0-8E8F-74DB-8656AD934012}"/>
              </a:ext>
            </a:extLst>
          </p:cNvPr>
          <p:cNvPicPr>
            <a:picLocks noChangeAspect="1"/>
          </p:cNvPicPr>
          <p:nvPr/>
        </p:nvPicPr>
        <p:blipFill>
          <a:blip r:embed="rId10"/>
          <a:stretch>
            <a:fillRect/>
          </a:stretch>
        </p:blipFill>
        <p:spPr>
          <a:xfrm>
            <a:off x="-503185" y="739796"/>
            <a:ext cx="7504826" cy="5797798"/>
          </a:xfrm>
          <a:prstGeom prst="rect">
            <a:avLst/>
          </a:prstGeom>
        </p:spPr>
      </p:pic>
    </p:spTree>
    <p:custDataLst>
      <p:tags r:id="rId1"/>
    </p:custDataLst>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2194561" y="707017"/>
            <a:ext cx="9519920" cy="3194424"/>
            <a:chOff x="3445726" y="2042809"/>
            <a:chExt cx="8006575" cy="1447523"/>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0235" y="2200337"/>
              <a:ext cx="7620465" cy="12133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rPr>
                <a:t>L</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à khu vực hình chữ nhật quanh khung thành. Từ hai cột khung thành, người ta kéo một đường dài 16m50 sang mỗi bên đường biên. Từ hai điểm đó dựng hai đường thẳng song song dài 16m50, sau đó nối hai đầu còn lại của hai đường thẳng song song bằng một đường thẳng. Trong vòng cấm địa, bất cứ lỗi nào của cầu thủ cũng sẽ bị phạt bằng một quả phạt đền (đá phạt trực tiếp, cách khung thành 11 mét) (có thể giải thích kèm hình ảnh).</a:t>
              </a: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172719" y="1898008"/>
            <a:ext cx="228834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Vòng</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cấm</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địa</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1026" name="Picture 2" descr="Vòng cung bán nguyệt trước vùng cấm địa trong bóng đá có vai trò gì?">
            <a:extLst>
              <a:ext uri="{FF2B5EF4-FFF2-40B4-BE49-F238E27FC236}">
                <a16:creationId xmlns:a16="http://schemas.microsoft.com/office/drawing/2014/main" id="{945C92E9-6A70-BD9A-A197-A1B560070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160" y="3995727"/>
            <a:ext cx="5082540" cy="28622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650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1815887" y="373712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7"/>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D2F055FC-EB26-21D8-94CB-ECFE28D18DE6}"/>
              </a:ext>
            </a:extLst>
          </p:cNvPr>
          <p:cNvPicPr>
            <a:picLocks noChangeAspect="1"/>
          </p:cNvPicPr>
          <p:nvPr/>
        </p:nvPicPr>
        <p:blipFill rotWithShape="1">
          <a:blip r:embed="rId10"/>
          <a:srcRect l="-1884" r="1884" b="27088"/>
          <a:stretch/>
        </p:blipFill>
        <p:spPr>
          <a:xfrm>
            <a:off x="-655013" y="0"/>
            <a:ext cx="8114479" cy="4227250"/>
          </a:xfrm>
          <a:prstGeom prst="rect">
            <a:avLst/>
          </a:prstGeom>
        </p:spPr>
      </p:pic>
    </p:spTree>
    <p:custDataLst>
      <p:tags r:id="rId1"/>
    </p:custDataLst>
    <p:extLst>
      <p:ext uri="{BB962C8B-B14F-4D97-AF65-F5344CB8AC3E}">
        <p14:creationId xmlns:p14="http://schemas.microsoft.com/office/powerpoint/2010/main" val="11366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88C188-CE25-4D1C-7C09-5406449F392C}"/>
              </a:ext>
            </a:extLst>
          </p:cNvPr>
          <p:cNvGrpSpPr/>
          <p:nvPr/>
        </p:nvGrpSpPr>
        <p:grpSpPr>
          <a:xfrm>
            <a:off x="902041" y="2236573"/>
            <a:ext cx="10589741" cy="3210825"/>
            <a:chOff x="1161534" y="1977081"/>
            <a:chExt cx="10589741" cy="3210825"/>
          </a:xfrm>
        </p:grpSpPr>
        <p:sp>
          <p:nvSpPr>
            <p:cNvPr id="5" name="任意多边形: 形状 5">
              <a:extLst>
                <a:ext uri="{FF2B5EF4-FFF2-40B4-BE49-F238E27FC236}">
                  <a16:creationId xmlns:a16="http://schemas.microsoft.com/office/drawing/2014/main" id="{4B67755B-83DF-1BA0-735A-6817F8FB4D57}"/>
                </a:ext>
              </a:extLst>
            </p:cNvPr>
            <p:cNvSpPr/>
            <p:nvPr/>
          </p:nvSpPr>
          <p:spPr>
            <a:xfrm>
              <a:off x="1161534" y="1977081"/>
              <a:ext cx="10589741" cy="3210825"/>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3" name="TextBox 2">
              <a:extLst>
                <a:ext uri="{FF2B5EF4-FFF2-40B4-BE49-F238E27FC236}">
                  <a16:creationId xmlns:a16="http://schemas.microsoft.com/office/drawing/2014/main" id="{F3865A1A-FD8E-5300-4B2A-8BD17BEB7B98}"/>
                </a:ext>
              </a:extLst>
            </p:cNvPr>
            <p:cNvSpPr txBox="1"/>
            <p:nvPr/>
          </p:nvSpPr>
          <p:spPr>
            <a:xfrm>
              <a:off x="1777799" y="2549286"/>
              <a:ext cx="9363054" cy="2062103"/>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đọc</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kể</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về</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đáng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nhớ</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của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cùng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đồng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đội</a:t>
              </a:r>
              <a:r>
                <a:rPr lang="en-US" sz="3200" b="1" i="0" u="none" strike="noStrike" dirty="0">
                  <a:solidFill>
                    <a:srgbClr val="FF0000"/>
                  </a:solidFill>
                  <a:effectLst/>
                  <a:latin typeface="Cambria" panose="02040503050406030204" pitchFamily="18" charset="0"/>
                  <a:ea typeface="Cambria" panose="02040503050406030204" pitchFamily="18" charset="0"/>
                </a:rPr>
                <a:t>. Qua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ra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học</a:t>
              </a:r>
              <a:r>
                <a:rPr lang="en-US" sz="3200" b="1" i="0" u="none" strike="noStrike" dirty="0">
                  <a:solidFill>
                    <a:srgbClr val="FF0000"/>
                  </a:solidFill>
                  <a:effectLst/>
                  <a:latin typeface="Cambria" panose="02040503050406030204" pitchFamily="18" charset="0"/>
                  <a:ea typeface="Cambria" panose="02040503050406030204" pitchFamily="18" charset="0"/>
                </a:rPr>
                <a:t> ý </a:t>
              </a:r>
              <a:r>
                <a:rPr lang="en-US" sz="3200" b="1" i="0" u="none" strike="noStrike" dirty="0" err="1">
                  <a:solidFill>
                    <a:srgbClr val="FF0000"/>
                  </a:solidFill>
                  <a:effectLst/>
                  <a:latin typeface="Cambria" panose="02040503050406030204" pitchFamily="18" charset="0"/>
                  <a:ea typeface="Cambria" panose="02040503050406030204" pitchFamily="18" charset="0"/>
                </a:rPr>
                <a:t>nghĩa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bản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thân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đừng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tham</a:t>
              </a:r>
              <a:r>
                <a:rPr lang="en-US" sz="3200" b="1" i="0" u="none" strike="noStrike" dirty="0">
                  <a:solidFill>
                    <a:srgbClr val="FF0000"/>
                  </a:solidFill>
                  <a:effectLst/>
                  <a:latin typeface="Cambria" panose="02040503050406030204" pitchFamily="18" charset="0"/>
                  <a:ea typeface="Cambria" panose="02040503050406030204" pitchFamily="18" charset="0"/>
                </a:rPr>
                <a:t> lam, </a:t>
              </a:r>
              <a:r>
                <a:rPr lang="en-US" sz="3200" b="1" i="0" u="none" strike="noStrike" dirty="0" err="1">
                  <a:solidFill>
                    <a:srgbClr val="FF0000"/>
                  </a:solidFill>
                  <a:effectLst/>
                  <a:latin typeface="Cambria" panose="02040503050406030204" pitchFamily="18" charset="0"/>
                  <a:ea typeface="Cambria" panose="02040503050406030204" pitchFamily="18" charset="0"/>
                </a:rPr>
                <a:t>ích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đến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mình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mà</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cả</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tập</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thể</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en-US" sz="6000" b="0" dirty="0">
                <a:solidFill>
                  <a:srgbClr val="FF0000"/>
                </a:solidFill>
                <a:effectLst/>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55984784-0C40-DED1-72DF-71F1FF0951E4}"/>
              </a:ext>
            </a:extLst>
          </p:cNvPr>
          <p:cNvPicPr>
            <a:picLocks noChangeAspect="1"/>
          </p:cNvPicPr>
          <p:nvPr/>
        </p:nvPicPr>
        <p:blipFill>
          <a:blip r:embed="rId3"/>
          <a:stretch>
            <a:fillRect/>
          </a:stretch>
        </p:blipFill>
        <p:spPr>
          <a:xfrm>
            <a:off x="2906424" y="600153"/>
            <a:ext cx="6828112" cy="2139881"/>
          </a:xfrm>
          <a:prstGeom prst="rect">
            <a:avLst/>
          </a:prstGeom>
        </p:spPr>
      </p:pic>
    </p:spTree>
    <p:custDataLst>
      <p:tags r:id="rId1"/>
    </p:custDataLst>
    <p:extLst>
      <p:ext uri="{BB962C8B-B14F-4D97-AF65-F5344CB8AC3E}">
        <p14:creationId xmlns:p14="http://schemas.microsoft.com/office/powerpoint/2010/main" val="2095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BA758A99-1EFE-48E7-A3A3-1C9EE6F5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6" name="Group 5">
            <a:extLst>
              <a:ext uri="{FF2B5EF4-FFF2-40B4-BE49-F238E27FC236}">
                <a16:creationId xmlns:a16="http://schemas.microsoft.com/office/drawing/2014/main" id="{BF8D49FE-B983-4C58-72E3-3156C5F08373}"/>
              </a:ext>
            </a:extLst>
          </p:cNvPr>
          <p:cNvGrpSpPr/>
          <p:nvPr/>
        </p:nvGrpSpPr>
        <p:grpSpPr>
          <a:xfrm>
            <a:off x="5258883" y="3687631"/>
            <a:ext cx="4533725" cy="3265714"/>
            <a:chOff x="7619528" y="3782027"/>
            <a:chExt cx="4533725" cy="3265714"/>
          </a:xfrm>
        </p:grpSpPr>
        <p:pic>
          <p:nvPicPr>
            <p:cNvPr id="7" name="Picture 6">
              <a:extLst>
                <a:ext uri="{FF2B5EF4-FFF2-40B4-BE49-F238E27FC236}">
                  <a16:creationId xmlns:a16="http://schemas.microsoft.com/office/drawing/2014/main" id="{5FDA501D-24DD-430A-4B6A-76D995E6E5D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id="{8CF12227-8493-44E7-C16B-8B5622F05B9D}"/>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id="{F19D643A-0A91-E353-5724-7B28481F7C9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10" name="Picture 9">
            <a:extLst>
              <a:ext uri="{FF2B5EF4-FFF2-40B4-BE49-F238E27FC236}">
                <a16:creationId xmlns:a16="http://schemas.microsoft.com/office/drawing/2014/main" id="{A4CC6296-E133-7475-9480-8313AB8640B0}"/>
              </a:ext>
            </a:extLst>
          </p:cNvPr>
          <p:cNvPicPr>
            <a:picLocks noChangeAspect="1"/>
          </p:cNvPicPr>
          <p:nvPr/>
        </p:nvPicPr>
        <p:blipFill>
          <a:blip r:embed="rId9"/>
          <a:stretch>
            <a:fillRect/>
          </a:stretch>
        </p:blipFill>
        <p:spPr>
          <a:xfrm>
            <a:off x="168686" y="532290"/>
            <a:ext cx="6334293" cy="6584251"/>
          </a:xfrm>
          <a:prstGeom prst="rect">
            <a:avLst/>
          </a:prstGeom>
        </p:spPr>
      </p:pic>
    </p:spTree>
    <p:custDataLst>
      <p:tags r:id="rId1"/>
    </p:custDataLst>
    <p:extLst>
      <p:ext uri="{BB962C8B-B14F-4D97-AF65-F5344CB8AC3E}">
        <p14:creationId xmlns:p14="http://schemas.microsoft.com/office/powerpoint/2010/main" val="41400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6" name="Picture 5">
            <a:extLst>
              <a:ext uri="{FF2B5EF4-FFF2-40B4-BE49-F238E27FC236}">
                <a16:creationId xmlns:a16="http://schemas.microsoft.com/office/drawing/2014/main" id="{7D232E81-5A1D-0D47-1817-4C8F196148C1}"/>
              </a:ext>
            </a:extLst>
          </p:cNvPr>
          <p:cNvPicPr>
            <a:picLocks noChangeAspect="1"/>
          </p:cNvPicPr>
          <p:nvPr/>
        </p:nvPicPr>
        <p:blipFill>
          <a:blip r:embed="rId5"/>
          <a:stretch>
            <a:fillRect/>
          </a:stretch>
        </p:blipFill>
        <p:spPr>
          <a:xfrm>
            <a:off x="5123857" y="218133"/>
            <a:ext cx="7504826" cy="5803895"/>
          </a:xfrm>
          <a:prstGeom prst="rect">
            <a:avLst/>
          </a:prstGeom>
        </p:spPr>
      </p:pic>
    </p:spTree>
    <p:custDataLst>
      <p:tags r:id="rId1"/>
    </p:custDataLst>
    <p:extLst>
      <p:ext uri="{BB962C8B-B14F-4D97-AF65-F5344CB8AC3E}">
        <p14:creationId xmlns:p14="http://schemas.microsoft.com/office/powerpoint/2010/main" val="98949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05B23-43F0-4027-34A8-6E761C4643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623" t="1198" r="60700" b="52848"/>
          <a:stretch/>
        </p:blipFill>
        <p:spPr>
          <a:xfrm>
            <a:off x="165549" y="0"/>
            <a:ext cx="1237262" cy="2062103"/>
          </a:xfrm>
          <a:prstGeom prst="rect">
            <a:avLst/>
          </a:prstGeom>
        </p:spPr>
      </p:pic>
      <p:grpSp>
        <p:nvGrpSpPr>
          <p:cNvPr id="7" name="Group 6">
            <a:extLst>
              <a:ext uri="{FF2B5EF4-FFF2-40B4-BE49-F238E27FC236}">
                <a16:creationId xmlns:a16="http://schemas.microsoft.com/office/drawing/2014/main" id="{29E84447-3E12-A147-FE48-31FACED9312C}"/>
              </a:ext>
            </a:extLst>
          </p:cNvPr>
          <p:cNvGrpSpPr/>
          <p:nvPr/>
        </p:nvGrpSpPr>
        <p:grpSpPr>
          <a:xfrm>
            <a:off x="1444112" y="229716"/>
            <a:ext cx="10057008" cy="1213004"/>
            <a:chOff x="1440856" y="396717"/>
            <a:chExt cx="9303775" cy="959468"/>
          </a:xfrm>
        </p:grpSpPr>
        <p:sp>
          <p:nvSpPr>
            <p:cNvPr id="4" name="Rectangle: Rounded Corners 3">
              <a:extLst>
                <a:ext uri="{FF2B5EF4-FFF2-40B4-BE49-F238E27FC236}">
                  <a16:creationId xmlns:a16="http://schemas.microsoft.com/office/drawing/2014/main" id="{23F22D48-3017-48B5-9ADB-0743851EE893}"/>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2638A5B4-60C5-5D55-5CCD-332EB69E1875}"/>
                </a:ext>
              </a:extLst>
            </p:cNvPr>
            <p:cNvSpPr txBox="1"/>
            <p:nvPr/>
          </p:nvSpPr>
          <p:spPr>
            <a:xfrm>
              <a:off x="1440856" y="396717"/>
              <a:ext cx="9303775" cy="7494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Những từ ngữ nào trong đoạn dưới đây chỉ sự vật, hoạt động trong một trận đấu bóng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4E34F020-26D6-8EB2-FEF2-48BA47640E92}"/>
              </a:ext>
            </a:extLst>
          </p:cNvPr>
          <p:cNvPicPr>
            <a:picLocks noChangeAspect="1"/>
          </p:cNvPicPr>
          <p:nvPr/>
        </p:nvPicPr>
        <p:blipFill>
          <a:blip r:embed="rId4"/>
          <a:stretch>
            <a:fillRect/>
          </a:stretch>
        </p:blipFill>
        <p:spPr>
          <a:xfrm>
            <a:off x="1493520" y="1860868"/>
            <a:ext cx="10383520" cy="2541060"/>
          </a:xfrm>
          <a:prstGeom prst="rect">
            <a:avLst/>
          </a:prstGeom>
        </p:spPr>
      </p:pic>
      <p:graphicFrame>
        <p:nvGraphicFramePr>
          <p:cNvPr id="8" name="Table 8">
            <a:extLst>
              <a:ext uri="{FF2B5EF4-FFF2-40B4-BE49-F238E27FC236}">
                <a16:creationId xmlns:a16="http://schemas.microsoft.com/office/drawing/2014/main" id="{8D5E25A0-1D35-6D30-8EBF-D079CC9BFBAC}"/>
              </a:ext>
            </a:extLst>
          </p:cNvPr>
          <p:cNvGraphicFramePr>
            <a:graphicFrameLocks noGrp="1"/>
          </p:cNvGraphicFramePr>
          <p:nvPr>
            <p:extLst>
              <p:ext uri="{D42A27DB-BD31-4B8C-83A1-F6EECF244321}">
                <p14:modId xmlns:p14="http://schemas.microsoft.com/office/powerpoint/2010/main" val="4192885698"/>
              </p:ext>
            </p:extLst>
          </p:nvPr>
        </p:nvGraphicFramePr>
        <p:xfrm>
          <a:off x="1310640" y="4438226"/>
          <a:ext cx="9611360" cy="2236894"/>
        </p:xfrm>
        <a:graphic>
          <a:graphicData uri="http://schemas.openxmlformats.org/drawingml/2006/table">
            <a:tbl>
              <a:tblPr firstRow="1" bandRow="1">
                <a:tableStyleId>{F5AB1C69-6EDB-4FF4-983F-18BD219EF322}</a:tableStyleId>
              </a:tblPr>
              <a:tblGrid>
                <a:gridCol w="4180776">
                  <a:extLst>
                    <a:ext uri="{9D8B030D-6E8A-4147-A177-3AD203B41FA5}">
                      <a16:colId xmlns:a16="http://schemas.microsoft.com/office/drawing/2014/main" val="407556408"/>
                    </a:ext>
                  </a:extLst>
                </a:gridCol>
                <a:gridCol w="5430584">
                  <a:extLst>
                    <a:ext uri="{9D8B030D-6E8A-4147-A177-3AD203B41FA5}">
                      <a16:colId xmlns:a16="http://schemas.microsoft.com/office/drawing/2014/main" val="4081418841"/>
                    </a:ext>
                  </a:extLst>
                </a:gridCol>
              </a:tblGrid>
              <a:tr h="694764">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260724"/>
                  </a:ext>
                </a:extLst>
              </a:tr>
              <a:tr h="1542130">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244080"/>
                  </a:ext>
                </a:extLst>
              </a:tr>
            </a:tbl>
          </a:graphicData>
        </a:graphic>
      </p:graphicFrame>
      <p:cxnSp>
        <p:nvCxnSpPr>
          <p:cNvPr id="10" name="Straight Connector 9">
            <a:extLst>
              <a:ext uri="{FF2B5EF4-FFF2-40B4-BE49-F238E27FC236}">
                <a16:creationId xmlns:a16="http://schemas.microsoft.com/office/drawing/2014/main" id="{EB568519-13DB-984B-EACA-B0242EE9D7D8}"/>
              </a:ext>
            </a:extLst>
          </p:cNvPr>
          <p:cNvCxnSpPr/>
          <p:nvPr/>
        </p:nvCxnSpPr>
        <p:spPr>
          <a:xfrm>
            <a:off x="4937760" y="2387600"/>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C724EF-D9CE-3A03-4B0C-B9CCAF3F1827}"/>
              </a:ext>
            </a:extLst>
          </p:cNvPr>
          <p:cNvSpPr txBox="1"/>
          <p:nvPr/>
        </p:nvSpPr>
        <p:spPr>
          <a:xfrm>
            <a:off x="1422400" y="528320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13" name="Straight Connector 12">
            <a:extLst>
              <a:ext uri="{FF2B5EF4-FFF2-40B4-BE49-F238E27FC236}">
                <a16:creationId xmlns:a16="http://schemas.microsoft.com/office/drawing/2014/main" id="{E8336280-CDAF-B13D-7D99-06F48E73745E}"/>
              </a:ext>
            </a:extLst>
          </p:cNvPr>
          <p:cNvCxnSpPr>
            <a:cxnSpLocks/>
          </p:cNvCxnSpPr>
          <p:nvPr/>
        </p:nvCxnSpPr>
        <p:spPr>
          <a:xfrm>
            <a:off x="2936240" y="2814320"/>
            <a:ext cx="1991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DD053B-BA99-512A-FB5A-643F50084620}"/>
              </a:ext>
            </a:extLst>
          </p:cNvPr>
          <p:cNvSpPr txBox="1"/>
          <p:nvPr/>
        </p:nvSpPr>
        <p:spPr>
          <a:xfrm>
            <a:off x="2397760" y="530352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vòng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địa</a:t>
            </a:r>
            <a:r>
              <a:rPr lang="en-US" sz="2800" dirty="0">
                <a:solidFill>
                  <a:srgbClr val="00206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F83D872A-FC14-69C1-0AD6-E0BE2BA48F98}"/>
              </a:ext>
            </a:extLst>
          </p:cNvPr>
          <p:cNvCxnSpPr>
            <a:cxnSpLocks/>
          </p:cNvCxnSpPr>
          <p:nvPr/>
        </p:nvCxnSpPr>
        <p:spPr>
          <a:xfrm>
            <a:off x="4500880" y="4064000"/>
            <a:ext cx="111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E4047D-BFBE-E6BB-0446-0FEEAAEA7141}"/>
              </a:ext>
            </a:extLst>
          </p:cNvPr>
          <p:cNvSpPr txBox="1"/>
          <p:nvPr/>
        </p:nvSpPr>
        <p:spPr>
          <a:xfrm>
            <a:off x="1442720" y="587248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thủ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môn</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87D5D1F1-DADE-67E1-D3FA-34C54FFD92DA}"/>
              </a:ext>
            </a:extLst>
          </p:cNvPr>
          <p:cNvCxnSpPr>
            <a:cxnSpLocks/>
          </p:cNvCxnSpPr>
          <p:nvPr/>
        </p:nvCxnSpPr>
        <p:spPr>
          <a:xfrm>
            <a:off x="3068320" y="23876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FB22A9-CCE4-3DE0-C2AD-33C06D3EB683}"/>
              </a:ext>
            </a:extLst>
          </p:cNvPr>
          <p:cNvSpPr txBox="1"/>
          <p:nvPr/>
        </p:nvSpPr>
        <p:spPr>
          <a:xfrm>
            <a:off x="5506720" y="514096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xả</a:t>
            </a:r>
            <a:r>
              <a:rPr lang="en-US" sz="2800" dirty="0">
                <a:solidFill>
                  <a:srgbClr val="002060"/>
                </a:solidFill>
                <a:latin typeface="Cambria" panose="02040503050406030204" pitchFamily="18" charset="0"/>
                <a:ea typeface="Cambria" panose="02040503050406030204" pitchFamily="18" charset="0"/>
              </a:rPr>
              <a:t>,</a:t>
            </a:r>
          </a:p>
        </p:txBody>
      </p:sp>
      <p:cxnSp>
        <p:nvCxnSpPr>
          <p:cNvPr id="25" name="Straight Connector 24">
            <a:extLst>
              <a:ext uri="{FF2B5EF4-FFF2-40B4-BE49-F238E27FC236}">
                <a16:creationId xmlns:a16="http://schemas.microsoft.com/office/drawing/2014/main" id="{4A018DB9-78F9-0048-BCE5-BB77AA6E18B4}"/>
              </a:ext>
            </a:extLst>
          </p:cNvPr>
          <p:cNvCxnSpPr>
            <a:cxnSpLocks/>
          </p:cNvCxnSpPr>
          <p:nvPr/>
        </p:nvCxnSpPr>
        <p:spPr>
          <a:xfrm>
            <a:off x="4135120" y="2407920"/>
            <a:ext cx="1473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B8F03E-C56A-3A3F-E182-D82505977C74}"/>
              </a:ext>
            </a:extLst>
          </p:cNvPr>
          <p:cNvSpPr txBox="1"/>
          <p:nvPr/>
        </p:nvSpPr>
        <p:spPr>
          <a:xfrm>
            <a:off x="6705600" y="5161280"/>
            <a:ext cx="2133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cướp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28" name="Straight Connector 27">
            <a:extLst>
              <a:ext uri="{FF2B5EF4-FFF2-40B4-BE49-F238E27FC236}">
                <a16:creationId xmlns:a16="http://schemas.microsoft.com/office/drawing/2014/main" id="{6911D61C-6B4A-79B0-9016-78FB89716325}"/>
              </a:ext>
            </a:extLst>
          </p:cNvPr>
          <p:cNvCxnSpPr>
            <a:cxnSpLocks/>
          </p:cNvCxnSpPr>
          <p:nvPr/>
        </p:nvCxnSpPr>
        <p:spPr>
          <a:xfrm>
            <a:off x="6289040" y="2397760"/>
            <a:ext cx="1056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095D53-052E-2FE1-B9DD-E68049D4E45B}"/>
              </a:ext>
            </a:extLst>
          </p:cNvPr>
          <p:cNvSpPr txBox="1"/>
          <p:nvPr/>
        </p:nvSpPr>
        <p:spPr>
          <a:xfrm>
            <a:off x="8453120" y="5151120"/>
            <a:ext cx="1625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chuyền</a:t>
            </a:r>
            <a:r>
              <a:rPr lang="en-US" sz="2800" dirty="0">
                <a:solidFill>
                  <a:srgbClr val="002060"/>
                </a:solidFill>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4BC112B9-E856-45F9-4771-4B120225AA44}"/>
              </a:ext>
            </a:extLst>
          </p:cNvPr>
          <p:cNvCxnSpPr>
            <a:cxnSpLocks/>
          </p:cNvCxnSpPr>
          <p:nvPr/>
        </p:nvCxnSpPr>
        <p:spPr>
          <a:xfrm>
            <a:off x="8615680" y="2407920"/>
            <a:ext cx="5689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B046733-0EBE-3618-A4F6-F8C3C5F8870E}"/>
              </a:ext>
            </a:extLst>
          </p:cNvPr>
          <p:cNvSpPr txBox="1"/>
          <p:nvPr/>
        </p:nvSpPr>
        <p:spPr>
          <a:xfrm>
            <a:off x="5425440" y="5659120"/>
            <a:ext cx="215392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xuống</a:t>
            </a:r>
            <a:r>
              <a:rPr lang="en-US" sz="2800" dirty="0">
                <a:solidFill>
                  <a:srgbClr val="002060"/>
                </a:solidFill>
                <a:latin typeface="Cambria" panose="02040503050406030204" pitchFamily="18" charset="0"/>
                <a:ea typeface="Cambria" panose="02040503050406030204" pitchFamily="18" charset="0"/>
              </a:rPr>
              <a:t>),</a:t>
            </a:r>
          </a:p>
        </p:txBody>
      </p:sp>
      <p:cxnSp>
        <p:nvCxnSpPr>
          <p:cNvPr id="34" name="Straight Connector 33">
            <a:extLst>
              <a:ext uri="{FF2B5EF4-FFF2-40B4-BE49-F238E27FC236}">
                <a16:creationId xmlns:a16="http://schemas.microsoft.com/office/drawing/2014/main" id="{61697934-F102-7582-6845-1EEBA59F0160}"/>
              </a:ext>
            </a:extLst>
          </p:cNvPr>
          <p:cNvCxnSpPr>
            <a:cxnSpLocks/>
          </p:cNvCxnSpPr>
          <p:nvPr/>
        </p:nvCxnSpPr>
        <p:spPr>
          <a:xfrm>
            <a:off x="7233920" y="27940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5CD98FB-5991-D302-D557-5D1A2ED7D4C7}"/>
              </a:ext>
            </a:extLst>
          </p:cNvPr>
          <p:cNvSpPr txBox="1"/>
          <p:nvPr/>
        </p:nvSpPr>
        <p:spPr>
          <a:xfrm>
            <a:off x="736600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xô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37" name="Straight Connector 36">
            <a:extLst>
              <a:ext uri="{FF2B5EF4-FFF2-40B4-BE49-F238E27FC236}">
                <a16:creationId xmlns:a16="http://schemas.microsoft.com/office/drawing/2014/main" id="{3BCED685-2CFA-546E-0CBF-07D157BC3CE2}"/>
              </a:ext>
            </a:extLst>
          </p:cNvPr>
          <p:cNvCxnSpPr>
            <a:cxnSpLocks/>
          </p:cNvCxnSpPr>
          <p:nvPr/>
        </p:nvCxnSpPr>
        <p:spPr>
          <a:xfrm>
            <a:off x="8341360" y="2824480"/>
            <a:ext cx="731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3B65C10-5274-051D-59CA-1BB1053C5621}"/>
              </a:ext>
            </a:extLst>
          </p:cNvPr>
          <p:cNvSpPr txBox="1"/>
          <p:nvPr/>
        </p:nvSpPr>
        <p:spPr>
          <a:xfrm>
            <a:off x="842264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chặn</a:t>
            </a:r>
            <a:r>
              <a:rPr lang="en-US" sz="2800" dirty="0">
                <a:solidFill>
                  <a:srgbClr val="002060"/>
                </a:solidFill>
                <a:latin typeface="Cambria" panose="02040503050406030204" pitchFamily="18" charset="0"/>
                <a:ea typeface="Cambria" panose="02040503050406030204" pitchFamily="18" charset="0"/>
              </a:rPr>
              <a:t>,</a:t>
            </a:r>
          </a:p>
        </p:txBody>
      </p:sp>
      <p:cxnSp>
        <p:nvCxnSpPr>
          <p:cNvPr id="40" name="Straight Connector 39">
            <a:extLst>
              <a:ext uri="{FF2B5EF4-FFF2-40B4-BE49-F238E27FC236}">
                <a16:creationId xmlns:a16="http://schemas.microsoft.com/office/drawing/2014/main" id="{20395388-0717-2556-F38D-A9B5631C5475}"/>
              </a:ext>
            </a:extLst>
          </p:cNvPr>
          <p:cNvCxnSpPr>
            <a:cxnSpLocks/>
          </p:cNvCxnSpPr>
          <p:nvPr/>
        </p:nvCxnSpPr>
        <p:spPr>
          <a:xfrm>
            <a:off x="7833360" y="3230880"/>
            <a:ext cx="477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A7376BE-82A5-F8D4-2809-68FE746934D2}"/>
              </a:ext>
            </a:extLst>
          </p:cNvPr>
          <p:cNvSpPr txBox="1"/>
          <p:nvPr/>
        </p:nvSpPr>
        <p:spPr>
          <a:xfrm>
            <a:off x="9296400" y="566167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hất</a:t>
            </a:r>
            <a:r>
              <a:rPr lang="en-US" sz="2800" dirty="0">
                <a:solidFill>
                  <a:srgbClr val="002060"/>
                </a:solidFill>
                <a:latin typeface="Cambria" panose="02040503050406030204" pitchFamily="18" charset="0"/>
                <a:ea typeface="Cambria" panose="02040503050406030204" pitchFamily="18" charset="0"/>
              </a:rPr>
              <a:t>,</a:t>
            </a:r>
          </a:p>
        </p:txBody>
      </p:sp>
      <p:cxnSp>
        <p:nvCxnSpPr>
          <p:cNvPr id="43" name="Straight Connector 42">
            <a:extLst>
              <a:ext uri="{FF2B5EF4-FFF2-40B4-BE49-F238E27FC236}">
                <a16:creationId xmlns:a16="http://schemas.microsoft.com/office/drawing/2014/main" id="{2E8AD21A-570D-16A8-FDAB-95E7F3638D9C}"/>
              </a:ext>
            </a:extLst>
          </p:cNvPr>
          <p:cNvCxnSpPr>
            <a:cxnSpLocks/>
          </p:cNvCxnSpPr>
          <p:nvPr/>
        </p:nvCxnSpPr>
        <p:spPr>
          <a:xfrm>
            <a:off x="6187440" y="4074160"/>
            <a:ext cx="9550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6E5FF9C-F724-FDA2-7135-719573EA24D6}"/>
              </a:ext>
            </a:extLst>
          </p:cNvPr>
          <p:cNvSpPr txBox="1"/>
          <p:nvPr/>
        </p:nvSpPr>
        <p:spPr>
          <a:xfrm>
            <a:off x="5486400" y="612648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46" name="Straight Connector 45">
            <a:extLst>
              <a:ext uri="{FF2B5EF4-FFF2-40B4-BE49-F238E27FC236}">
                <a16:creationId xmlns:a16="http://schemas.microsoft.com/office/drawing/2014/main" id="{E4494818-936C-8780-AAD8-B7C5DBB1BA20}"/>
              </a:ext>
            </a:extLst>
          </p:cNvPr>
          <p:cNvCxnSpPr>
            <a:cxnSpLocks/>
          </p:cNvCxnSpPr>
          <p:nvPr/>
        </p:nvCxnSpPr>
        <p:spPr>
          <a:xfrm>
            <a:off x="7274560" y="4074160"/>
            <a:ext cx="1219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7CC6DA9-28FC-B814-8D7A-6314FB76E038}"/>
              </a:ext>
            </a:extLst>
          </p:cNvPr>
          <p:cNvSpPr txBox="1"/>
          <p:nvPr/>
        </p:nvSpPr>
        <p:spPr>
          <a:xfrm>
            <a:off x="6695440" y="614680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bóng</a:t>
            </a:r>
            <a:endParaRPr lang="en-US" sz="28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04469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down)">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down)">
                                      <p:cBhvr>
                                        <p:cTn id="38" dur="500"/>
                                        <p:tgtEl>
                                          <p:spTgt spid="1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wipe(down)">
                                      <p:cBhvr>
                                        <p:cTn id="48" dur="500"/>
                                        <p:tgtEl>
                                          <p:spTgt spid="2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Effect transition="in" filter="wipe(down)">
                                      <p:cBhvr>
                                        <p:cTn id="58" dur="500"/>
                                        <p:tgtEl>
                                          <p:spTgt spid="2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Effect transition="in" filter="wipe(down)">
                                      <p:cBhvr>
                                        <p:cTn id="68" dur="500"/>
                                        <p:tgtEl>
                                          <p:spTgt spid="27">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0">
                                            <p:txEl>
                                              <p:pRg st="0" end="0"/>
                                            </p:txEl>
                                          </p:spTgt>
                                        </p:tgtEl>
                                        <p:attrNameLst>
                                          <p:attrName>style.visibility</p:attrName>
                                        </p:attrNameLst>
                                      </p:cBhvr>
                                      <p:to>
                                        <p:strVal val="visible"/>
                                      </p:to>
                                    </p:set>
                                    <p:animEffect transition="in" filter="wipe(down)">
                                      <p:cBhvr>
                                        <p:cTn id="78" dur="500"/>
                                        <p:tgtEl>
                                          <p:spTgt spid="30">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33">
                                            <p:txEl>
                                              <p:pRg st="0" end="0"/>
                                            </p:txEl>
                                          </p:spTgt>
                                        </p:tgtEl>
                                        <p:attrNameLst>
                                          <p:attrName>style.visibility</p:attrName>
                                        </p:attrNameLst>
                                      </p:cBhvr>
                                      <p:to>
                                        <p:strVal val="visible"/>
                                      </p:to>
                                    </p:set>
                                    <p:animEffect transition="in" filter="wipe(down)">
                                      <p:cBhvr>
                                        <p:cTn id="88" dur="500"/>
                                        <p:tgtEl>
                                          <p:spTgt spid="3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down)">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6">
                                            <p:txEl>
                                              <p:pRg st="0" end="0"/>
                                            </p:txEl>
                                          </p:spTgt>
                                        </p:tgtEl>
                                        <p:attrNameLst>
                                          <p:attrName>style.visibility</p:attrName>
                                        </p:attrNameLst>
                                      </p:cBhvr>
                                      <p:to>
                                        <p:strVal val="visible"/>
                                      </p:to>
                                    </p:set>
                                    <p:animEffect transition="in" filter="wipe(down)">
                                      <p:cBhvr>
                                        <p:cTn id="98" dur="500"/>
                                        <p:tgtEl>
                                          <p:spTgt spid="36">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39">
                                            <p:txEl>
                                              <p:pRg st="0" end="0"/>
                                            </p:txEl>
                                          </p:spTgt>
                                        </p:tgtEl>
                                        <p:attrNameLst>
                                          <p:attrName>style.visibility</p:attrName>
                                        </p:attrNameLst>
                                      </p:cBhvr>
                                      <p:to>
                                        <p:strVal val="visible"/>
                                      </p:to>
                                    </p:set>
                                    <p:animEffect transition="in" filter="wipe(down)">
                                      <p:cBhvr>
                                        <p:cTn id="108" dur="500"/>
                                        <p:tgtEl>
                                          <p:spTgt spid="39">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down)">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42">
                                            <p:txEl>
                                              <p:pRg st="0" end="0"/>
                                            </p:txEl>
                                          </p:spTgt>
                                        </p:tgtEl>
                                        <p:attrNameLst>
                                          <p:attrName>style.visibility</p:attrName>
                                        </p:attrNameLst>
                                      </p:cBhvr>
                                      <p:to>
                                        <p:strVal val="visible"/>
                                      </p:to>
                                    </p:set>
                                    <p:animEffect transition="in" filter="wipe(down)">
                                      <p:cBhvr>
                                        <p:cTn id="118" dur="500"/>
                                        <p:tgtEl>
                                          <p:spTgt spid="42">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wipe(down)">
                                      <p:cBhvr>
                                        <p:cTn id="123" dur="500"/>
                                        <p:tgtEl>
                                          <p:spTgt spid="4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45">
                                            <p:txEl>
                                              <p:pRg st="0" end="0"/>
                                            </p:txEl>
                                          </p:spTgt>
                                        </p:tgtEl>
                                        <p:attrNameLst>
                                          <p:attrName>style.visibility</p:attrName>
                                        </p:attrNameLst>
                                      </p:cBhvr>
                                      <p:to>
                                        <p:strVal val="visible"/>
                                      </p:to>
                                    </p:set>
                                    <p:animEffect transition="in" filter="wipe(down)">
                                      <p:cBhvr>
                                        <p:cTn id="128" dur="500"/>
                                        <p:tgtEl>
                                          <p:spTgt spid="45">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wipe(down)">
                                      <p:cBhvr>
                                        <p:cTn id="133" dur="500"/>
                                        <p:tgtEl>
                                          <p:spTgt spid="46"/>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48">
                                            <p:txEl>
                                              <p:pRg st="0" end="0"/>
                                            </p:txEl>
                                          </p:spTgt>
                                        </p:tgtEl>
                                        <p:attrNameLst>
                                          <p:attrName>style.visibility</p:attrName>
                                        </p:attrNameLst>
                                      </p:cBhvr>
                                      <p:to>
                                        <p:strVal val="visible"/>
                                      </p:to>
                                    </p:set>
                                    <p:animEffect transition="in" filter="wipe(down)">
                                      <p:cBhvr>
                                        <p:cTn id="138"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8">
            <a:extLst>
              <a:ext uri="{FF2B5EF4-FFF2-40B4-BE49-F238E27FC236}">
                <a16:creationId xmlns:a16="http://schemas.microsoft.com/office/drawing/2014/main" id="{B770CA69-A79B-2B69-FD62-A1FA4F3971FA}"/>
              </a:ext>
            </a:extLst>
          </p:cNvPr>
          <p:cNvGraphicFramePr>
            <a:graphicFrameLocks noGrp="1"/>
          </p:cNvGraphicFramePr>
          <p:nvPr>
            <p:extLst>
              <p:ext uri="{D42A27DB-BD31-4B8C-83A1-F6EECF244321}">
                <p14:modId xmlns:p14="http://schemas.microsoft.com/office/powerpoint/2010/main" val="3373397880"/>
              </p:ext>
            </p:extLst>
          </p:nvPr>
        </p:nvGraphicFramePr>
        <p:xfrm>
          <a:off x="1361440" y="2174240"/>
          <a:ext cx="9936480" cy="3495475"/>
        </p:xfrm>
        <a:graphic>
          <a:graphicData uri="http://schemas.openxmlformats.org/drawingml/2006/table">
            <a:tbl>
              <a:tblPr firstRow="1" bandRow="1">
                <a:tableStyleId>{F5AB1C69-6EDB-4FF4-983F-18BD219EF322}</a:tableStyleId>
              </a:tblPr>
              <a:tblGrid>
                <a:gridCol w="4322198">
                  <a:extLst>
                    <a:ext uri="{9D8B030D-6E8A-4147-A177-3AD203B41FA5}">
                      <a16:colId xmlns:a16="http://schemas.microsoft.com/office/drawing/2014/main" val="407556408"/>
                    </a:ext>
                  </a:extLst>
                </a:gridCol>
                <a:gridCol w="5614282">
                  <a:extLst>
                    <a:ext uri="{9D8B030D-6E8A-4147-A177-3AD203B41FA5}">
                      <a16:colId xmlns:a16="http://schemas.microsoft.com/office/drawing/2014/main" val="4081418841"/>
                    </a:ext>
                  </a:extLst>
                </a:gridCol>
              </a:tblGrid>
              <a:tr h="812800">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260724"/>
                  </a:ext>
                </a:extLst>
              </a:tr>
              <a:tr h="2682675">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244080"/>
                  </a:ext>
                </a:extLst>
              </a:tr>
            </a:tbl>
          </a:graphicData>
        </a:graphic>
      </p:graphicFrame>
      <p:sp>
        <p:nvSpPr>
          <p:cNvPr id="33" name="TextBox 32">
            <a:extLst>
              <a:ext uri="{FF2B5EF4-FFF2-40B4-BE49-F238E27FC236}">
                <a16:creationId xmlns:a16="http://schemas.microsoft.com/office/drawing/2014/main" id="{8246BC8D-3F81-90C2-DB8A-84F2759C4905}"/>
              </a:ext>
            </a:extLst>
          </p:cNvPr>
          <p:cNvSpPr txBox="1"/>
          <p:nvPr/>
        </p:nvSpPr>
        <p:spPr>
          <a:xfrm>
            <a:off x="1402080" y="3302000"/>
            <a:ext cx="4145280" cy="1880002"/>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 tiền đạo, tiền vệ, trung vệ, huấn luyện viên,...</a:t>
            </a:r>
            <a:endParaRPr lang="vi-VN" sz="28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còi, khung thành, lưới, cỏ, chấm phạt đền, ...</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738E5D69-5ECD-D674-3ED5-94BDF8CD6790}"/>
              </a:ext>
            </a:extLst>
          </p:cNvPr>
          <p:cNvSpPr txBox="1"/>
          <p:nvPr/>
        </p:nvSpPr>
        <p:spPr>
          <a:xfrm>
            <a:off x="5974080" y="3281680"/>
            <a:ext cx="4785360" cy="1077218"/>
          </a:xfrm>
          <a:prstGeom prst="rect">
            <a:avLst/>
          </a:prstGeom>
          <a:noFill/>
        </p:spPr>
        <p:txBody>
          <a:bodyPr wrap="square" rtlCol="0">
            <a:spAutoFit/>
          </a:bodyPr>
          <a:lstStyle/>
          <a:p>
            <a:pPr marL="457200" indent="-457200" algn="just">
              <a:spcAft>
                <a:spcPts val="500"/>
              </a:spcAf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rê, sút, tâng, tạt, cắt đỡ,</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(bóng), chạy, nhảy,..</a:t>
            </a:r>
          </a:p>
        </p:txBody>
      </p:sp>
    </p:spTree>
    <p:custDataLst>
      <p:tags r:id="rId1"/>
    </p:custDataLst>
    <p:extLst>
      <p:ext uri="{BB962C8B-B14F-4D97-AF65-F5344CB8AC3E}">
        <p14:creationId xmlns:p14="http://schemas.microsoft.com/office/powerpoint/2010/main" val="292260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CE9B177-A557-4823-AAD1-02427B97037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2. DocNgoiSaoSanCo-Tuần 3"/>
</p:tagLst>
</file>

<file path=ppt/tags/tag2.xml><?xml version="1.0" encoding="utf-8"?>
<p:tagLst xmlns:a="http://schemas.openxmlformats.org/drawingml/2006/main" xmlns:r="http://schemas.openxmlformats.org/officeDocument/2006/relationships" xmlns:p="http://schemas.openxmlformats.org/presentationml/2006/main">
  <p:tag name="GENSWF_SLIDE_UID" val="{AA23343D-1490-48AF-940C-48C36467D06A}:5150"/>
</p:tagLst>
</file>

<file path=ppt/tags/tag3.xml><?xml version="1.0" encoding="utf-8"?>
<p:tagLst xmlns:a="http://schemas.openxmlformats.org/drawingml/2006/main" xmlns:r="http://schemas.openxmlformats.org/officeDocument/2006/relationships" xmlns:p="http://schemas.openxmlformats.org/presentationml/2006/main">
  <p:tag name="GENSWF_SLIDE_UID" val="{3AE6D836-9F5A-433E-8E75-3D31C11B693E}:5184"/>
</p:tagLst>
</file>

<file path=ppt/tags/tag4.xml><?xml version="1.0" encoding="utf-8"?>
<p:tagLst xmlns:a="http://schemas.openxmlformats.org/drawingml/2006/main" xmlns:r="http://schemas.openxmlformats.org/officeDocument/2006/relationships" xmlns:p="http://schemas.openxmlformats.org/presentationml/2006/main">
  <p:tag name="GENSWF_SLIDE_UID" val="{77BAB7A5-11F2-4508-846B-EC24D4F6FCE4}:5155"/>
</p:tagLst>
</file>

<file path=ppt/tags/tag5.xml><?xml version="1.0" encoding="utf-8"?>
<p:tagLst xmlns:a="http://schemas.openxmlformats.org/drawingml/2006/main" xmlns:r="http://schemas.openxmlformats.org/officeDocument/2006/relationships" xmlns:p="http://schemas.openxmlformats.org/presentationml/2006/main">
  <p:tag name="GENSWF_SLIDE_UID" val="{9548EE00-36C8-47CC-BC21-70E866269DC5}:5175"/>
</p:tagLst>
</file>

<file path=ppt/tags/tag6.xml><?xml version="1.0" encoding="utf-8"?>
<p:tagLst xmlns:a="http://schemas.openxmlformats.org/drawingml/2006/main" xmlns:r="http://schemas.openxmlformats.org/officeDocument/2006/relationships" xmlns:p="http://schemas.openxmlformats.org/presentationml/2006/main">
  <p:tag name="GENSWF_SLIDE_UID" val="{A95332E8-5AB4-469F-94AD-1608905A7896}:5171"/>
</p:tagLst>
</file>

<file path=ppt/tags/tag7.xml><?xml version="1.0" encoding="utf-8"?>
<p:tagLst xmlns:a="http://schemas.openxmlformats.org/drawingml/2006/main" xmlns:r="http://schemas.openxmlformats.org/officeDocument/2006/relationships" xmlns:p="http://schemas.openxmlformats.org/presentationml/2006/main">
  <p:tag name="GENSWF_SLIDE_UID" val="{689014CC-282F-4727-BDF9-3E28CEB8C57D}:5153"/>
</p:tagLst>
</file>

<file path=ppt/tags/tag8.xml><?xml version="1.0" encoding="utf-8"?>
<p:tagLst xmlns:a="http://schemas.openxmlformats.org/drawingml/2006/main" xmlns:r="http://schemas.openxmlformats.org/officeDocument/2006/relationships" xmlns:p="http://schemas.openxmlformats.org/presentationml/2006/main">
  <p:tag name="GENSWF_SLIDE_UID" val="{F3A2E92D-EBAD-40EB-87CC-4C274C2AD13B}:5170"/>
</p:tagLst>
</file>

<file path=ppt/tags/tag9.xml><?xml version="1.0" encoding="utf-8"?>
<p:tagLst xmlns:a="http://schemas.openxmlformats.org/drawingml/2006/main" xmlns:r="http://schemas.openxmlformats.org/officeDocument/2006/relationships" xmlns:p="http://schemas.openxmlformats.org/presentationml/2006/main">
  <p:tag name="GENSWF_SLIDE_UID" val="{45F10FF0-B573-478B-B550-515016A54ABA}:268"/>
</p:tagLst>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266</Words>
  <Application>Microsoft Office PowerPoint</Application>
  <PresentationFormat>Widescreen</PresentationFormat>
  <Paragraphs>26</Paragraphs>
  <Slides>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等线</vt:lpstr>
      <vt:lpstr>Arial</vt:lpstr>
      <vt:lpstr>Calibri</vt:lpstr>
      <vt:lpstr>Cambria</vt:lpstr>
      <vt:lpstr>VNtimpani</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T1.2. DocNgoiSaoSanCo-Tuần 3</dc:title>
  <dc:creator>Thao Tran</dc:creator>
  <cp:lastModifiedBy>Anh Nguyen</cp:lastModifiedBy>
  <cp:revision>29</cp:revision>
  <dcterms:created xsi:type="dcterms:W3CDTF">2024-06-21T04:59:04Z</dcterms:created>
  <dcterms:modified xsi:type="dcterms:W3CDTF">2024-10-01T13:09:16Z</dcterms:modified>
</cp:coreProperties>
</file>