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36" r:id="rId3"/>
  </p:sldMasterIdLst>
  <p:notesMasterIdLst>
    <p:notesMasterId r:id="rId16"/>
  </p:notesMasterIdLst>
  <p:sldIdLst>
    <p:sldId id="293" r:id="rId4"/>
    <p:sldId id="263" r:id="rId5"/>
    <p:sldId id="438" r:id="rId6"/>
    <p:sldId id="266" r:id="rId7"/>
    <p:sldId id="314" r:id="rId8"/>
    <p:sldId id="2007577291" r:id="rId9"/>
    <p:sldId id="2007577292" r:id="rId10"/>
    <p:sldId id="2007577293" r:id="rId11"/>
    <p:sldId id="435" r:id="rId12"/>
    <p:sldId id="2007577294" r:id="rId13"/>
    <p:sldId id="2007577295" r:id="rId14"/>
    <p:sldId id="2007577296"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99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4660"/>
  </p:normalViewPr>
  <p:slideViewPr>
    <p:cSldViewPr snapToGrid="0">
      <p:cViewPr varScale="1">
        <p:scale>
          <a:sx n="79" d="100"/>
          <a:sy n="79" d="100"/>
        </p:scale>
        <p:origin x="91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37CC3-57BC-4524-9734-93A4D21017DA}"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0BDEE-0513-4E68-8383-7912ACCB8B30}" type="slidenum">
              <a:rPr lang="en-US" smtClean="0"/>
              <a:t>‹#›</a:t>
            </a:fld>
            <a:endParaRPr lang="en-US"/>
          </a:p>
        </p:txBody>
      </p:sp>
    </p:spTree>
    <p:extLst>
      <p:ext uri="{BB962C8B-B14F-4D97-AF65-F5344CB8AC3E}">
        <p14:creationId xmlns:p14="http://schemas.microsoft.com/office/powerpoint/2010/main" val="14103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a:effectLst/>
                <a:latin typeface="Calibri" panose="020F0502020204030204" pitchFamily="34" charset="0"/>
                <a:ea typeface="Calibri" panose="020F0502020204030204" pitchFamily="34" charset="0"/>
                <a:cs typeface="Times New Roman" panose="02020603050405020304" pitchFamily="18" charset="0"/>
              </a:rPr>
              <a:t>Ở bài học trước, chúng ta đã cùng nhau tìm hiểu về cách viết bài văn kể chuyện sáng tạo rồi hôm nay chúng ta cùng nhau tìm hiểu các viết báo cáo công việc nhé.</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46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12</a:t>
            </a:fld>
            <a:endParaRPr lang="en-US"/>
          </a:p>
        </p:txBody>
      </p:sp>
    </p:spTree>
    <p:extLst>
      <p:ext uri="{BB962C8B-B14F-4D97-AF65-F5344CB8AC3E}">
        <p14:creationId xmlns:p14="http://schemas.microsoft.com/office/powerpoint/2010/main" val="104000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5.sv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7.sv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22.sv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2.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5.sv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34.svg"/><Relationship Id="rId4"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svg"/><Relationship Id="rId7"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9.svg"/><Relationship Id="rId4" Type="http://schemas.openxmlformats.org/officeDocument/2006/relationships/image" Target="../media/image2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9.svg"/><Relationship Id="rId7"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32.svg"/><Relationship Id="rId4" Type="http://schemas.openxmlformats.org/officeDocument/2006/relationships/image" Target="../media/image25.png"/><Relationship Id="rId9"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30.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2.svg"/><Relationship Id="rId7"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3.svg"/><Relationship Id="rId4" Type="http://schemas.openxmlformats.org/officeDocument/2006/relationships/image" Target="../media/image3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3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6.svg"/><Relationship Id="rId7"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42.svg"/><Relationship Id="rId4" Type="http://schemas.openxmlformats.org/officeDocument/2006/relationships/image" Target="../media/image31.png"/><Relationship Id="rId9" Type="http://schemas.openxmlformats.org/officeDocument/2006/relationships/image" Target="../media/image3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2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2.svg"/><Relationship Id="rId7"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32.png"/><Relationship Id="rId9"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24.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7.sv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9.svg"/><Relationship Id="rId10"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7.svg"/><Relationship Id="rId7"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39.svg"/><Relationship Id="rId10" Type="http://schemas.openxmlformats.org/officeDocument/2006/relationships/image" Target="../media/image15.png"/><Relationship Id="rId4" Type="http://schemas.openxmlformats.org/officeDocument/2006/relationships/image" Target="../media/image29.png"/><Relationship Id="rId9"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8397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79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77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640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82274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719333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000076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284264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91663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2534399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45652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023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4281345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1462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06442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592127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91939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85722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475161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7317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299250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8253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4589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73284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22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60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43750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720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47720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3806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99739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30834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039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641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7315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1590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63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145215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737241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0922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5690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135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61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2094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0366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4660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370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80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18441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5754142"/>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3.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32.svg"/><Relationship Id="rId5" Type="http://schemas.openxmlformats.org/officeDocument/2006/relationships/image" Target="../media/image25.pn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3.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32.svg"/><Relationship Id="rId5" Type="http://schemas.openxmlformats.org/officeDocument/2006/relationships/image" Target="../media/image25.pn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7.svg"/><Relationship Id="rId3" Type="http://schemas.openxmlformats.org/officeDocument/2006/relationships/notesSlide" Target="../notesSlides/notesSlide3.xml"/><Relationship Id="rId7" Type="http://schemas.openxmlformats.org/officeDocument/2006/relationships/image" Target="../media/image32.svg"/><Relationship Id="rId12" Type="http://schemas.openxmlformats.org/officeDocument/2006/relationships/image" Target="../media/image66.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25.png"/><Relationship Id="rId11" Type="http://schemas.openxmlformats.org/officeDocument/2006/relationships/image" Target="../media/image85.svg"/><Relationship Id="rId5" Type="http://schemas.openxmlformats.org/officeDocument/2006/relationships/image" Target="../media/image39.svg"/><Relationship Id="rId15" Type="http://schemas.openxmlformats.org/officeDocument/2006/relationships/image" Target="../media/image89.svg"/><Relationship Id="rId10" Type="http://schemas.openxmlformats.org/officeDocument/2006/relationships/image" Target="../media/image65.png"/><Relationship Id="rId4" Type="http://schemas.openxmlformats.org/officeDocument/2006/relationships/image" Target="../media/image29.png"/><Relationship Id="rId9" Type="http://schemas.openxmlformats.org/officeDocument/2006/relationships/image" Target="../media/image64.png"/><Relationship Id="rId1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49.png"/><Relationship Id="rId18" Type="http://schemas.openxmlformats.org/officeDocument/2006/relationships/image" Target="../media/image53.png"/><Relationship Id="rId3" Type="http://schemas.openxmlformats.org/officeDocument/2006/relationships/notesSlide" Target="../notesSlides/notesSlide1.xml"/><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52.png"/><Relationship Id="rId2" Type="http://schemas.openxmlformats.org/officeDocument/2006/relationships/slideLayout" Target="../slideLayouts/slideLayout7.xml"/><Relationship Id="rId16" Type="http://schemas.openxmlformats.org/officeDocument/2006/relationships/image" Target="../media/image69.svg"/><Relationship Id="rId1" Type="http://schemas.openxmlformats.org/officeDocument/2006/relationships/tags" Target="../tags/tag3.xml"/><Relationship Id="rId6" Type="http://schemas.openxmlformats.org/officeDocument/2006/relationships/image" Target="../media/image59.svg"/><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2.jpg"/><Relationship Id="rId9" Type="http://schemas.openxmlformats.org/officeDocument/2006/relationships/image" Target="../media/image45.png"/><Relationship Id="rId1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38.png"/><Relationship Id="rId10" Type="http://schemas.openxmlformats.org/officeDocument/2006/relationships/image" Target="../media/image54.png"/><Relationship Id="rId4" Type="http://schemas.openxmlformats.org/officeDocument/2006/relationships/image" Target="../media/image3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slideLayout" Target="../slideLayouts/slideLayout47.xml"/><Relationship Id="rId1" Type="http://schemas.openxmlformats.org/officeDocument/2006/relationships/tags" Target="../tags/tag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74.sv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2.xml"/><Relationship Id="rId7" Type="http://schemas.openxmlformats.org/officeDocument/2006/relationships/image" Target="../media/image62.png"/><Relationship Id="rId2" Type="http://schemas.openxmlformats.org/officeDocument/2006/relationships/slideLayout" Target="../slideLayouts/slideLayout47.xml"/><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61.png"/><Relationship Id="rId4" Type="http://schemas.openxmlformats.org/officeDocument/2006/relationships/image" Target="../media/image60.jp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slideLayout" Target="../slideLayouts/slideLayout47.xml"/><Relationship Id="rId1" Type="http://schemas.openxmlformats.org/officeDocument/2006/relationships/tags" Target="../tags/tag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74.sv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slideLayout" Target="../slideLayouts/slideLayout47.xml"/><Relationship Id="rId1" Type="http://schemas.openxmlformats.org/officeDocument/2006/relationships/tags" Target="../tags/tag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74.sv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slideLayout" Target="../slideLayouts/slideLayout47.xml"/><Relationship Id="rId1" Type="http://schemas.openxmlformats.org/officeDocument/2006/relationships/tags" Target="../tags/tag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74.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3.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32.svg"/><Relationship Id="rId5" Type="http://schemas.openxmlformats.org/officeDocument/2006/relationships/image" Target="../media/image25.png"/><Relationship Id="rId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3"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7">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56EDC2-6405-BB83-F24A-4B296CADA51B}"/>
              </a:ext>
            </a:extLst>
          </p:cNvPr>
          <p:cNvPicPr>
            <a:picLocks noChangeAspect="1"/>
          </p:cNvPicPr>
          <p:nvPr/>
        </p:nvPicPr>
        <p:blipFill>
          <a:blip r:embed="rId10"/>
          <a:stretch>
            <a:fillRect/>
          </a:stretch>
        </p:blipFill>
        <p:spPr>
          <a:xfrm>
            <a:off x="229717" y="1311309"/>
            <a:ext cx="10649599" cy="2432016"/>
          </a:xfrm>
          <a:prstGeom prst="rect">
            <a:avLst/>
          </a:prstGeom>
        </p:spPr>
      </p:pic>
    </p:spTree>
    <p:custDataLst>
      <p:tags r:id="rId1"/>
    </p:custDataLst>
    <p:extLst>
      <p:ext uri="{BB962C8B-B14F-4D97-AF65-F5344CB8AC3E}">
        <p14:creationId xmlns:p14="http://schemas.microsoft.com/office/powerpoint/2010/main" val="40343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3">
            <a:duotone>
              <a:schemeClr val="accent6">
                <a:shade val="45000"/>
                <a:satMod val="135000"/>
              </a:schemeClr>
              <a:prstClr val="white"/>
            </a:duotone>
            <a:extLst>
              <a:ext uri="{96DAC541-7B7A-43D3-8B79-37D633B846F1}">
                <asvg:svgBlip xmlns="" xmlns:asvg="http://schemas.microsoft.com/office/drawing/2016/SVG/main" r:embed="rId4"/>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5">
            <a:duotone>
              <a:schemeClr val="accent6">
                <a:shade val="45000"/>
                <a:satMod val="135000"/>
              </a:schemeClr>
              <a:prstClr val="white"/>
            </a:duotone>
            <a:extLst>
              <a:ext uri="{96DAC541-7B7A-43D3-8B79-37D633B846F1}">
                <asvg:svgBlip xmlns="" xmlns:asvg="http://schemas.microsoft.com/office/drawing/2016/SVG/main" r:embed="rId6"/>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7"/>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426190"/>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Trong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Cần chú ý điều gì khi viết quốc hiệu, tiêu ngữ (hoặc tên tổ chức)?</a:t>
              </a:r>
              <a:endParaRPr kumimoji="0" lang="en-US"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Trình bày các công việc như thế nào để dễ theo dõi?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Làm thế nào để trình bày bảng biểu khoa học, đẹp mắt?</a:t>
              </a:r>
              <a:endParaRPr kumimoji="0" lang="en-US"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n w="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custDataLst>
      <p:tags r:id="rId1"/>
    </p:custDataLst>
    <p:extLst>
      <p:ext uri="{BB962C8B-B14F-4D97-AF65-F5344CB8AC3E}">
        <p14:creationId xmlns:p14="http://schemas.microsoft.com/office/powerpoint/2010/main" val="157008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3">
            <a:duotone>
              <a:schemeClr val="accent6">
                <a:shade val="45000"/>
                <a:satMod val="135000"/>
              </a:schemeClr>
              <a:prstClr val="white"/>
            </a:duotone>
            <a:extLst>
              <a:ext uri="{96DAC541-7B7A-43D3-8B79-37D633B846F1}">
                <asvg:svgBlip xmlns="" xmlns:asvg="http://schemas.microsoft.com/office/drawing/2016/SVG/main" r:embed="rId4"/>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5">
            <a:duotone>
              <a:schemeClr val="accent6">
                <a:shade val="45000"/>
                <a:satMod val="135000"/>
              </a:schemeClr>
              <a:prstClr val="white"/>
            </a:duotone>
            <a:extLst>
              <a:ext uri="{96DAC541-7B7A-43D3-8B79-37D633B846F1}">
                <asvg:svgBlip xmlns="" xmlns:asvg="http://schemas.microsoft.com/office/drawing/2016/SVG/main" r:embed="rId6"/>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7"/>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302489"/>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35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Sau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Rà soát nội dung báo cáo như thế nào để phát hiện lỗi?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Căn cứ vào đâu để biết bản báo cáo được trình bày đúng yêu cầu?</a:t>
              </a:r>
              <a:endParaRPr kumimoji="0" lang="en-US"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500" dirty="0">
                  <a:ln w="0"/>
                  <a:solidFill>
                    <a:prstClr val="black"/>
                  </a:solidFill>
                  <a:latin typeface="Calibri" panose="020F0502020204030204" pitchFamily="34" charset="0"/>
                  <a:cs typeface="Calibri" panose="020F0502020204030204" pitchFamily="34" charset="0"/>
                </a:rPr>
                <a:t>..............</a:t>
              </a:r>
              <a:endPar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custDataLst>
      <p:tags r:id="rId1"/>
    </p:custDataLst>
    <p:extLst>
      <p:ext uri="{BB962C8B-B14F-4D97-AF65-F5344CB8AC3E}">
        <p14:creationId xmlns:p14="http://schemas.microsoft.com/office/powerpoint/2010/main" val="308424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 xmlns:asvg="http://schemas.microsoft.com/office/drawing/2016/SVG/main" r:embed="rId5"/>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6">
            <a:duotone>
              <a:schemeClr val="accent6">
                <a:shade val="45000"/>
                <a:satMod val="135000"/>
              </a:schemeClr>
              <a:prstClr val="white"/>
            </a:duotone>
            <a:extLst>
              <a:ext uri="{96DAC541-7B7A-43D3-8B79-37D633B846F1}">
                <asvg:svgBlip xmlns="" xmlns:asvg="http://schemas.microsoft.com/office/drawing/2016/SVG/main" r:embed="rId7"/>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8"/>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514351"/>
            <a:ext cx="11502348" cy="6085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629B2D5-D85E-BED1-6B6F-52F96522585D}"/>
              </a:ext>
            </a:extLst>
          </p:cNvPr>
          <p:cNvPicPr>
            <a:picLocks noChangeAspect="1"/>
          </p:cNvPicPr>
          <p:nvPr/>
        </p:nvPicPr>
        <p:blipFill>
          <a:blip r:embed="rId9"/>
          <a:stretch>
            <a:fillRect/>
          </a:stretch>
        </p:blipFill>
        <p:spPr>
          <a:xfrm>
            <a:off x="0" y="173311"/>
            <a:ext cx="3596952" cy="1005927"/>
          </a:xfrm>
          <a:prstGeom prst="rect">
            <a:avLst/>
          </a:prstGeom>
        </p:spPr>
      </p:pic>
      <p:grpSp>
        <p:nvGrpSpPr>
          <p:cNvPr id="17" name="Group 16">
            <a:extLst>
              <a:ext uri="{FF2B5EF4-FFF2-40B4-BE49-F238E27FC236}">
                <a16:creationId xmlns:a16="http://schemas.microsoft.com/office/drawing/2014/main" id="{64DF6BAD-4446-E6BA-EBDF-E058D15EB428}"/>
              </a:ext>
            </a:extLst>
          </p:cNvPr>
          <p:cNvGrpSpPr/>
          <p:nvPr/>
        </p:nvGrpSpPr>
        <p:grpSpPr>
          <a:xfrm>
            <a:off x="4552951" y="175873"/>
            <a:ext cx="4333874" cy="1043280"/>
            <a:chOff x="4495801" y="185398"/>
            <a:chExt cx="4333874" cy="1043280"/>
          </a:xfrm>
        </p:grpSpPr>
        <p:sp>
          <p:nvSpPr>
            <p:cNvPr id="15" name="Freeform 7">
              <a:extLst>
                <a:ext uri="{FF2B5EF4-FFF2-40B4-BE49-F238E27FC236}">
                  <a16:creationId xmlns:a16="http://schemas.microsoft.com/office/drawing/2014/main" id="{30005E7D-5656-306D-ECB0-B6666348D856}"/>
                </a:ext>
              </a:extLst>
            </p:cNvPr>
            <p:cNvSpPr/>
            <p:nvPr/>
          </p:nvSpPr>
          <p:spPr>
            <a:xfrm>
              <a:off x="4495801" y="185398"/>
              <a:ext cx="4333874"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9635929E-A679-1068-A251-D44F16D0538C}"/>
                </a:ext>
              </a:extLst>
            </p:cNvPr>
            <p:cNvSpPr txBox="1"/>
            <p:nvPr/>
          </p:nvSpPr>
          <p:spPr>
            <a:xfrm>
              <a:off x="4648200" y="409575"/>
              <a:ext cx="4067175"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endParaRPr lang="en-US" sz="3200" b="1" dirty="0">
                <a:latin typeface="Cambria" panose="02040503050406030204" pitchFamily="18" charset="0"/>
                <a:ea typeface="Cambria" panose="02040503050406030204" pitchFamily="18" charset="0"/>
              </a:endParaRPr>
            </a:p>
          </p:txBody>
        </p:sp>
      </p:grpSp>
      <p:cxnSp>
        <p:nvCxnSpPr>
          <p:cNvPr id="19" name="Straight Connector 18">
            <a:extLst>
              <a:ext uri="{FF2B5EF4-FFF2-40B4-BE49-F238E27FC236}">
                <a16:creationId xmlns:a16="http://schemas.microsoft.com/office/drawing/2014/main" id="{FCB3448B-E5FA-D713-DE2E-609904D7AC37}"/>
              </a:ext>
            </a:extLst>
          </p:cNvPr>
          <p:cNvCxnSpPr>
            <a:cxnSpLocks/>
          </p:cNvCxnSpPr>
          <p:nvPr/>
        </p:nvCxnSpPr>
        <p:spPr>
          <a:xfrm flipH="1">
            <a:off x="3352800" y="1219200"/>
            <a:ext cx="2857500"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99E7824-F4E0-F82D-573C-16F30FF67589}"/>
              </a:ext>
            </a:extLst>
          </p:cNvPr>
          <p:cNvGrpSpPr/>
          <p:nvPr/>
        </p:nvGrpSpPr>
        <p:grpSpPr>
          <a:xfrm>
            <a:off x="2097599" y="1799135"/>
            <a:ext cx="3036375" cy="1068480"/>
            <a:chOff x="868874" y="1637210"/>
            <a:chExt cx="3036375" cy="1068480"/>
          </a:xfrm>
        </p:grpSpPr>
        <p:sp>
          <p:nvSpPr>
            <p:cNvPr id="20" name="Freeform 10">
              <a:extLst>
                <a:ext uri="{FF2B5EF4-FFF2-40B4-BE49-F238E27FC236}">
                  <a16:creationId xmlns:a16="http://schemas.microsoft.com/office/drawing/2014/main" id="{32A88873-89B3-EEC1-45C5-009E7592759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3AF2EB8C-BB0D-33E5-9054-3EED85F51FAE}"/>
                </a:ext>
              </a:extLst>
            </p:cNvPr>
            <p:cNvSpPr txBox="1"/>
            <p:nvPr/>
          </p:nvSpPr>
          <p:spPr>
            <a:xfrm>
              <a:off x="1323975" y="2076450"/>
              <a:ext cx="23336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Gồm</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phần</a:t>
              </a:r>
              <a:endParaRPr lang="en-US" sz="2800" b="1" dirty="0">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id="{99F09DDD-BA62-04E0-BE5B-80413A2186C1}"/>
              </a:ext>
            </a:extLst>
          </p:cNvPr>
          <p:cNvCxnSpPr>
            <a:cxnSpLocks/>
          </p:cNvCxnSpPr>
          <p:nvPr/>
        </p:nvCxnSpPr>
        <p:spPr>
          <a:xfrm>
            <a:off x="7239000" y="1190625"/>
            <a:ext cx="3000375" cy="10001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D451FB9-8D1C-AD21-FCED-9F689B521456}"/>
              </a:ext>
            </a:extLst>
          </p:cNvPr>
          <p:cNvGrpSpPr/>
          <p:nvPr/>
        </p:nvGrpSpPr>
        <p:grpSpPr>
          <a:xfrm>
            <a:off x="7839076" y="1884858"/>
            <a:ext cx="3762374" cy="1334589"/>
            <a:chOff x="868874" y="1637210"/>
            <a:chExt cx="3036375" cy="1068480"/>
          </a:xfrm>
        </p:grpSpPr>
        <p:sp>
          <p:nvSpPr>
            <p:cNvPr id="25" name="Freeform 10">
              <a:extLst>
                <a:ext uri="{FF2B5EF4-FFF2-40B4-BE49-F238E27FC236}">
                  <a16:creationId xmlns:a16="http://schemas.microsoft.com/office/drawing/2014/main" id="{3D7DDD6A-DB01-49A2-6183-6F8C4162ED3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1798894E-44AA-FA26-B7D5-46C979B38687}"/>
                </a:ext>
              </a:extLst>
            </p:cNvPr>
            <p:cNvSpPr txBox="1"/>
            <p:nvPr/>
          </p:nvSpPr>
          <p:spPr>
            <a:xfrm>
              <a:off x="1270165" y="2023069"/>
              <a:ext cx="2496717" cy="566738"/>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Nội</a:t>
              </a:r>
              <a:r>
                <a:rPr lang="en-US" sz="2000" b="1" dirty="0">
                  <a:latin typeface="Cambria" panose="02040503050406030204" pitchFamily="18" charset="0"/>
                  <a:ea typeface="Cambria" panose="02040503050406030204" pitchFamily="18" charset="0"/>
                </a:rPr>
                <a:t> dung </a:t>
              </a:r>
              <a:r>
                <a:rPr lang="en-US" sz="2000" b="1" dirty="0" err="1">
                  <a:latin typeface="Cambria" panose="02040503050406030204" pitchFamily="18" charset="0"/>
                  <a:ea typeface="Cambria" panose="02040503050406030204" pitchFamily="18" charset="0"/>
                </a:rPr>
                <a:t>trình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bày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mục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đích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dễ</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dõi</a:t>
              </a:r>
              <a:r>
                <a:rPr lang="en-US" sz="2000" b="1" dirty="0">
                  <a:latin typeface="Cambria" panose="02040503050406030204" pitchFamily="18" charset="0"/>
                  <a:ea typeface="Cambria" panose="02040503050406030204" pitchFamily="18" charset="0"/>
                </a:rPr>
                <a:t>.</a:t>
              </a:r>
            </a:p>
          </p:txBody>
        </p:sp>
      </p:grpSp>
      <p:cxnSp>
        <p:nvCxnSpPr>
          <p:cNvPr id="33" name="Straight Connector 32">
            <a:extLst>
              <a:ext uri="{FF2B5EF4-FFF2-40B4-BE49-F238E27FC236}">
                <a16:creationId xmlns:a16="http://schemas.microsoft.com/office/drawing/2014/main" id="{C749555A-53D0-5BB6-034D-4E2D98C24613}"/>
              </a:ext>
            </a:extLst>
          </p:cNvPr>
          <p:cNvCxnSpPr>
            <a:cxnSpLocks/>
          </p:cNvCxnSpPr>
          <p:nvPr/>
        </p:nvCxnSpPr>
        <p:spPr>
          <a:xfrm flipH="1">
            <a:off x="2114550" y="2847975"/>
            <a:ext cx="1485900" cy="609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082FC7C6-47A6-7497-0AAB-3C89F240FD02}"/>
              </a:ext>
            </a:extLst>
          </p:cNvPr>
          <p:cNvGrpSpPr/>
          <p:nvPr/>
        </p:nvGrpSpPr>
        <p:grpSpPr>
          <a:xfrm>
            <a:off x="660750" y="3275270"/>
            <a:ext cx="3024000" cy="2963605"/>
            <a:chOff x="660750" y="3275270"/>
            <a:chExt cx="3024000" cy="2963605"/>
          </a:xfrm>
        </p:grpSpPr>
        <p:sp>
          <p:nvSpPr>
            <p:cNvPr id="36" name="Freeform 5">
              <a:extLst>
                <a:ext uri="{FF2B5EF4-FFF2-40B4-BE49-F238E27FC236}">
                  <a16:creationId xmlns:a16="http://schemas.microsoft.com/office/drawing/2014/main" id="{91AA4820-5725-8F12-0A39-8E846C053DF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37" name="TextBox 36">
              <a:extLst>
                <a:ext uri="{FF2B5EF4-FFF2-40B4-BE49-F238E27FC236}">
                  <a16:creationId xmlns:a16="http://schemas.microsoft.com/office/drawing/2014/main" id="{B278B812-2BB5-144F-87F2-13F829A26176}"/>
                </a:ext>
              </a:extLst>
            </p:cNvPr>
            <p:cNvSpPr txBox="1"/>
            <p:nvPr/>
          </p:nvSpPr>
          <p:spPr>
            <a:xfrm>
              <a:off x="971550" y="3733800"/>
              <a:ext cx="2533650" cy="2308324"/>
            </a:xfrm>
            <a:prstGeom prst="rect">
              <a:avLst/>
            </a:prstGeom>
            <a:noFill/>
          </p:spPr>
          <p:txBody>
            <a:bodyPr wrap="square" rtlCol="0">
              <a:spAutoFit/>
            </a:bodyPr>
            <a:lstStyle/>
            <a:p>
              <a:pPr algn="ctr" rtl="0">
                <a:spcBef>
                  <a:spcPts val="0"/>
                </a:spcBef>
                <a:spcAft>
                  <a:spcPts val="500"/>
                </a:spcAft>
              </a:pPr>
              <a:r>
                <a:rPr lang="en-US" sz="2400" b="1" i="0" u="none" strike="noStrike" dirty="0" err="1">
                  <a:solidFill>
                    <a:srgbClr val="2B1300"/>
                  </a:solidFill>
                  <a:effectLst/>
                  <a:latin typeface="Cambria" panose="02040503050406030204" pitchFamily="18" charset="0"/>
                  <a:ea typeface="Cambria" panose="02040503050406030204" pitchFamily="18" charset="0"/>
                </a:rPr>
                <a:t>Phần</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1" i="0" u="none" strike="noStrike" dirty="0" err="1">
                  <a:solidFill>
                    <a:srgbClr val="2B1300"/>
                  </a:solidFill>
                  <a:effectLst/>
                  <a:latin typeface="Cambria" panose="02040503050406030204" pitchFamily="18" charset="0"/>
                  <a:ea typeface="Cambria" panose="02040503050406030204" pitchFamily="18" charset="0"/>
                </a:rPr>
                <a:t>đầu</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quốc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hiệu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tiêu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ngữ</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hoặc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tên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tổ</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chức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Đội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Đoàn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và</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địa</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điểm</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thời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gian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viết</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báo</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cáo</a:t>
              </a:r>
              <a:r>
                <a:rPr lang="en-US" sz="2400" b="0" i="0" u="none" strike="noStrike" dirty="0">
                  <a:solidFill>
                    <a:srgbClr val="2B1300"/>
                  </a:solidFill>
                  <a:effectLst/>
                  <a:latin typeface="Cambria" panose="02040503050406030204" pitchFamily="18" charset="0"/>
                  <a:ea typeface="Cambria" panose="02040503050406030204" pitchFamily="18" charset="0"/>
                </a:rPr>
                <a:t>.</a:t>
              </a:r>
              <a:endParaRPr lang="en-US" sz="2400" b="0" dirty="0">
                <a:effectLst/>
                <a:latin typeface="Cambria" panose="02040503050406030204" pitchFamily="18" charset="0"/>
                <a:ea typeface="Cambria" panose="02040503050406030204" pitchFamily="18" charset="0"/>
              </a:endParaRPr>
            </a:p>
          </p:txBody>
        </p:sp>
      </p:grpSp>
      <p:cxnSp>
        <p:nvCxnSpPr>
          <p:cNvPr id="40" name="Straight Connector 39">
            <a:extLst>
              <a:ext uri="{FF2B5EF4-FFF2-40B4-BE49-F238E27FC236}">
                <a16:creationId xmlns:a16="http://schemas.microsoft.com/office/drawing/2014/main" id="{79749DC7-E065-D061-F488-790FF5A4F326}"/>
              </a:ext>
            </a:extLst>
          </p:cNvPr>
          <p:cNvCxnSpPr>
            <a:cxnSpLocks/>
          </p:cNvCxnSpPr>
          <p:nvPr/>
        </p:nvCxnSpPr>
        <p:spPr>
          <a:xfrm>
            <a:off x="3705225" y="2857500"/>
            <a:ext cx="1695450" cy="628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3D0A3329-204F-D29B-8FA7-C22A8491EF72}"/>
              </a:ext>
            </a:extLst>
          </p:cNvPr>
          <p:cNvGrpSpPr/>
          <p:nvPr/>
        </p:nvGrpSpPr>
        <p:grpSpPr>
          <a:xfrm>
            <a:off x="3946875" y="3303845"/>
            <a:ext cx="3024000" cy="2963605"/>
            <a:chOff x="660750" y="3275270"/>
            <a:chExt cx="3024000" cy="2963605"/>
          </a:xfrm>
        </p:grpSpPr>
        <p:sp>
          <p:nvSpPr>
            <p:cNvPr id="42" name="Freeform 5">
              <a:extLst>
                <a:ext uri="{FF2B5EF4-FFF2-40B4-BE49-F238E27FC236}">
                  <a16:creationId xmlns:a16="http://schemas.microsoft.com/office/drawing/2014/main" id="{2D7C7A60-7F10-6D16-2F68-B81A33F07B29}"/>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550648AA-7B50-A315-55DB-5B4AA43AA04B}"/>
                </a:ext>
              </a:extLst>
            </p:cNvPr>
            <p:cNvSpPr txBox="1"/>
            <p:nvPr/>
          </p:nvSpPr>
          <p:spPr>
            <a:xfrm>
              <a:off x="790575" y="3733800"/>
              <a:ext cx="2828925" cy="2246769"/>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chính: </a:t>
              </a:r>
              <a:r>
                <a:rPr lang="vi-VN" sz="2800" b="0" i="0" u="none" strike="noStrike" dirty="0">
                  <a:solidFill>
                    <a:srgbClr val="2C2100"/>
                  </a:solidFill>
                  <a:effectLst/>
                  <a:latin typeface="Cambria" panose="02040503050406030204" pitchFamily="18" charset="0"/>
                  <a:ea typeface="Cambria" panose="02040503050406030204" pitchFamily="18" charset="0"/>
                </a:rPr>
                <a:t>tiêu đề, người nhận, nội dung báo cáo (các công việc đã thực hiện).</a:t>
              </a:r>
              <a:endParaRPr lang="vi-VN" sz="3600" b="0" dirty="0">
                <a:effectLst/>
                <a:latin typeface="Cambria" panose="02040503050406030204" pitchFamily="18" charset="0"/>
                <a:ea typeface="Cambria" panose="02040503050406030204" pitchFamily="18" charset="0"/>
              </a:endParaRPr>
            </a:p>
          </p:txBody>
        </p:sp>
      </p:grpSp>
      <p:cxnSp>
        <p:nvCxnSpPr>
          <p:cNvPr id="45" name="Straight Connector 44">
            <a:extLst>
              <a:ext uri="{FF2B5EF4-FFF2-40B4-BE49-F238E27FC236}">
                <a16:creationId xmlns:a16="http://schemas.microsoft.com/office/drawing/2014/main" id="{653A2B45-3ECF-E844-DEDC-47CF637A1FEE}"/>
              </a:ext>
            </a:extLst>
          </p:cNvPr>
          <p:cNvCxnSpPr>
            <a:cxnSpLocks/>
          </p:cNvCxnSpPr>
          <p:nvPr/>
        </p:nvCxnSpPr>
        <p:spPr>
          <a:xfrm>
            <a:off x="4133850" y="2876550"/>
            <a:ext cx="4610100" cy="5905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5710407B-3D00-659A-B4FB-5F58BC588F2F}"/>
              </a:ext>
            </a:extLst>
          </p:cNvPr>
          <p:cNvGrpSpPr/>
          <p:nvPr/>
        </p:nvGrpSpPr>
        <p:grpSpPr>
          <a:xfrm>
            <a:off x="7290150" y="3284795"/>
            <a:ext cx="2549175" cy="2963605"/>
            <a:chOff x="660750" y="3275270"/>
            <a:chExt cx="3024000" cy="2963605"/>
          </a:xfrm>
        </p:grpSpPr>
        <p:sp>
          <p:nvSpPr>
            <p:cNvPr id="47" name="Freeform 5">
              <a:extLst>
                <a:ext uri="{FF2B5EF4-FFF2-40B4-BE49-F238E27FC236}">
                  <a16:creationId xmlns:a16="http://schemas.microsoft.com/office/drawing/2014/main" id="{943AAD28-96C9-3FCF-689E-3F8AE5DCBDE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0D25272A-F059-D7C3-3E59-54987EFAE051}"/>
                </a:ext>
              </a:extLst>
            </p:cNvPr>
            <p:cNvSpPr txBox="1"/>
            <p:nvPr/>
          </p:nvSpPr>
          <p:spPr>
            <a:xfrm>
              <a:off x="790575" y="3733800"/>
              <a:ext cx="2828925" cy="1815882"/>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cuối: </a:t>
              </a:r>
              <a:r>
                <a:rPr lang="vi-VN" sz="2800" i="0" u="none" strike="noStrike" dirty="0">
                  <a:solidFill>
                    <a:srgbClr val="2C2100"/>
                  </a:solidFill>
                  <a:effectLst/>
                  <a:latin typeface="Cambria" panose="02040503050406030204" pitchFamily="18" charset="0"/>
                  <a:ea typeface="Cambria" panose="02040503050406030204" pitchFamily="18" charset="0"/>
                </a:rPr>
                <a:t>người viết báo cáo (chữ kí, họ và tên).</a:t>
              </a:r>
            </a:p>
          </p:txBody>
        </p:sp>
      </p:grpSp>
    </p:spTree>
    <p:custDataLst>
      <p:tags r:id="rId1"/>
    </p:custDataLst>
    <p:extLst>
      <p:ext uri="{BB962C8B-B14F-4D97-AF65-F5344CB8AC3E}">
        <p14:creationId xmlns:p14="http://schemas.microsoft.com/office/powerpoint/2010/main" val="1771349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par>
                                <p:cTn id="37" presetID="22" presetClass="entr" presetSubtype="4"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22" presetClass="entr" presetSubtype="4"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9"/>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36563" y="26739"/>
            <a:ext cx="1523956" cy="1508868"/>
          </a:xfrm>
          <a:prstGeom prst="rect">
            <a:avLst/>
          </a:prstGeom>
        </p:spPr>
      </p:pic>
      <p:pic>
        <p:nvPicPr>
          <p:cNvPr id="26" name="Picture 11"/>
          <p:cNvPicPr>
            <a:picLocks noChangeAspect="1"/>
          </p:cNvPicPr>
          <p:nvPr/>
        </p:nvPicPr>
        <p:blipFill>
          <a:blip r:embed="rId11"/>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1"/>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7"/>
          <a:stretch>
            <a:fillRect/>
          </a:stretch>
        </p:blipFill>
        <p:spPr>
          <a:xfrm>
            <a:off x="4657206" y="119190"/>
            <a:ext cx="3182388" cy="1457070"/>
          </a:xfrm>
          <a:prstGeom prst="rect">
            <a:avLst/>
          </a:prstGeom>
        </p:spPr>
      </p:pic>
      <p:pic>
        <p:nvPicPr>
          <p:cNvPr id="7" name="Picture 6">
            <a:extLst>
              <a:ext uri="{FF2B5EF4-FFF2-40B4-BE49-F238E27FC236}">
                <a16:creationId xmlns:a16="http://schemas.microsoft.com/office/drawing/2014/main" id="{81AA3C77-4549-D396-7257-CC3B42E5AAD4}"/>
              </a:ext>
            </a:extLst>
          </p:cNvPr>
          <p:cNvPicPr>
            <a:picLocks noChangeAspect="1"/>
          </p:cNvPicPr>
          <p:nvPr/>
        </p:nvPicPr>
        <p:blipFill>
          <a:blip r:embed="rId18"/>
          <a:stretch>
            <a:fillRect/>
          </a:stretch>
        </p:blipFill>
        <p:spPr>
          <a:xfrm>
            <a:off x="2803859" y="2541950"/>
            <a:ext cx="6950042" cy="1896020"/>
          </a:xfrm>
          <a:prstGeom prst="rect">
            <a:avLst/>
          </a:prstGeom>
        </p:spPr>
      </p:pic>
    </p:spTree>
    <p:custDataLst>
      <p:tags r:id="rId1"/>
    </p:custDataLst>
    <p:extLst>
      <p:ext uri="{BB962C8B-B14F-4D97-AF65-F5344CB8AC3E}">
        <p14:creationId xmlns:p14="http://schemas.microsoft.com/office/powerpoint/2010/main" val="364932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3"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7">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75D144-4E0C-6F1A-B8D4-AFB914F66B4D}"/>
              </a:ext>
            </a:extLst>
          </p:cNvPr>
          <p:cNvPicPr>
            <a:picLocks noChangeAspect="1"/>
          </p:cNvPicPr>
          <p:nvPr/>
        </p:nvPicPr>
        <p:blipFill>
          <a:blip r:embed="rId10"/>
          <a:stretch>
            <a:fillRect/>
          </a:stretch>
        </p:blipFill>
        <p:spPr>
          <a:xfrm>
            <a:off x="2298610" y="1383681"/>
            <a:ext cx="7937680" cy="2566638"/>
          </a:xfrm>
          <a:prstGeom prst="rect">
            <a:avLst/>
          </a:prstGeom>
        </p:spPr>
      </p:pic>
    </p:spTree>
    <p:custDataLst>
      <p:tags r:id="rId1"/>
    </p:custDataLst>
    <p:extLst>
      <p:ext uri="{BB962C8B-B14F-4D97-AF65-F5344CB8AC3E}">
        <p14:creationId xmlns:p14="http://schemas.microsoft.com/office/powerpoint/2010/main" val="405041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5"/>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923330"/>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Bản báo cáo trên viết về điều gì?</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Hình chữ nhật 28">
            <a:extLst>
              <a:ext uri="{FF2B5EF4-FFF2-40B4-BE49-F238E27FC236}">
                <a16:creationId xmlns:a16="http://schemas.microsoft.com/office/drawing/2014/main" id="{61D0218A-7418-5A16-0360-2ED325EC811E}"/>
              </a:ext>
            </a:extLst>
          </p:cNvPr>
          <p:cNvSpPr/>
          <p:nvPr/>
        </p:nvSpPr>
        <p:spPr>
          <a:xfrm>
            <a:off x="6527731" y="1368065"/>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Hình chữ nhật 28">
            <a:extLst>
              <a:ext uri="{FF2B5EF4-FFF2-40B4-BE49-F238E27FC236}">
                <a16:creationId xmlns:a16="http://schemas.microsoft.com/office/drawing/2014/main" id="{1F3BF192-E72B-1925-2F22-B14A4A432584}"/>
              </a:ext>
            </a:extLst>
          </p:cNvPr>
          <p:cNvSpPr/>
          <p:nvPr/>
        </p:nvSpPr>
        <p:spPr>
          <a:xfrm>
            <a:off x="6480106" y="2744476"/>
            <a:ext cx="4527161" cy="923330"/>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6"/>
          <a:stretch>
            <a:fillRect/>
          </a:stretch>
        </p:blipFill>
        <p:spPr>
          <a:xfrm>
            <a:off x="685800" y="1214193"/>
            <a:ext cx="4482371" cy="5510457"/>
          </a:xfrm>
          <a:prstGeom prst="rect">
            <a:avLst/>
          </a:prstGeom>
        </p:spPr>
      </p:pic>
      <p:pic>
        <p:nvPicPr>
          <p:cNvPr id="10" name="Picture 9">
            <a:extLst>
              <a:ext uri="{FF2B5EF4-FFF2-40B4-BE49-F238E27FC236}">
                <a16:creationId xmlns:a16="http://schemas.microsoft.com/office/drawing/2014/main" id="{BE3EBF25-D90F-4DE3-C22C-819DD4463A31}"/>
              </a:ext>
            </a:extLst>
          </p:cNvPr>
          <p:cNvPicPr>
            <a:picLocks noChangeAspect="1"/>
          </p:cNvPicPr>
          <p:nvPr/>
        </p:nvPicPr>
        <p:blipFill>
          <a:blip r:embed="rId7"/>
          <a:stretch>
            <a:fillRect/>
          </a:stretch>
        </p:blipFill>
        <p:spPr>
          <a:xfrm>
            <a:off x="6724649" y="3834441"/>
            <a:ext cx="4789175" cy="451809"/>
          </a:xfrm>
          <a:prstGeom prst="rect">
            <a:avLst/>
          </a:prstGeom>
        </p:spPr>
      </p:pic>
      <p:sp>
        <p:nvSpPr>
          <p:cNvPr id="11" name="Hình chữ nhật 28">
            <a:extLst>
              <a:ext uri="{FF2B5EF4-FFF2-40B4-BE49-F238E27FC236}">
                <a16:creationId xmlns:a16="http://schemas.microsoft.com/office/drawing/2014/main" id="{0237D729-23DA-26D6-83F8-0C81252A0B70}"/>
              </a:ext>
            </a:extLst>
          </p:cNvPr>
          <p:cNvSpPr/>
          <p:nvPr/>
        </p:nvSpPr>
        <p:spPr>
          <a:xfrm>
            <a:off x="6610350" y="4478026"/>
            <a:ext cx="4587417"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8"/>
          <a:stretch>
            <a:fillRect/>
          </a:stretch>
        </p:blipFill>
        <p:spPr>
          <a:xfrm>
            <a:off x="10120312" y="6457949"/>
            <a:ext cx="1209675" cy="257175"/>
          </a:xfrm>
          <a:prstGeom prst="rect">
            <a:avLst/>
          </a:prstGeom>
        </p:spPr>
      </p:pic>
    </p:spTree>
    <p:custDataLst>
      <p:tags r:id="rId1"/>
    </p:custDataLst>
    <p:extLst>
      <p:ext uri="{BB962C8B-B14F-4D97-AF65-F5344CB8AC3E}">
        <p14:creationId xmlns:p14="http://schemas.microsoft.com/office/powerpoint/2010/main" val="8042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Shape 4014"/>
        <p:cNvGrpSpPr/>
        <p:nvPr/>
      </p:nvGrpSpPr>
      <p:grpSpPr>
        <a:xfrm>
          <a:off x="0" y="0"/>
          <a:ext cx="0" cy="0"/>
          <a:chOff x="0" y="0"/>
          <a:chExt cx="0" cy="0"/>
        </a:xfrm>
      </p:grpSpPr>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7409908" y="2485566"/>
            <a:ext cx="5896249" cy="4716772"/>
          </a:xfrm>
          <a:prstGeom prst="rect">
            <a:avLst/>
          </a:prstGeom>
        </p:spPr>
      </p:pic>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971229" y="2143931"/>
            <a:ext cx="6323312" cy="5058407"/>
          </a:xfrm>
          <a:prstGeom prst="rect">
            <a:avLst/>
          </a:prstGeom>
        </p:spPr>
      </p:pic>
      <p:grpSp>
        <p:nvGrpSpPr>
          <p:cNvPr id="26" name="Nhóm 25">
            <a:extLst>
              <a:ext uri="{FF2B5EF4-FFF2-40B4-BE49-F238E27FC236}">
                <a16:creationId xmlns:a16="http://schemas.microsoft.com/office/drawing/2014/main" id="{8941FF14-4618-C8EA-EC57-FA32D0EC2BFD}"/>
              </a:ext>
            </a:extLst>
          </p:cNvPr>
          <p:cNvGrpSpPr/>
          <p:nvPr/>
        </p:nvGrpSpPr>
        <p:grpSpPr>
          <a:xfrm>
            <a:off x="3791918" y="2725119"/>
            <a:ext cx="4964623" cy="4132881"/>
            <a:chOff x="2812942" y="2035121"/>
            <a:chExt cx="3723467" cy="3099661"/>
          </a:xfrm>
        </p:grpSpPr>
        <p:sp>
          <p:nvSpPr>
            <p:cNvPr id="25" name="Gợn sóng Kép 24">
              <a:extLst>
                <a:ext uri="{FF2B5EF4-FFF2-40B4-BE49-F238E27FC236}">
                  <a16:creationId xmlns:a16="http://schemas.microsoft.com/office/drawing/2014/main" id="{E5B29221-61E5-672A-CF1E-0E8FBEAAFBCE}"/>
                </a:ext>
              </a:extLst>
            </p:cNvPr>
            <p:cNvSpPr/>
            <p:nvPr/>
          </p:nvSpPr>
          <p:spPr>
            <a:xfrm>
              <a:off x="2933053" y="2035121"/>
              <a:ext cx="3603356" cy="3099661"/>
            </a:xfrm>
            <a:prstGeom prst="doubleWav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11" name="Hộp Văn bản 10">
              <a:extLst>
                <a:ext uri="{FF2B5EF4-FFF2-40B4-BE49-F238E27FC236}">
                  <a16:creationId xmlns:a16="http://schemas.microsoft.com/office/drawing/2014/main" id="{CA78C637-6D80-765F-BC98-E41BFD0B7335}"/>
                </a:ext>
              </a:extLst>
            </p:cNvPr>
            <p:cNvSpPr txBox="1"/>
            <p:nvPr/>
          </p:nvSpPr>
          <p:spPr>
            <a:xfrm>
              <a:off x="2812942" y="2843130"/>
              <a:ext cx="3684721" cy="15465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a:ln>
                    <a:solidFill>
                      <a:sysClr val="windowText" lastClr="000000"/>
                    </a:solidFill>
                  </a:ln>
                  <a:solidFill>
                    <a:srgbClr val="FFC000"/>
                  </a:solidFill>
                  <a:effectLst/>
                  <a:uLnTx/>
                  <a:uFillTx/>
                  <a:latin typeface="Cambria" panose="02040503050406030204" pitchFamily="18" charset="0"/>
                  <a:ea typeface="Cambria" panose="02040503050406030204" pitchFamily="18" charset="0"/>
                  <a:cs typeface="Arial"/>
                  <a:sym typeface="Arial"/>
                </a:rPr>
                <a:t>THẢO LUẬN NHÓM</a:t>
              </a:r>
            </a:p>
          </p:txBody>
        </p:sp>
      </p:grpSp>
    </p:spTree>
    <p:custDataLst>
      <p:tags r:id="rId1"/>
    </p:custDataLst>
    <p:extLst>
      <p:ext uri="{BB962C8B-B14F-4D97-AF65-F5344CB8AC3E}">
        <p14:creationId xmlns:p14="http://schemas.microsoft.com/office/powerpoint/2010/main" val="26976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5"/>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923330"/>
          </a:xfrm>
          <a:prstGeom prst="rect">
            <a:avLst/>
          </a:prstGeom>
          <a:noFill/>
        </p:spPr>
        <p:txBody>
          <a:bodyPr wrap="square" lIns="60960" tIns="30480" rIns="60960" bIns="30480">
            <a:spAutoFit/>
          </a:bodyPr>
          <a:lstStyle/>
          <a:p>
            <a:pPr marL="457223" marR="0" lvl="0" indent="-457223" algn="just"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 Bản báo cáo trên viết về điều gì?</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6"/>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7"/>
          <a:stretch>
            <a:fillRect/>
          </a:stretch>
        </p:blipFill>
        <p:spPr>
          <a:xfrm>
            <a:off x="10120312" y="6457949"/>
            <a:ext cx="1209675" cy="257175"/>
          </a:xfrm>
          <a:prstGeom prst="rect">
            <a:avLst/>
          </a:prstGeom>
        </p:spPr>
      </p:pic>
      <p:cxnSp>
        <p:nvCxnSpPr>
          <p:cNvPr id="5" name="Straight Connector 4">
            <a:extLst>
              <a:ext uri="{FF2B5EF4-FFF2-40B4-BE49-F238E27FC236}">
                <a16:creationId xmlns:a16="http://schemas.microsoft.com/office/drawing/2014/main" id="{AEFD2132-0FAC-5648-B819-015DB48C0FD3}"/>
              </a:ext>
            </a:extLst>
          </p:cNvPr>
          <p:cNvCxnSpPr>
            <a:cxnSpLocks/>
          </p:cNvCxnSpPr>
          <p:nvPr/>
        </p:nvCxnSpPr>
        <p:spPr>
          <a:xfrm>
            <a:off x="1978745" y="2072228"/>
            <a:ext cx="1840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848A6C-D6F5-E6F0-F550-2A667FC855B0}"/>
              </a:ext>
            </a:extLst>
          </p:cNvPr>
          <p:cNvCxnSpPr>
            <a:cxnSpLocks/>
          </p:cNvCxnSpPr>
          <p:nvPr/>
        </p:nvCxnSpPr>
        <p:spPr>
          <a:xfrm>
            <a:off x="1578695" y="2243678"/>
            <a:ext cx="2678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8A610A-1296-9EF9-E1FF-DA17CEC33349}"/>
              </a:ext>
            </a:extLst>
          </p:cNvPr>
          <p:cNvSpPr txBox="1"/>
          <p:nvPr/>
        </p:nvSpPr>
        <p:spPr>
          <a:xfrm>
            <a:off x="6691459" y="1508092"/>
            <a:ext cx="4590853" cy="1200329"/>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về hoạt động tháng 9 của tổ 1, lớp 5C, Trường Tiểu học Kim Đồng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Hình chữ nhật 28">
            <a:extLst>
              <a:ext uri="{FF2B5EF4-FFF2-40B4-BE49-F238E27FC236}">
                <a16:creationId xmlns:a16="http://schemas.microsoft.com/office/drawing/2014/main" id="{AD27FC8A-B81D-0B9A-D720-79DD8F40A326}"/>
              </a:ext>
            </a:extLst>
          </p:cNvPr>
          <p:cNvSpPr/>
          <p:nvPr/>
        </p:nvSpPr>
        <p:spPr>
          <a:xfrm>
            <a:off x="6680033" y="2827760"/>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defRPr/>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cxnSp>
        <p:nvCxnSpPr>
          <p:cNvPr id="18" name="Straight Connector 17">
            <a:extLst>
              <a:ext uri="{FF2B5EF4-FFF2-40B4-BE49-F238E27FC236}">
                <a16:creationId xmlns:a16="http://schemas.microsoft.com/office/drawing/2014/main" id="{FB691345-E0BC-35AE-50D2-FADB66FE4740}"/>
              </a:ext>
            </a:extLst>
          </p:cNvPr>
          <p:cNvCxnSpPr>
            <a:cxnSpLocks/>
          </p:cNvCxnSpPr>
          <p:nvPr/>
        </p:nvCxnSpPr>
        <p:spPr>
          <a:xfrm>
            <a:off x="1683470" y="2415128"/>
            <a:ext cx="1374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7F61FB-06DC-DCBE-848A-04D5D522A319}"/>
              </a:ext>
            </a:extLst>
          </p:cNvPr>
          <p:cNvCxnSpPr>
            <a:cxnSpLocks/>
          </p:cNvCxnSpPr>
          <p:nvPr/>
        </p:nvCxnSpPr>
        <p:spPr>
          <a:xfrm>
            <a:off x="3607520" y="6053678"/>
            <a:ext cx="8025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0E9FEBD-5703-2ED7-27A1-168E05E766CC}"/>
              </a:ext>
            </a:extLst>
          </p:cNvPr>
          <p:cNvSpPr txBox="1"/>
          <p:nvPr/>
        </p:nvSpPr>
        <p:spPr>
          <a:xfrm>
            <a:off x="6760039" y="4223352"/>
            <a:ext cx="4590853" cy="1569660"/>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được gửi cho cô giáo chủ nhiệm lớp. Người viết báo cáo là bạn tổ trưởng của tổ 1, tên là Nguyễn Đức Việt.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id="{6ABC5F50-4B18-B9DC-893B-D7D49B7889D9}"/>
              </a:ext>
            </a:extLst>
          </p:cNvPr>
          <p:cNvCxnSpPr>
            <a:cxnSpLocks/>
          </p:cNvCxnSpPr>
          <p:nvPr/>
        </p:nvCxnSpPr>
        <p:spPr>
          <a:xfrm>
            <a:off x="3540845" y="6510878"/>
            <a:ext cx="859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9829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5"/>
          <a:stretch>
            <a:fillRect/>
          </a:stretch>
        </p:blipFill>
        <p:spPr>
          <a:xfrm>
            <a:off x="5457825" y="25924"/>
            <a:ext cx="6934200"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1" y="123825"/>
            <a:ext cx="5067140"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6"/>
          <a:stretch>
            <a:fillRect/>
          </a:stretch>
        </p:blipFill>
        <p:spPr>
          <a:xfrm>
            <a:off x="381000" y="1242768"/>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7"/>
          <a:stretch>
            <a:fillRect/>
          </a:stretch>
        </p:blipFill>
        <p:spPr>
          <a:xfrm>
            <a:off x="10120312" y="6457949"/>
            <a:ext cx="1209675" cy="257175"/>
          </a:xfrm>
          <a:prstGeom prst="rect">
            <a:avLst/>
          </a:prstGeom>
        </p:spPr>
      </p:pic>
      <p:pic>
        <p:nvPicPr>
          <p:cNvPr id="3" name="Picture 2">
            <a:extLst>
              <a:ext uri="{FF2B5EF4-FFF2-40B4-BE49-F238E27FC236}">
                <a16:creationId xmlns:a16="http://schemas.microsoft.com/office/drawing/2014/main" id="{74B00A34-94F3-5680-88AD-5FE112192A27}"/>
              </a:ext>
            </a:extLst>
          </p:cNvPr>
          <p:cNvPicPr>
            <a:picLocks noChangeAspect="1"/>
          </p:cNvPicPr>
          <p:nvPr/>
        </p:nvPicPr>
        <p:blipFill>
          <a:blip r:embed="rId8"/>
          <a:stretch>
            <a:fillRect/>
          </a:stretch>
        </p:blipFill>
        <p:spPr>
          <a:xfrm>
            <a:off x="6648449" y="1805616"/>
            <a:ext cx="4789175" cy="451809"/>
          </a:xfrm>
          <a:prstGeom prst="rect">
            <a:avLst/>
          </a:prstGeom>
        </p:spPr>
      </p:pic>
      <p:graphicFrame>
        <p:nvGraphicFramePr>
          <p:cNvPr id="4" name="Table 8">
            <a:extLst>
              <a:ext uri="{FF2B5EF4-FFF2-40B4-BE49-F238E27FC236}">
                <a16:creationId xmlns:a16="http://schemas.microsoft.com/office/drawing/2014/main" id="{D91769C5-136A-AD97-0EA3-F203BAD498A5}"/>
              </a:ext>
            </a:extLst>
          </p:cNvPr>
          <p:cNvGraphicFramePr>
            <a:graphicFrameLocks noGrp="1"/>
          </p:cNvGraphicFramePr>
          <p:nvPr>
            <p:extLst>
              <p:ext uri="{D42A27DB-BD31-4B8C-83A1-F6EECF244321}">
                <p14:modId xmlns:p14="http://schemas.microsoft.com/office/powerpoint/2010/main" val="42195122"/>
              </p:ext>
            </p:extLst>
          </p:nvPr>
        </p:nvGraphicFramePr>
        <p:xfrm>
          <a:off x="6061075" y="2653240"/>
          <a:ext cx="5264150" cy="2572457"/>
        </p:xfrm>
        <a:graphic>
          <a:graphicData uri="http://schemas.openxmlformats.org/drawingml/2006/table">
            <a:tbl>
              <a:tblPr firstRow="1" bandRow="1">
                <a:tableStyleId>{5C22544A-7EE6-4342-B048-85BDC9FD1C3A}</a:tableStyleId>
              </a:tblPr>
              <a:tblGrid>
                <a:gridCol w="1463675">
                  <a:extLst>
                    <a:ext uri="{9D8B030D-6E8A-4147-A177-3AD203B41FA5}">
                      <a16:colId xmlns:a16="http://schemas.microsoft.com/office/drawing/2014/main" val="2678262951"/>
                    </a:ext>
                  </a:extLst>
                </a:gridCol>
                <a:gridCol w="3800475">
                  <a:extLst>
                    <a:ext uri="{9D8B030D-6E8A-4147-A177-3AD203B41FA5}">
                      <a16:colId xmlns:a16="http://schemas.microsoft.com/office/drawing/2014/main" val="2733469949"/>
                    </a:ext>
                  </a:extLst>
                </a:gridCol>
              </a:tblGrid>
              <a:tr h="747185">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đầu</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63925726"/>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chính</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08932908"/>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cuối</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35522293"/>
                  </a:ext>
                </a:extLst>
              </a:tr>
            </a:tbl>
          </a:graphicData>
        </a:graphic>
      </p:graphicFrame>
      <p:sp>
        <p:nvSpPr>
          <p:cNvPr id="9" name="Rectangle 8">
            <a:extLst>
              <a:ext uri="{FF2B5EF4-FFF2-40B4-BE49-F238E27FC236}">
                <a16:creationId xmlns:a16="http://schemas.microsoft.com/office/drawing/2014/main" id="{2AF04150-6E60-AD39-8000-7AE040C82515}"/>
              </a:ext>
            </a:extLst>
          </p:cNvPr>
          <p:cNvSpPr/>
          <p:nvPr/>
        </p:nvSpPr>
        <p:spPr>
          <a:xfrm>
            <a:off x="857250" y="1295400"/>
            <a:ext cx="3743325" cy="4476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13C3DC-89D5-08C8-CE37-1B2C51427561}"/>
              </a:ext>
            </a:extLst>
          </p:cNvPr>
          <p:cNvSpPr txBox="1"/>
          <p:nvPr/>
        </p:nvSpPr>
        <p:spPr>
          <a:xfrm>
            <a:off x="7610475" y="2724150"/>
            <a:ext cx="3676650" cy="646331"/>
          </a:xfrm>
          <a:prstGeom prst="rect">
            <a:avLst/>
          </a:prstGeom>
          <a:noFill/>
        </p:spPr>
        <p:txBody>
          <a:bodyPr wrap="square" rtlCol="0">
            <a:spAutoFit/>
          </a:bodyPr>
          <a:lstStyle/>
          <a:p>
            <a:r>
              <a:rPr lang="en-US" b="1" dirty="0" err="1">
                <a:solidFill>
                  <a:srgbClr val="002060"/>
                </a:solidFill>
                <a:latin typeface="Cambria" panose="02040503050406030204" pitchFamily="18" charset="0"/>
                <a:ea typeface="Cambria" panose="02040503050406030204" pitchFamily="18" charset="0"/>
              </a:rPr>
              <a:t>Quốc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hiệu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tiêu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ngữ</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địa</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điểm</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thời</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gian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viết</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báo</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cáo</a:t>
            </a:r>
            <a:r>
              <a:rPr lang="en-US" b="1" dirty="0">
                <a:solidFill>
                  <a:srgbClr val="002060"/>
                </a:solidFill>
                <a:latin typeface="Cambria" panose="02040503050406030204" pitchFamily="18" charset="0"/>
                <a:ea typeface="Cambria" panose="02040503050406030204" pitchFamily="18" charset="0"/>
              </a:rPr>
              <a:t>.</a:t>
            </a:r>
          </a:p>
        </p:txBody>
      </p:sp>
      <p:sp>
        <p:nvSpPr>
          <p:cNvPr id="19" name="Rectangle 18">
            <a:extLst>
              <a:ext uri="{FF2B5EF4-FFF2-40B4-BE49-F238E27FC236}">
                <a16:creationId xmlns:a16="http://schemas.microsoft.com/office/drawing/2014/main" id="{478E310A-F6F6-908F-33B8-9CA3AD0F15FC}"/>
              </a:ext>
            </a:extLst>
          </p:cNvPr>
          <p:cNvSpPr/>
          <p:nvPr/>
        </p:nvSpPr>
        <p:spPr>
          <a:xfrm>
            <a:off x="742950" y="1933575"/>
            <a:ext cx="3743325" cy="396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55C5B2-74C3-620D-9465-4820B521F068}"/>
              </a:ext>
            </a:extLst>
          </p:cNvPr>
          <p:cNvSpPr txBox="1"/>
          <p:nvPr/>
        </p:nvSpPr>
        <p:spPr>
          <a:xfrm>
            <a:off x="7562849" y="3467100"/>
            <a:ext cx="3800475" cy="830997"/>
          </a:xfrm>
          <a:prstGeom prst="rect">
            <a:avLst/>
          </a:prstGeom>
          <a:noFill/>
        </p:spPr>
        <p:txBody>
          <a:bodyPr wrap="square" rtlCol="0">
            <a:spAutoFit/>
          </a:bodyPr>
          <a:lstStyle/>
          <a:p>
            <a:pPr algn="just"/>
            <a:r>
              <a:rPr lang="vi-VN" sz="1600" b="1" dirty="0">
                <a:solidFill>
                  <a:srgbClr val="002060"/>
                </a:solidFill>
                <a:latin typeface="Cambria" panose="02040503050406030204" pitchFamily="18" charset="0"/>
                <a:ea typeface="Cambria" panose="02040503050406030204" pitchFamily="18" charset="0"/>
              </a:rPr>
              <a:t>Tiêu đề báo cáo, người nhận, nội dung báo cáo (kết quả về học tập, về thực hiện nội quy, về các hoạt động khác</a:t>
            </a:r>
            <a:endParaRPr lang="en-US" sz="1600" b="1" dirty="0">
              <a:solidFill>
                <a:srgbClr val="00206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1000F84-80B9-C4B1-3AE1-DC33484613BF}"/>
              </a:ext>
            </a:extLst>
          </p:cNvPr>
          <p:cNvSpPr/>
          <p:nvPr/>
        </p:nvSpPr>
        <p:spPr>
          <a:xfrm>
            <a:off x="2914650" y="5943600"/>
            <a:ext cx="1381126" cy="6381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5CACF3-EA1A-2519-74AE-35188B1AA9B6}"/>
              </a:ext>
            </a:extLst>
          </p:cNvPr>
          <p:cNvSpPr txBox="1"/>
          <p:nvPr/>
        </p:nvSpPr>
        <p:spPr>
          <a:xfrm>
            <a:off x="7591425" y="4371975"/>
            <a:ext cx="3676650" cy="646331"/>
          </a:xfrm>
          <a:prstGeom prst="rect">
            <a:avLst/>
          </a:prstGeom>
          <a:noFill/>
        </p:spPr>
        <p:txBody>
          <a:bodyPr wrap="square" rtlCol="0">
            <a:spAutoFit/>
          </a:bodyPr>
          <a:lstStyle/>
          <a:p>
            <a:r>
              <a:rPr lang="vi-VN" b="1">
                <a:solidFill>
                  <a:srgbClr val="002060"/>
                </a:solidFill>
                <a:latin typeface="Cambria" panose="02040503050406030204" pitchFamily="18" charset="0"/>
                <a:ea typeface="Cambria" panose="02040503050406030204" pitchFamily="18" charset="0"/>
              </a:rPr>
              <a:t>Chức danh, chữ kí, họ và tên của người viết báo cáo.</a:t>
            </a:r>
            <a:endParaRPr lang="vi-VN" b="1" dirty="0" err="1">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479033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wipe(down)">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wipe(down)">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5"/>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2646878"/>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6"/>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7"/>
          <a:stretch>
            <a:fillRect/>
          </a:stretch>
        </p:blipFill>
        <p:spPr>
          <a:xfrm>
            <a:off x="10120312" y="6457949"/>
            <a:ext cx="1209675" cy="257175"/>
          </a:xfrm>
          <a:prstGeom prst="rect">
            <a:avLst/>
          </a:prstGeom>
        </p:spPr>
      </p:pic>
      <p:sp>
        <p:nvSpPr>
          <p:cNvPr id="3" name="TextBox 2">
            <a:extLst>
              <a:ext uri="{FF2B5EF4-FFF2-40B4-BE49-F238E27FC236}">
                <a16:creationId xmlns:a16="http://schemas.microsoft.com/office/drawing/2014/main" id="{4AAB0A9F-EB27-F6C2-A822-B6D1FC511229}"/>
              </a:ext>
            </a:extLst>
          </p:cNvPr>
          <p:cNvSpPr txBox="1"/>
          <p:nvPr/>
        </p:nvSpPr>
        <p:spPr>
          <a:xfrm>
            <a:off x="6615259" y="3317842"/>
            <a:ext cx="4590853" cy="2246769"/>
          </a:xfrm>
          <a:prstGeom prst="rect">
            <a:avLst/>
          </a:prstGeom>
          <a:noFill/>
        </p:spPr>
        <p:txBody>
          <a:bodyPr wrap="square" rtlCol="0">
            <a:spAutoFit/>
          </a:bodyPr>
          <a:lstStyle/>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hình thức: Báo cáo phải viết đúng thể thức ở cả 3 phần như trong báo cáo mẫu ở bài tập 1.</a:t>
            </a:r>
          </a:p>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nội dung: Báo cáo công việc phải nêu công việc đã thực hiện theo từng lĩnh vực, được sắp xếp theo mục để dễ theo dõi.</a:t>
            </a:r>
          </a:p>
        </p:txBody>
      </p:sp>
    </p:spTree>
    <p:custDataLst>
      <p:tags r:id="rId1"/>
    </p:custDataLst>
    <p:extLst>
      <p:ext uri="{BB962C8B-B14F-4D97-AF65-F5344CB8AC3E}">
        <p14:creationId xmlns:p14="http://schemas.microsoft.com/office/powerpoint/2010/main" val="1391023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left)">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3">
            <a:duotone>
              <a:schemeClr val="accent6">
                <a:shade val="45000"/>
                <a:satMod val="135000"/>
              </a:schemeClr>
              <a:prstClr val="white"/>
            </a:duotone>
            <a:extLst>
              <a:ext uri="{96DAC541-7B7A-43D3-8B79-37D633B846F1}">
                <asvg:svgBlip xmlns="" xmlns:asvg="http://schemas.microsoft.com/office/drawing/2016/SVG/main" r:embed="rId4"/>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5">
            <a:duotone>
              <a:schemeClr val="accent6">
                <a:shade val="45000"/>
                <a:satMod val="135000"/>
              </a:schemeClr>
              <a:prstClr val="white"/>
            </a:duotone>
            <a:extLst>
              <a:ext uri="{96DAC541-7B7A-43D3-8B79-37D633B846F1}">
                <asvg:svgBlip xmlns="" xmlns:asvg="http://schemas.microsoft.com/office/drawing/2016/SVG/main" r:embed="rId6"/>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7"/>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42618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Trước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Dựa vào đâu để xác định những nội dung cần báo cáo?</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Bằng cách nào có thể thu thập đầy đủ thông tin, số liệu cần thiết?</a:t>
              </a:r>
              <a:endParaRPr kumimoji="0" lang="en-US"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Vì sao cần lập bảng biểu trong bản báo cáo?</a:t>
              </a:r>
              <a:endParaRPr kumimoji="0" lang="en-US"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n w="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77916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377C9F4-318D-4011-BF6C-3494767D29F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t\n{A41D3A88-1E0C-483B-9AAF-5668B546D8E0}&quot;,&quot;E:\\BÀI GIẢNG 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 TimHieuCachVietBaoCaoCongViec-Tuần 3"/>
</p:tagLst>
</file>

<file path=ppt/tags/tag10.xml><?xml version="1.0" encoding="utf-8"?>
<p:tagLst xmlns:a="http://schemas.openxmlformats.org/drawingml/2006/main" xmlns:r="http://schemas.openxmlformats.org/officeDocument/2006/relationships" xmlns:p="http://schemas.openxmlformats.org/presentationml/2006/main">
  <p:tag name="GENSWF_SLIDE_UID" val="{EE4EBDCB-C8CE-4BA3-97FD-8F51DA2CA682}:435"/>
</p:tagLst>
</file>

<file path=ppt/tags/tag11.xml><?xml version="1.0" encoding="utf-8"?>
<p:tagLst xmlns:a="http://schemas.openxmlformats.org/drawingml/2006/main" xmlns:r="http://schemas.openxmlformats.org/officeDocument/2006/relationships" xmlns:p="http://schemas.openxmlformats.org/presentationml/2006/main">
  <p:tag name="GENSWF_SLIDE_UID" val="{7497AED1-4860-4F14-B285-37D5F8776600}:2007577294"/>
</p:tagLst>
</file>

<file path=ppt/tags/tag12.xml><?xml version="1.0" encoding="utf-8"?>
<p:tagLst xmlns:a="http://schemas.openxmlformats.org/drawingml/2006/main" xmlns:r="http://schemas.openxmlformats.org/officeDocument/2006/relationships" xmlns:p="http://schemas.openxmlformats.org/presentationml/2006/main">
  <p:tag name="GENSWF_SLIDE_UID" val="{F31346C7-E42A-474B-AA5A-359938C27308}:2007577295"/>
</p:tagLst>
</file>

<file path=ppt/tags/tag13.xml><?xml version="1.0" encoding="utf-8"?>
<p:tagLst xmlns:a="http://schemas.openxmlformats.org/drawingml/2006/main" xmlns:r="http://schemas.openxmlformats.org/officeDocument/2006/relationships" xmlns:p="http://schemas.openxmlformats.org/presentationml/2006/main">
  <p:tag name="GENSWF_SLIDE_UID" val="{34B7EB22-9565-48F1-A8CD-448CCF5EB296}:2007577296"/>
</p:tagLst>
</file>

<file path=ppt/tags/tag2.xml><?xml version="1.0" encoding="utf-8"?>
<p:tagLst xmlns:a="http://schemas.openxmlformats.org/drawingml/2006/main" xmlns:r="http://schemas.openxmlformats.org/officeDocument/2006/relationships" xmlns:p="http://schemas.openxmlformats.org/presentationml/2006/main">
  <p:tag name="GENSWF_SLIDE_UID" val="{3114ED4D-6CDA-4958-8705-F0EFDACA25C4}:293"/>
</p:tagLst>
</file>

<file path=ppt/tags/tag3.xml><?xml version="1.0" encoding="utf-8"?>
<p:tagLst xmlns:a="http://schemas.openxmlformats.org/drawingml/2006/main" xmlns:r="http://schemas.openxmlformats.org/officeDocument/2006/relationships" xmlns:p="http://schemas.openxmlformats.org/presentationml/2006/main">
  <p:tag name="GENSWF_SLIDE_UID" val="{15F4C1DA-6C7D-49D7-864E-A2DEC9C449BB}:263"/>
</p:tagLst>
</file>

<file path=ppt/tags/tag4.xml><?xml version="1.0" encoding="utf-8"?>
<p:tagLst xmlns:a="http://schemas.openxmlformats.org/drawingml/2006/main" xmlns:r="http://schemas.openxmlformats.org/officeDocument/2006/relationships" xmlns:p="http://schemas.openxmlformats.org/presentationml/2006/main">
  <p:tag name="GENSWF_SLIDE_UID" val="{14CFB4B0-C3D0-4BEF-97EC-1EDFA42C715A}:438"/>
</p:tagLst>
</file>

<file path=ppt/tags/tag5.xml><?xml version="1.0" encoding="utf-8"?>
<p:tagLst xmlns:a="http://schemas.openxmlformats.org/drawingml/2006/main" xmlns:r="http://schemas.openxmlformats.org/officeDocument/2006/relationships" xmlns:p="http://schemas.openxmlformats.org/presentationml/2006/main">
  <p:tag name="GENSWF_SLIDE_UID" val="{FB1DC51D-260C-4052-A58B-334BD3E8C326}:266"/>
</p:tagLst>
</file>

<file path=ppt/tags/tag6.xml><?xml version="1.0" encoding="utf-8"?>
<p:tagLst xmlns:a="http://schemas.openxmlformats.org/drawingml/2006/main" xmlns:r="http://schemas.openxmlformats.org/officeDocument/2006/relationships" xmlns:p="http://schemas.openxmlformats.org/presentationml/2006/main">
  <p:tag name="GENSWF_SLIDE_UID" val="{39D67675-6CDF-4A91-84B7-9149463DAA0A}:314"/>
</p:tagLst>
</file>

<file path=ppt/tags/tag7.xml><?xml version="1.0" encoding="utf-8"?>
<p:tagLst xmlns:a="http://schemas.openxmlformats.org/drawingml/2006/main" xmlns:r="http://schemas.openxmlformats.org/officeDocument/2006/relationships" xmlns:p="http://schemas.openxmlformats.org/presentationml/2006/main">
  <p:tag name="GENSWF_SLIDE_UID" val="{9337E5CD-3B14-4C45-957A-90A02ACB9B91}:2007577291"/>
</p:tagLst>
</file>

<file path=ppt/tags/tag8.xml><?xml version="1.0" encoding="utf-8"?>
<p:tagLst xmlns:a="http://schemas.openxmlformats.org/drawingml/2006/main" xmlns:r="http://schemas.openxmlformats.org/officeDocument/2006/relationships" xmlns:p="http://schemas.openxmlformats.org/presentationml/2006/main">
  <p:tag name="GENSWF_SLIDE_UID" val="{BBD7B3FA-920B-4353-9AC0-98E596A332C5}:2007577292"/>
</p:tagLst>
</file>

<file path=ppt/tags/tag9.xml><?xml version="1.0" encoding="utf-8"?>
<p:tagLst xmlns:a="http://schemas.openxmlformats.org/drawingml/2006/main" xmlns:r="http://schemas.openxmlformats.org/officeDocument/2006/relationships" xmlns:p="http://schemas.openxmlformats.org/presentationml/2006/main">
  <p:tag name="GENSWF_SLIDE_UID" val="{E6A681B7-6142-46C6-A292-2AEAC7DB9711}:2007577293"/>
</p:tagLst>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667</Words>
  <Application>Microsoft Office PowerPoint</Application>
  <PresentationFormat>Widescreen</PresentationFormat>
  <Paragraphs>53</Paragraphs>
  <Slides>12</Slides>
  <Notes>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12</vt:i4>
      </vt:variant>
    </vt:vector>
  </HeadingPairs>
  <TitlesOfParts>
    <vt:vector size="28" baseType="lpstr">
      <vt:lpstr>#9Slide07 HoneyCream</vt:lpstr>
      <vt:lpstr>Arial</vt:lpstr>
      <vt:lpstr>Arial Unicode MS</vt:lpstr>
      <vt:lpstr>Calibri</vt:lpstr>
      <vt:lpstr>Cambria</vt:lpstr>
      <vt:lpstr>Coming Soon</vt:lpstr>
      <vt:lpstr>Itim</vt:lpstr>
      <vt:lpstr>Livvic</vt:lpstr>
      <vt:lpstr>Montserrat Light</vt:lpstr>
      <vt:lpstr>Roboto Condensed Light</vt:lpstr>
      <vt:lpstr>Times New Roman</vt:lpstr>
      <vt:lpstr>UTM Avo</vt:lpstr>
      <vt:lpstr>Wingdings</vt:lpstr>
      <vt:lpstr>1_Tema de Office</vt:lpstr>
      <vt:lpstr>1_PPTMON theme</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 TimHieuCachVietBaoCaoCongViec-Tuần 3</dc:title>
  <dc:creator>Thao Tran</dc:creator>
  <cp:lastModifiedBy>dell</cp:lastModifiedBy>
  <cp:revision>17</cp:revision>
  <dcterms:created xsi:type="dcterms:W3CDTF">2024-06-21T09:14:40Z</dcterms:created>
  <dcterms:modified xsi:type="dcterms:W3CDTF">2024-09-29T15:51:55Z</dcterms:modified>
</cp:coreProperties>
</file>