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4.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5.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6.xml" ContentType="application/vnd.openxmlformats-officedocument.presentationml.tags+xml"/>
  <Override PartName="/ppt/theme/themeOverride5.xml" ContentType="application/vnd.openxmlformats-officedocument.themeOverride+xml"/>
  <Override PartName="/ppt/tags/tag7.xml" ContentType="application/vnd.openxmlformats-officedocument.presentationml.tags+xml"/>
  <Override PartName="/ppt/theme/themeOverride6.xml" ContentType="application/vnd.openxmlformats-officedocument.themeOverride+xml"/>
  <Override PartName="/ppt/tags/tag8.xml" ContentType="application/vnd.openxmlformats-officedocument.presentationml.tags+xml"/>
  <Override PartName="/ppt/theme/themeOverride7.xml" ContentType="application/vnd.openxmlformats-officedocument.themeOverride+xml"/>
  <Override PartName="/ppt/tags/tag9.xml" ContentType="application/vnd.openxmlformats-officedocument.presentationml.tags+xml"/>
  <Override PartName="/ppt/notesSlides/notesSlide4.xml" ContentType="application/vnd.openxmlformats-officedocument.presentationml.notesSlide+xml"/>
  <Override PartName="/ppt/theme/themeOverride8.xml" ContentType="application/vnd.openxmlformats-officedocument.themeOverride+xml"/>
  <Override PartName="/ppt/tags/tag10.xml" ContentType="application/vnd.openxmlformats-officedocument.presentationml.tags+xml"/>
  <Override PartName="/ppt/theme/themeOverride9.xml" ContentType="application/vnd.openxmlformats-officedocument.themeOverride+xml"/>
  <Override PartName="/ppt/tags/tag11.xml" ContentType="application/vnd.openxmlformats-officedocument.presentationml.tags+xml"/>
  <Override PartName="/ppt/theme/themeOverride10.xml" ContentType="application/vnd.openxmlformats-officedocument.themeOverride+xml"/>
  <Override PartName="/ppt/tags/tag12.xml" ContentType="application/vnd.openxmlformats-officedocument.presentationml.tags+xml"/>
  <Override PartName="/ppt/notesSlides/notesSlide5.xml" ContentType="application/vnd.openxmlformats-officedocument.presentationml.notesSlide+xml"/>
  <Override PartName="/ppt/theme/themeOverride11.xml" ContentType="application/vnd.openxmlformats-officedocument.themeOverride+xml"/>
  <Override PartName="/ppt/tags/tag13.xml" ContentType="application/vnd.openxmlformats-officedocument.presentationml.tags+xml"/>
  <Override PartName="/ppt/notesSlides/notesSlide6.xml" ContentType="application/vnd.openxmlformats-officedocument.presentationml.notesSlide+xml"/>
  <Override PartName="/ppt/theme/themeOverride12.xml" ContentType="application/vnd.openxmlformats-officedocument.themeOverride+xml"/>
  <Override PartName="/ppt/tags/tag14.xml" ContentType="application/vnd.openxmlformats-officedocument.presentationml.tags+xml"/>
  <Override PartName="/ppt/notesSlides/notesSlide7.xml" ContentType="application/vnd.openxmlformats-officedocument.presentationml.notesSlide+xml"/>
  <Override PartName="/ppt/theme/themeOverride13.xml" ContentType="application/vnd.openxmlformats-officedocument.themeOverride+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65" r:id="rId3"/>
    <p:sldId id="269" r:id="rId4"/>
    <p:sldId id="281" r:id="rId5"/>
    <p:sldId id="267" r:id="rId6"/>
    <p:sldId id="276" r:id="rId7"/>
    <p:sldId id="283" r:id="rId8"/>
    <p:sldId id="284" r:id="rId9"/>
    <p:sldId id="285" r:id="rId10"/>
    <p:sldId id="286" r:id="rId11"/>
    <p:sldId id="287" r:id="rId12"/>
    <p:sldId id="288" r:id="rId13"/>
    <p:sldId id="289" r:id="rId14"/>
    <p:sldId id="282"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3" d="100"/>
          <a:sy n="83" d="100"/>
        </p:scale>
        <p:origin x="59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A6058-D894-4F0C-9FFC-3E93363CC504}" type="datetimeFigureOut">
              <a:rPr lang="en-GB" smtClean="0"/>
              <a:t>10/10/2024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59FD6-D9E5-4E37-A8FE-86FECE22D732}" type="slidenum">
              <a:rPr lang="en-GB" smtClean="0"/>
              <a:t>‹#›</a:t>
            </a:fld>
            <a:endParaRPr lang="en-GB"/>
          </a:p>
        </p:txBody>
      </p:sp>
    </p:spTree>
    <p:extLst>
      <p:ext uri="{BB962C8B-B14F-4D97-AF65-F5344CB8AC3E}">
        <p14:creationId xmlns:p14="http://schemas.microsoft.com/office/powerpoint/2010/main" val="286860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A59FD6-D9E5-4E37-A8FE-86FECE22D732}" type="slidenum">
              <a:rPr lang="en-GB" smtClean="0"/>
              <a:t>2</a:t>
            </a:fld>
            <a:endParaRPr lang="en-GB"/>
          </a:p>
        </p:txBody>
      </p:sp>
    </p:spTree>
    <p:extLst>
      <p:ext uri="{BB962C8B-B14F-4D97-AF65-F5344CB8AC3E}">
        <p14:creationId xmlns:p14="http://schemas.microsoft.com/office/powerpoint/2010/main" val="19684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06142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92185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5304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833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5658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9283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63C0AAA-879B-45E8-956C-DA317ADD8D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32BE806-9347-4D76-8F6F-8C71C53A6E3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1C10545-9BE8-4706-886E-7B66923EF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009701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43110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934619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72148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2429162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3701514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74222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892185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316466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9759693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3482287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87F090CC-7A75-4490-BEF9-2F94B17BD4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675886C-FE14-4673-A29B-E6FE5384D67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5A18DE9-95F0-4B7B-9B44-A50FB04911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9439426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0647911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04341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0936308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3871525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4349200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3514692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46A06335-893B-4176-96A4-8C469D884C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C3280AA-2D87-496D-9C9B-FAAE1F43E2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CE82B35-CF86-41BC-ADCF-A271353C787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2368659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096F94B6-CE19-46EB-9CA1-9C090D3B579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166B540-2BC2-4EC5-9FA8-2362507EBD9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FD9AD9D9-8F7C-4B72-88E9-2A19E843EB9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82200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0E8C77D2-CD9A-497C-9DA7-0A3CE2FB8C3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3471FD5-E56D-4D63-BE5C-C77EC7AB6B8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734FF10-C88D-45C9-991E-C69B0AD9D95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450973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33E5553-77AE-45D2-9FD3-5862ADF6D0A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12680F7-2355-4CF2-8AFC-B062C8AFE3A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2C2932F-47CA-49E0-9475-990D68660B0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5862106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7792483-81F6-4FE9-A126-98CFFF773B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AD1625D-4B23-4017-A302-19DC5ED2BC5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26E198-77CB-4B69-9F9B-DB340DEC899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970593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67C43F1B-F552-419A-A5AA-4D77471A2C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7072B11-202A-4237-B2C3-6B4D518E064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E378FF8-EE34-404F-923F-B6F9956D5EE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4344883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a:extLst>
              <a:ext uri="{FF2B5EF4-FFF2-40B4-BE49-F238E27FC236}">
                <a16:creationId xmlns:a16="http://schemas.microsoft.com/office/drawing/2014/main" id="{5FA23F41-3BF2-42F3-9130-704CC2A4A9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4E512CF-71E5-443F-BAD9-F81F47FA05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BEA0FA81-3F0B-4998-A56E-B62FE28C94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236844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36EF0B7C-D119-406A-8241-5AF0CAA1A44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0481880-00BC-4FF9-B8F7-9D144079B01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B84BBAF6-0209-49CB-885E-4F8854A787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103937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328176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069044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220189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686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0" r:id="rId8"/>
    <p:sldLayoutId id="2147483689" r:id="rId9"/>
    <p:sldLayoutId id="2147483688" r:id="rId10"/>
    <p:sldLayoutId id="2147483687" r:id="rId11"/>
    <p:sldLayoutId id="2147483686" r:id="rId12"/>
    <p:sldLayoutId id="2147483685" r:id="rId13"/>
    <p:sldLayoutId id="2147483684" r:id="rId14"/>
    <p:sldLayoutId id="2147483683" r:id="rId15"/>
    <p:sldLayoutId id="2147483682" r:id="rId16"/>
    <p:sldLayoutId id="2147483681" r:id="rId17"/>
    <p:sldLayoutId id="2147483680" r:id="rId18"/>
    <p:sldLayoutId id="2147483679" r:id="rId19"/>
    <p:sldLayoutId id="2147483678" r:id="rId20"/>
    <p:sldLayoutId id="2147483677" r:id="rId21"/>
    <p:sldLayoutId id="2147483676" r:id="rId22"/>
    <p:sldLayoutId id="2147483675" r:id="rId23"/>
    <p:sldLayoutId id="2147483674" r:id="rId24"/>
    <p:sldLayoutId id="2147483673" r:id="rId25"/>
    <p:sldLayoutId id="2147483668" r:id="rId26"/>
    <p:sldLayoutId id="2147483669" r:id="rId27"/>
    <p:sldLayoutId id="2147483670" r:id="rId28"/>
    <p:sldLayoutId id="2147483671" r:id="rId29"/>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hemeOverride" Target="../theme/themeOverride9.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tags" Target="../tags/tag12.xml"/><Relationship Id="rId1" Type="http://schemas.openxmlformats.org/officeDocument/2006/relationships/themeOverride" Target="../theme/themeOverride10.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tags" Target="../tags/tag13.xml"/><Relationship Id="rId1" Type="http://schemas.openxmlformats.org/officeDocument/2006/relationships/themeOverride" Target="../theme/themeOverride11.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hemeOverride" Target="../theme/themeOverride12.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tags" Target="../tags/tag15.xml"/><Relationship Id="rId1" Type="http://schemas.openxmlformats.org/officeDocument/2006/relationships/themeOverride" Target="../theme/themeOverride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0.svg"/><Relationship Id="rId3" Type="http://schemas.openxmlformats.org/officeDocument/2006/relationships/slideLayout" Target="../slideLayouts/slideLayout7.xml"/><Relationship Id="rId7" Type="http://schemas.microsoft.com/office/2007/relationships/hdphoto" Target="../media/hdphoto1.wdp"/><Relationship Id="rId12" Type="http://schemas.openxmlformats.org/officeDocument/2006/relationships/image" Target="../media/image11.png"/><Relationship Id="rId2" Type="http://schemas.openxmlformats.org/officeDocument/2006/relationships/tags" Target="../tags/tag4.xml"/><Relationship Id="rId1" Type="http://schemas.openxmlformats.org/officeDocument/2006/relationships/themeOverride" Target="../theme/themeOverride2.xml"/><Relationship Id="rId6" Type="http://schemas.openxmlformats.org/officeDocument/2006/relationships/image" Target="../media/image8.png"/><Relationship Id="rId11" Type="http://schemas.openxmlformats.org/officeDocument/2006/relationships/image" Target="../media/image18.svg"/><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notesSlide" Target="../notesSlides/notesSlide2.xml"/><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0.svg"/><Relationship Id="rId3" Type="http://schemas.openxmlformats.org/officeDocument/2006/relationships/slideLayout" Target="../slideLayouts/slideLayout7.xml"/><Relationship Id="rId7" Type="http://schemas.microsoft.com/office/2007/relationships/hdphoto" Target="../media/hdphoto1.wdp"/><Relationship Id="rId12" Type="http://schemas.openxmlformats.org/officeDocument/2006/relationships/image" Target="../media/image11.png"/><Relationship Id="rId2" Type="http://schemas.openxmlformats.org/officeDocument/2006/relationships/tags" Target="../tags/tag5.xml"/><Relationship Id="rId1" Type="http://schemas.openxmlformats.org/officeDocument/2006/relationships/themeOverride" Target="../theme/themeOverride3.xml"/><Relationship Id="rId6" Type="http://schemas.openxmlformats.org/officeDocument/2006/relationships/image" Target="../media/image8.png"/><Relationship Id="rId11" Type="http://schemas.openxmlformats.org/officeDocument/2006/relationships/image" Target="../media/image18.svg"/><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notesSlide" Target="../notesSlides/notesSlide3.xml"/><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hemeOverride" Target="../theme/themeOverride4.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tags" Target="../tags/tag7.xml"/><Relationship Id="rId1" Type="http://schemas.openxmlformats.org/officeDocument/2006/relationships/themeOverride" Target="../theme/themeOverride5.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tags" Target="../tags/tag8.xml"/><Relationship Id="rId1" Type="http://schemas.openxmlformats.org/officeDocument/2006/relationships/themeOverride" Target="../theme/themeOverride6.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tags" Target="../tags/tag9.xml"/><Relationship Id="rId1" Type="http://schemas.openxmlformats.org/officeDocument/2006/relationships/themeOverride" Target="../theme/themeOverride7.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notesSlide" Target="../notesSlides/notesSlide4.xml"/><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hemeOverride" Target="../theme/themeOverride8.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Showcard" panose="02040603050506020204" pitchFamily="18" charset="0"/>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5"/>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6"/>
          <a:stretch>
            <a:fillRect/>
          </a:stretch>
        </p:blipFill>
        <p:spPr>
          <a:xfrm>
            <a:off x="10719400" y="5318829"/>
            <a:ext cx="902189" cy="794588"/>
          </a:xfrm>
          <a:prstGeom prst="rect">
            <a:avLst/>
          </a:prstGeom>
          <a:effectLst>
            <a:outerShdw blurRad="12700" dist="12700" dir="2700000" algn="tl" rotWithShape="0">
              <a:prstClr val="black">
                <a:alpha val="40000"/>
              </a:prstClr>
            </a:outerShdw>
          </a:effectLst>
        </p:spPr>
      </p:pic>
      <p:pic>
        <p:nvPicPr>
          <p:cNvPr id="10" name="Picture 9">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0" y="-114517"/>
            <a:ext cx="1238491" cy="1226229"/>
          </a:xfrm>
          <a:prstGeom prst="rect">
            <a:avLst/>
          </a:prstGeom>
        </p:spPr>
      </p:pic>
      <p:pic>
        <p:nvPicPr>
          <p:cNvPr id="4" name="Picture 3">
            <a:extLst>
              <a:ext uri="{FF2B5EF4-FFF2-40B4-BE49-F238E27FC236}">
                <a16:creationId xmlns:a16="http://schemas.microsoft.com/office/drawing/2014/main" id="{09D8B274-44FA-9316-DCF0-3BC55B92E3B5}"/>
              </a:ext>
            </a:extLst>
          </p:cNvPr>
          <p:cNvPicPr>
            <a:picLocks noChangeAspect="1"/>
          </p:cNvPicPr>
          <p:nvPr/>
        </p:nvPicPr>
        <p:blipFill>
          <a:blip r:embed="rId8"/>
          <a:stretch>
            <a:fillRect/>
          </a:stretch>
        </p:blipFill>
        <p:spPr>
          <a:xfrm>
            <a:off x="7056031" y="1459966"/>
            <a:ext cx="2816037" cy="806984"/>
          </a:xfrm>
          <a:prstGeom prst="rect">
            <a:avLst/>
          </a:prstGeom>
        </p:spPr>
      </p:pic>
      <p:pic>
        <p:nvPicPr>
          <p:cNvPr id="6" name="Picture 5">
            <a:extLst>
              <a:ext uri="{FF2B5EF4-FFF2-40B4-BE49-F238E27FC236}">
                <a16:creationId xmlns:a16="http://schemas.microsoft.com/office/drawing/2014/main" id="{BD3E6510-CCA3-99BD-A7EA-BF9DC1D879B0}"/>
              </a:ext>
            </a:extLst>
          </p:cNvPr>
          <p:cNvPicPr>
            <a:picLocks noChangeAspect="1"/>
          </p:cNvPicPr>
          <p:nvPr/>
        </p:nvPicPr>
        <p:blipFill>
          <a:blip r:embed="rId9"/>
          <a:stretch>
            <a:fillRect/>
          </a:stretch>
        </p:blipFill>
        <p:spPr>
          <a:xfrm>
            <a:off x="4533222" y="2411220"/>
            <a:ext cx="6840305" cy="2969009"/>
          </a:xfrm>
          <a:prstGeom prst="rect">
            <a:avLst/>
          </a:prstGeom>
        </p:spPr>
      </p:pic>
    </p:spTree>
    <p:custDataLst>
      <p:tags r:id="rId2"/>
    </p:custDataLst>
    <p:extLst>
      <p:ext uri="{BB962C8B-B14F-4D97-AF65-F5344CB8AC3E}">
        <p14:creationId xmlns:p14="http://schemas.microsoft.com/office/powerpoint/2010/main" val="3746878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226486" y="3452882"/>
            <a:ext cx="2866966" cy="3405118"/>
          </a:xfrm>
          <a:prstGeom prst="rect">
            <a:avLst/>
          </a:prstGeom>
        </p:spPr>
      </p:pic>
      <p:sp>
        <p:nvSpPr>
          <p:cNvPr id="7" name="TextBox 6">
            <a:extLst>
              <a:ext uri="{FF2B5EF4-FFF2-40B4-BE49-F238E27FC236}">
                <a16:creationId xmlns:a16="http://schemas.microsoft.com/office/drawing/2014/main" id="{2166084E-D516-1CEF-63C9-C8BEC4C8140A}"/>
              </a:ext>
            </a:extLst>
          </p:cNvPr>
          <p:cNvSpPr txBox="1"/>
          <p:nvPr/>
        </p:nvSpPr>
        <p:spPr>
          <a:xfrm>
            <a:off x="2915706" y="867272"/>
            <a:ext cx="8876244" cy="4031873"/>
          </a:xfrm>
          <a:prstGeom prst="rect">
            <a:avLst/>
          </a:prstGeom>
          <a:solidFill>
            <a:schemeClr val="accent4"/>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 Câu chuyện sự tích hồ Hoàn Kiếm sẽ mãi còn đó, nghĩ về chuyện xưa để yêu hồ Hoàn Kiếm, nhìn hồ mà hi vọng tương lai tươi sáng đều là điều ai cũng mong muốn.</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ustDataLst>
      <p:tags r:id="rId2"/>
    </p:custDataLst>
    <p:extLst>
      <p:ext uri="{BB962C8B-B14F-4D97-AF65-F5344CB8AC3E}">
        <p14:creationId xmlns:p14="http://schemas.microsoft.com/office/powerpoint/2010/main" val="3020552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Trao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đổi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gián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rộng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phong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cảnh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6" cstate="hqprint">
            <a:extLst>
              <a:ext uri="{BEBA8EAE-BF5A-486C-A8C5-ECC9F3942E4B}">
                <a14:imgProps xmlns:a14="http://schemas.microsoft.com/office/drawing/2010/main">
                  <a14:imgLayer r:embed="rId7">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sp>
        <p:nvSpPr>
          <p:cNvPr id="4" name="TextBox 3">
            <a:extLst>
              <a:ext uri="{FF2B5EF4-FFF2-40B4-BE49-F238E27FC236}">
                <a16:creationId xmlns:a16="http://schemas.microsoft.com/office/drawing/2014/main" id="{6153E281-89E6-8013-AF96-681511F971E2}"/>
              </a:ext>
            </a:extLst>
          </p:cNvPr>
          <p:cNvSpPr txBox="1"/>
          <p:nvPr/>
        </p:nvSpPr>
        <p:spPr>
          <a:xfrm>
            <a:off x="1514475" y="1571625"/>
            <a:ext cx="9867900" cy="1384995"/>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G:</a:t>
            </a:r>
          </a:p>
          <a:p>
            <a:r>
              <a:rPr lang="vi-VN" sz="2800" dirty="0">
                <a:latin typeface="Cambria" panose="02040503050406030204" pitchFamily="18" charset="0"/>
                <a:ea typeface="Cambria" panose="02040503050406030204" pitchFamily="18" charset="0"/>
              </a:rPr>
              <a:t>– Khi viết mở bài gián tiếp, có thể bắt đầu như thế nào để dẫn vào phần giới thiệu phong cảnh?</a:t>
            </a:r>
            <a:endParaRPr lang="en-US" sz="28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0CFC3579-7DFF-346A-11CC-F749F072EB52}"/>
              </a:ext>
            </a:extLst>
          </p:cNvPr>
          <p:cNvSpPr txBox="1"/>
          <p:nvPr/>
        </p:nvSpPr>
        <p:spPr>
          <a:xfrm>
            <a:off x="782107" y="3343772"/>
            <a:ext cx="5247218" cy="1200329"/>
          </a:xfrm>
          <a:prstGeom prst="rect">
            <a:avLst/>
          </a:prstGeom>
          <a:solidFill>
            <a:schemeClr val="accent6">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Nhớ về một số nơi có phong cảnh đẹp em từng đến thăm hoặc được xem trên ti vi, trong tranh ảnh,…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B74010D4-7806-E66A-A532-00F7CFFFAD99}"/>
              </a:ext>
            </a:extLst>
          </p:cNvPr>
          <p:cNvSpPr txBox="1"/>
          <p:nvPr/>
        </p:nvSpPr>
        <p:spPr>
          <a:xfrm>
            <a:off x="6325657" y="3343772"/>
            <a:ext cx="5247218" cy="1200329"/>
          </a:xfrm>
          <a:prstGeom prst="rect">
            <a:avLst/>
          </a:prstGeom>
          <a:solidFill>
            <a:schemeClr val="accent6">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Nghe một bài hát hoặc đọc một bài thơ, bài văn,… có nhắc đến vẻ đẹp của cảnh vật thiên nhiên,…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ustDataLst>
      <p:tags r:id="rId2"/>
    </p:custDataLst>
    <p:extLst>
      <p:ext uri="{BB962C8B-B14F-4D97-AF65-F5344CB8AC3E}">
        <p14:creationId xmlns:p14="http://schemas.microsoft.com/office/powerpoint/2010/main" val="26839551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Trao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đổi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gián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rộng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phong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cảnh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6" cstate="hqprint">
            <a:extLst>
              <a:ext uri="{BEBA8EAE-BF5A-486C-A8C5-ECC9F3942E4B}">
                <a14:imgProps xmlns:a14="http://schemas.microsoft.com/office/drawing/2010/main">
                  <a14:imgLayer r:embed="rId7">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sp>
        <p:nvSpPr>
          <p:cNvPr id="4" name="TextBox 3">
            <a:extLst>
              <a:ext uri="{FF2B5EF4-FFF2-40B4-BE49-F238E27FC236}">
                <a16:creationId xmlns:a16="http://schemas.microsoft.com/office/drawing/2014/main" id="{6153E281-89E6-8013-AF96-681511F971E2}"/>
              </a:ext>
            </a:extLst>
          </p:cNvPr>
          <p:cNvSpPr txBox="1"/>
          <p:nvPr/>
        </p:nvSpPr>
        <p:spPr>
          <a:xfrm>
            <a:off x="1514475" y="1571625"/>
            <a:ext cx="98679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a:t>
            </a:r>
          </a:p>
          <a:p>
            <a:pPr lvl="0"/>
            <a:r>
              <a:rPr lang="vi-VN" sz="2800" dirty="0">
                <a:solidFill>
                  <a:prstClr val="black"/>
                </a:solidFill>
                <a:latin typeface="Cambria" panose="02040503050406030204" pitchFamily="18" charset="0"/>
                <a:ea typeface="Cambria" panose="02040503050406030204" pitchFamily="18" charset="0"/>
              </a:rPr>
              <a:t>– Khi viết kết bài mở rộng, nên mở rộng theo hướng nào?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0CFC3579-7DFF-346A-11CC-F749F072EB52}"/>
              </a:ext>
            </a:extLst>
          </p:cNvPr>
          <p:cNvSpPr txBox="1"/>
          <p:nvPr/>
        </p:nvSpPr>
        <p:spPr>
          <a:xfrm>
            <a:off x="782107" y="3343772"/>
            <a:ext cx="5247218" cy="1200329"/>
          </a:xfrm>
          <a:prstGeom prst="rect">
            <a:avLst/>
          </a:prstGeom>
          <a:solidFill>
            <a:schemeClr val="accent4">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Nghĩ về những người thầm lặng góp sức, chung tay giữ gìn, bảo vệ vẻ đẹp của cảnh vật thiên nhiên,…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B74010D4-7806-E66A-A532-00F7CFFFAD99}"/>
              </a:ext>
            </a:extLst>
          </p:cNvPr>
          <p:cNvSpPr txBox="1"/>
          <p:nvPr/>
        </p:nvSpPr>
        <p:spPr>
          <a:xfrm>
            <a:off x="6325657" y="3343772"/>
            <a:ext cx="5247218" cy="1200329"/>
          </a:xfrm>
          <a:prstGeom prst="rect">
            <a:avLst/>
          </a:prstGeom>
          <a:solidFill>
            <a:schemeClr val="accent4">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Tưởng tượng về những thay đổi của cảnh vật thiên nhiên theo thời gian,…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ustDataLst>
      <p:tags r:id="rId2"/>
    </p:custDataLst>
    <p:extLst>
      <p:ext uri="{BB962C8B-B14F-4D97-AF65-F5344CB8AC3E}">
        <p14:creationId xmlns:p14="http://schemas.microsoft.com/office/powerpoint/2010/main" val="1055889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276225"/>
            <a:ext cx="11051177" cy="6515100"/>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a:extLst>
              <a:ext uri="{FF2B5EF4-FFF2-40B4-BE49-F238E27FC236}">
                <a16:creationId xmlns:a16="http://schemas.microsoft.com/office/drawing/2014/main" id="{0F52C641-540E-6F46-A58E-81B32294F402}"/>
              </a:ext>
            </a:extLst>
          </p:cNvPr>
          <p:cNvPicPr>
            <a:picLocks noChangeAspect="1"/>
          </p:cNvPicPr>
          <p:nvPr/>
        </p:nvPicPr>
        <p:blipFill>
          <a:blip r:embed="rId6"/>
          <a:stretch>
            <a:fillRect/>
          </a:stretch>
        </p:blipFill>
        <p:spPr>
          <a:xfrm>
            <a:off x="2819399" y="342899"/>
            <a:ext cx="6362701" cy="6372707"/>
          </a:xfrm>
          <a:prstGeom prst="rect">
            <a:avLst/>
          </a:prstGeom>
        </p:spPr>
      </p:pic>
    </p:spTree>
    <p:custDataLst>
      <p:tags r:id="rId2"/>
    </p:custDataLst>
    <p:extLst>
      <p:ext uri="{BB962C8B-B14F-4D97-AF65-F5344CB8AC3E}">
        <p14:creationId xmlns:p14="http://schemas.microsoft.com/office/powerpoint/2010/main" val="1103823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8">
            <a:extLst>
              <a:ext uri="{FF2B5EF4-FFF2-40B4-BE49-F238E27FC236}">
                <a16:creationId xmlns:a16="http://schemas.microsoft.com/office/drawing/2014/main" id="{E0DC7469-27B6-4E1B-8413-FA40C6F6F7A5}"/>
              </a:ext>
            </a:extLst>
          </p:cNvPr>
          <p:cNvPicPr>
            <a:picLocks noChangeAspect="1"/>
          </p:cNvPicPr>
          <p:nvPr/>
        </p:nvPicPr>
        <p:blipFill>
          <a:blip r:embed="rId5"/>
          <a:stretch>
            <a:fillRect/>
          </a:stretch>
        </p:blipFill>
        <p:spPr>
          <a:xfrm>
            <a:off x="6882782" y="4138537"/>
            <a:ext cx="2011854" cy="1432684"/>
          </a:xfrm>
          <a:prstGeom prst="rect">
            <a:avLst/>
          </a:prstGeom>
        </p:spPr>
      </p:pic>
      <p:pic>
        <p:nvPicPr>
          <p:cNvPr id="10" name="图片 9">
            <a:extLst>
              <a:ext uri="{FF2B5EF4-FFF2-40B4-BE49-F238E27FC236}">
                <a16:creationId xmlns:a16="http://schemas.microsoft.com/office/drawing/2014/main" id="{6D7A0029-9CED-4447-B646-506D119470B9}"/>
              </a:ext>
            </a:extLst>
          </p:cNvPr>
          <p:cNvPicPr>
            <a:picLocks noChangeAspect="1"/>
          </p:cNvPicPr>
          <p:nvPr/>
        </p:nvPicPr>
        <p:blipFill>
          <a:blip r:embed="rId6"/>
          <a:stretch>
            <a:fillRect/>
          </a:stretch>
        </p:blipFill>
        <p:spPr>
          <a:xfrm>
            <a:off x="9215485" y="2971858"/>
            <a:ext cx="1670449" cy="1316850"/>
          </a:xfrm>
          <a:prstGeom prst="rect">
            <a:avLst/>
          </a:prstGeom>
        </p:spPr>
      </p:pic>
      <p:sp>
        <p:nvSpPr>
          <p:cNvPr id="15" name="Rounded Rectangle 10"/>
          <p:cNvSpPr/>
          <p:nvPr/>
        </p:nvSpPr>
        <p:spPr>
          <a:xfrm>
            <a:off x="3203995" y="1689649"/>
            <a:ext cx="6699660" cy="2920452"/>
          </a:xfrm>
          <a:custGeom>
            <a:avLst/>
            <a:gdLst>
              <a:gd name="connsiteX0" fmla="*/ 0 w 8145194"/>
              <a:gd name="connsiteY0" fmla="*/ 197752 h 1186491"/>
              <a:gd name="connsiteX1" fmla="*/ 197752 w 8145194"/>
              <a:gd name="connsiteY1" fmla="*/ 0 h 1186491"/>
              <a:gd name="connsiteX2" fmla="*/ 7947442 w 8145194"/>
              <a:gd name="connsiteY2" fmla="*/ 0 h 1186491"/>
              <a:gd name="connsiteX3" fmla="*/ 8145194 w 8145194"/>
              <a:gd name="connsiteY3" fmla="*/ 197752 h 1186491"/>
              <a:gd name="connsiteX4" fmla="*/ 8145194 w 8145194"/>
              <a:gd name="connsiteY4" fmla="*/ 988739 h 1186491"/>
              <a:gd name="connsiteX5" fmla="*/ 7947442 w 8145194"/>
              <a:gd name="connsiteY5" fmla="*/ 1186491 h 1186491"/>
              <a:gd name="connsiteX6" fmla="*/ 197752 w 8145194"/>
              <a:gd name="connsiteY6" fmla="*/ 1186491 h 1186491"/>
              <a:gd name="connsiteX7" fmla="*/ 0 w 8145194"/>
              <a:gd name="connsiteY7" fmla="*/ 988739 h 1186491"/>
              <a:gd name="connsiteX8" fmla="*/ 0 w 8145194"/>
              <a:gd name="connsiteY8" fmla="*/ 197752 h 1186491"/>
              <a:gd name="connsiteX0" fmla="*/ 0 w 8145194"/>
              <a:gd name="connsiteY0" fmla="*/ 260456 h 1249195"/>
              <a:gd name="connsiteX1" fmla="*/ 197752 w 8145194"/>
              <a:gd name="connsiteY1" fmla="*/ 62704 h 1249195"/>
              <a:gd name="connsiteX2" fmla="*/ 6260123 w 8145194"/>
              <a:gd name="connsiteY2" fmla="*/ 0 h 1249195"/>
              <a:gd name="connsiteX3" fmla="*/ 7947442 w 8145194"/>
              <a:gd name="connsiteY3" fmla="*/ 62704 h 1249195"/>
              <a:gd name="connsiteX4" fmla="*/ 8145194 w 8145194"/>
              <a:gd name="connsiteY4" fmla="*/ 260456 h 1249195"/>
              <a:gd name="connsiteX5" fmla="*/ 8145194 w 8145194"/>
              <a:gd name="connsiteY5" fmla="*/ 1051443 h 1249195"/>
              <a:gd name="connsiteX6" fmla="*/ 7947442 w 8145194"/>
              <a:gd name="connsiteY6" fmla="*/ 1249195 h 1249195"/>
              <a:gd name="connsiteX7" fmla="*/ 197752 w 8145194"/>
              <a:gd name="connsiteY7" fmla="*/ 1249195 h 1249195"/>
              <a:gd name="connsiteX8" fmla="*/ 0 w 8145194"/>
              <a:gd name="connsiteY8" fmla="*/ 1051443 h 1249195"/>
              <a:gd name="connsiteX9" fmla="*/ 0 w 8145194"/>
              <a:gd name="connsiteY9" fmla="*/ 260456 h 1249195"/>
              <a:gd name="connsiteX0" fmla="*/ 0 w 8145194"/>
              <a:gd name="connsiteY0" fmla="*/ 260456 h 1249204"/>
              <a:gd name="connsiteX1" fmla="*/ 197752 w 8145194"/>
              <a:gd name="connsiteY1" fmla="*/ 62704 h 1249204"/>
              <a:gd name="connsiteX2" fmla="*/ 6260123 w 8145194"/>
              <a:gd name="connsiteY2" fmla="*/ 0 h 1249204"/>
              <a:gd name="connsiteX3" fmla="*/ 7947442 w 8145194"/>
              <a:gd name="connsiteY3" fmla="*/ 62704 h 1249204"/>
              <a:gd name="connsiteX4" fmla="*/ 8145194 w 8145194"/>
              <a:gd name="connsiteY4" fmla="*/ 260456 h 1249204"/>
              <a:gd name="connsiteX5" fmla="*/ 8145194 w 8145194"/>
              <a:gd name="connsiteY5" fmla="*/ 1051443 h 1249204"/>
              <a:gd name="connsiteX6" fmla="*/ 7947442 w 8145194"/>
              <a:gd name="connsiteY6" fmla="*/ 1249195 h 1249204"/>
              <a:gd name="connsiteX7" fmla="*/ 6049108 w 8145194"/>
              <a:gd name="connsiteY7" fmla="*/ 1181687 h 1249204"/>
              <a:gd name="connsiteX8" fmla="*/ 197752 w 8145194"/>
              <a:gd name="connsiteY8" fmla="*/ 1249195 h 1249204"/>
              <a:gd name="connsiteX9" fmla="*/ 0 w 8145194"/>
              <a:gd name="connsiteY9" fmla="*/ 1051443 h 1249204"/>
              <a:gd name="connsiteX10" fmla="*/ 0 w 8145194"/>
              <a:gd name="connsiteY10" fmla="*/ 260456 h 1249204"/>
              <a:gd name="connsiteX0" fmla="*/ 0 w 8145194"/>
              <a:gd name="connsiteY0" fmla="*/ 260456 h 1280159"/>
              <a:gd name="connsiteX1" fmla="*/ 197752 w 8145194"/>
              <a:gd name="connsiteY1" fmla="*/ 62704 h 1280159"/>
              <a:gd name="connsiteX2" fmla="*/ 6260123 w 8145194"/>
              <a:gd name="connsiteY2" fmla="*/ 0 h 1280159"/>
              <a:gd name="connsiteX3" fmla="*/ 7947442 w 8145194"/>
              <a:gd name="connsiteY3" fmla="*/ 62704 h 1280159"/>
              <a:gd name="connsiteX4" fmla="*/ 8145194 w 8145194"/>
              <a:gd name="connsiteY4" fmla="*/ 260456 h 1280159"/>
              <a:gd name="connsiteX5" fmla="*/ 8145194 w 8145194"/>
              <a:gd name="connsiteY5" fmla="*/ 1051443 h 1280159"/>
              <a:gd name="connsiteX6" fmla="*/ 7947442 w 8145194"/>
              <a:gd name="connsiteY6" fmla="*/ 1249195 h 1280159"/>
              <a:gd name="connsiteX7" fmla="*/ 6049108 w 8145194"/>
              <a:gd name="connsiteY7" fmla="*/ 1181687 h 1280159"/>
              <a:gd name="connsiteX8" fmla="*/ 3235569 w 8145194"/>
              <a:gd name="connsiteY8" fmla="*/ 1280159 h 1280159"/>
              <a:gd name="connsiteX9" fmla="*/ 197752 w 8145194"/>
              <a:gd name="connsiteY9" fmla="*/ 1249195 h 1280159"/>
              <a:gd name="connsiteX10" fmla="*/ 0 w 8145194"/>
              <a:gd name="connsiteY10" fmla="*/ 1051443 h 1280159"/>
              <a:gd name="connsiteX11" fmla="*/ 0 w 8145194"/>
              <a:gd name="connsiteY11" fmla="*/ 260456 h 1280159"/>
              <a:gd name="connsiteX0" fmla="*/ 0 w 8145194"/>
              <a:gd name="connsiteY0" fmla="*/ 260456 h 1280159"/>
              <a:gd name="connsiteX1" fmla="*/ 197752 w 8145194"/>
              <a:gd name="connsiteY1" fmla="*/ 62704 h 1280159"/>
              <a:gd name="connsiteX2" fmla="*/ 2630659 w 8145194"/>
              <a:gd name="connsiteY2" fmla="*/ 112541 h 1280159"/>
              <a:gd name="connsiteX3" fmla="*/ 6260123 w 8145194"/>
              <a:gd name="connsiteY3" fmla="*/ 0 h 1280159"/>
              <a:gd name="connsiteX4" fmla="*/ 7947442 w 8145194"/>
              <a:gd name="connsiteY4" fmla="*/ 62704 h 1280159"/>
              <a:gd name="connsiteX5" fmla="*/ 8145194 w 8145194"/>
              <a:gd name="connsiteY5" fmla="*/ 260456 h 1280159"/>
              <a:gd name="connsiteX6" fmla="*/ 8145194 w 8145194"/>
              <a:gd name="connsiteY6" fmla="*/ 1051443 h 1280159"/>
              <a:gd name="connsiteX7" fmla="*/ 7947442 w 8145194"/>
              <a:gd name="connsiteY7" fmla="*/ 1249195 h 1280159"/>
              <a:gd name="connsiteX8" fmla="*/ 6049108 w 8145194"/>
              <a:gd name="connsiteY8" fmla="*/ 1181687 h 1280159"/>
              <a:gd name="connsiteX9" fmla="*/ 3235569 w 8145194"/>
              <a:gd name="connsiteY9" fmla="*/ 1280159 h 1280159"/>
              <a:gd name="connsiteX10" fmla="*/ 197752 w 8145194"/>
              <a:gd name="connsiteY10" fmla="*/ 1249195 h 1280159"/>
              <a:gd name="connsiteX11" fmla="*/ 0 w 8145194"/>
              <a:gd name="connsiteY11" fmla="*/ 1051443 h 1280159"/>
              <a:gd name="connsiteX12" fmla="*/ 0 w 8145194"/>
              <a:gd name="connsiteY12" fmla="*/ 260456 h 1280159"/>
              <a:gd name="connsiteX0" fmla="*/ 0 w 8285978"/>
              <a:gd name="connsiteY0" fmla="*/ 260456 h 1280159"/>
              <a:gd name="connsiteX1" fmla="*/ 197752 w 8285978"/>
              <a:gd name="connsiteY1" fmla="*/ 62704 h 1280159"/>
              <a:gd name="connsiteX2" fmla="*/ 2630659 w 8285978"/>
              <a:gd name="connsiteY2" fmla="*/ 112541 h 1280159"/>
              <a:gd name="connsiteX3" fmla="*/ 6260123 w 8285978"/>
              <a:gd name="connsiteY3" fmla="*/ 0 h 1280159"/>
              <a:gd name="connsiteX4" fmla="*/ 7947442 w 8285978"/>
              <a:gd name="connsiteY4" fmla="*/ 62704 h 1280159"/>
              <a:gd name="connsiteX5" fmla="*/ 8145194 w 8285978"/>
              <a:gd name="connsiteY5" fmla="*/ 260456 h 1280159"/>
              <a:gd name="connsiteX6" fmla="*/ 8285871 w 8285978"/>
              <a:gd name="connsiteY6" fmla="*/ 618978 h 1280159"/>
              <a:gd name="connsiteX7" fmla="*/ 8145194 w 8285978"/>
              <a:gd name="connsiteY7" fmla="*/ 1051443 h 1280159"/>
              <a:gd name="connsiteX8" fmla="*/ 7947442 w 8285978"/>
              <a:gd name="connsiteY8" fmla="*/ 1249195 h 1280159"/>
              <a:gd name="connsiteX9" fmla="*/ 6049108 w 8285978"/>
              <a:gd name="connsiteY9" fmla="*/ 1181687 h 1280159"/>
              <a:gd name="connsiteX10" fmla="*/ 3235569 w 8285978"/>
              <a:gd name="connsiteY10" fmla="*/ 1280159 h 1280159"/>
              <a:gd name="connsiteX11" fmla="*/ 197752 w 8285978"/>
              <a:gd name="connsiteY11" fmla="*/ 1249195 h 1280159"/>
              <a:gd name="connsiteX12" fmla="*/ 0 w 8285978"/>
              <a:gd name="connsiteY12" fmla="*/ 1051443 h 1280159"/>
              <a:gd name="connsiteX13" fmla="*/ 0 w 8285978"/>
              <a:gd name="connsiteY13" fmla="*/ 260456 h 128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5978" h="1280159">
                <a:moveTo>
                  <a:pt x="0" y="260456"/>
                </a:moveTo>
                <a:cubicBezTo>
                  <a:pt x="0" y="151241"/>
                  <a:pt x="88537" y="62704"/>
                  <a:pt x="197752" y="62704"/>
                </a:cubicBezTo>
                <a:cubicBezTo>
                  <a:pt x="1004032" y="51181"/>
                  <a:pt x="1824379" y="124064"/>
                  <a:pt x="2630659" y="112541"/>
                </a:cubicBezTo>
                <a:lnTo>
                  <a:pt x="6260123" y="0"/>
                </a:lnTo>
                <a:cubicBezTo>
                  <a:pt x="6836630" y="2144"/>
                  <a:pt x="7370935" y="60560"/>
                  <a:pt x="7947442" y="62704"/>
                </a:cubicBezTo>
                <a:cubicBezTo>
                  <a:pt x="8056657" y="62704"/>
                  <a:pt x="8145194" y="151241"/>
                  <a:pt x="8145194" y="260456"/>
                </a:cubicBezTo>
                <a:cubicBezTo>
                  <a:pt x="8140505" y="375274"/>
                  <a:pt x="8290560" y="504160"/>
                  <a:pt x="8285871" y="618978"/>
                </a:cubicBezTo>
                <a:lnTo>
                  <a:pt x="8145194" y="1051443"/>
                </a:lnTo>
                <a:cubicBezTo>
                  <a:pt x="8145194" y="1160658"/>
                  <a:pt x="8056657" y="1249195"/>
                  <a:pt x="7947442" y="1249195"/>
                </a:cubicBezTo>
                <a:cubicBezTo>
                  <a:pt x="7286529" y="1250138"/>
                  <a:pt x="6710021" y="1180744"/>
                  <a:pt x="6049108" y="1181687"/>
                </a:cubicBezTo>
                <a:cubicBezTo>
                  <a:pt x="5115951" y="1195754"/>
                  <a:pt x="4168726" y="1266092"/>
                  <a:pt x="3235569" y="1280159"/>
                </a:cubicBezTo>
                <a:lnTo>
                  <a:pt x="197752" y="1249195"/>
                </a:lnTo>
                <a:cubicBezTo>
                  <a:pt x="88537" y="1249195"/>
                  <a:pt x="0" y="1160658"/>
                  <a:pt x="0" y="1051443"/>
                </a:cubicBezTo>
                <a:lnTo>
                  <a:pt x="0" y="260456"/>
                </a:lnTo>
                <a:close/>
              </a:path>
            </a:pathLst>
          </a:cu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Rectangle 15"/>
          <p:cNvSpPr/>
          <p:nvPr/>
        </p:nvSpPr>
        <p:spPr>
          <a:xfrm>
            <a:off x="3309395" y="2021929"/>
            <a:ext cx="6255955" cy="2123658"/>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GB"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Nêu</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cách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gián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tiếp</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kết</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rộng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mình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muốn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vận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dụng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GB"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14" name="Picture 13"/>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spTree>
    <p:custDataLst>
      <p:tags r:id="rId2"/>
    </p:custDataLst>
    <p:extLst>
      <p:ext uri="{BB962C8B-B14F-4D97-AF65-F5344CB8AC3E}">
        <p14:creationId xmlns:p14="http://schemas.microsoft.com/office/powerpoint/2010/main" val="83002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4"/>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5"/>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2" name="Picture 1"/>
          <p:cNvPicPr>
            <a:picLocks noChangeAspect="1"/>
          </p:cNvPicPr>
          <p:nvPr/>
        </p:nvPicPr>
        <p:blipFill rotWithShape="1">
          <a:blip r:embed="rId6"/>
          <a:srcRect r="9515" b="15876"/>
          <a:stretch/>
        </p:blipFill>
        <p:spPr>
          <a:xfrm>
            <a:off x="4123274" y="697384"/>
            <a:ext cx="7300939" cy="5182556"/>
          </a:xfrm>
          <a:prstGeom prst="rect">
            <a:avLst/>
          </a:prstGeom>
        </p:spPr>
      </p:pic>
    </p:spTree>
    <p:custDataLst>
      <p:tags r:id="rId1"/>
    </p:custDataLst>
    <p:extLst>
      <p:ext uri="{BB962C8B-B14F-4D97-AF65-F5344CB8AC3E}">
        <p14:creationId xmlns:p14="http://schemas.microsoft.com/office/powerpoint/2010/main" val="393540120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prstClr val="white"/>
                </a:solidFill>
                <a:latin typeface="Cambria" panose="02040503050406030204" pitchFamily="18" charset="0"/>
                <a:ea typeface="Cambria" panose="02040503050406030204" pitchFamily="18" charset="0"/>
              </a:rPr>
              <a:t>1. </a:t>
            </a:r>
            <a:r>
              <a:rPr lang="vi-VN" sz="3200" b="1" dirty="0">
                <a:solidFill>
                  <a:prstClr val="white"/>
                </a:solidFill>
                <a:latin typeface="Cambria" panose="02040503050406030204" pitchFamily="18" charset="0"/>
                <a:ea typeface="Cambria" panose="02040503050406030204" pitchFamily="18" charset="0"/>
              </a:rPr>
              <a:t>So sánh các cách mở bài và kết bài dưới đây. Em thích cách viết nào hơn? Vì sao?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rotWithShape="1">
          <a:blip r:embed="rId6" cstate="hqprint">
            <a:extLst>
              <a:ext uri="{BEBA8EAE-BF5A-486C-A8C5-ECC9F3942E4B}">
                <a14:imgProps xmlns:a14="http://schemas.microsoft.com/office/drawing/2010/main">
                  <a14:imgLayer r:embed="rId7">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grpSp>
        <p:nvGrpSpPr>
          <p:cNvPr id="7" name="Group 6">
            <a:extLst>
              <a:ext uri="{FF2B5EF4-FFF2-40B4-BE49-F238E27FC236}">
                <a16:creationId xmlns:a16="http://schemas.microsoft.com/office/drawing/2014/main" id="{A39A7903-D3D1-E906-0C17-7CA9AC3455EB}"/>
              </a:ext>
            </a:extLst>
          </p:cNvPr>
          <p:cNvGrpSpPr/>
          <p:nvPr/>
        </p:nvGrpSpPr>
        <p:grpSpPr>
          <a:xfrm>
            <a:off x="773625" y="2579705"/>
            <a:ext cx="2312475" cy="1735120"/>
            <a:chOff x="783150" y="2474930"/>
            <a:chExt cx="2312475" cy="2019780"/>
          </a:xfrm>
        </p:grpSpPr>
        <p:sp>
          <p:nvSpPr>
            <p:cNvPr id="4" name="Freeform 9">
              <a:extLst>
                <a:ext uri="{FF2B5EF4-FFF2-40B4-BE49-F238E27FC236}">
                  <a16:creationId xmlns:a16="http://schemas.microsoft.com/office/drawing/2014/main" id="{D8A9C7D4-E307-3545-E66F-634B8F014BE5}"/>
                </a:ext>
              </a:extLst>
            </p:cNvPr>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b="1" dirty="0"/>
            </a:p>
          </p:txBody>
        </p:sp>
        <p:sp>
          <p:nvSpPr>
            <p:cNvPr id="5" name="TextBox 4">
              <a:extLst>
                <a:ext uri="{FF2B5EF4-FFF2-40B4-BE49-F238E27FC236}">
                  <a16:creationId xmlns:a16="http://schemas.microsoft.com/office/drawing/2014/main" id="{5640D6D7-734C-CEF5-D9A0-614241CDEDE9}"/>
                </a:ext>
              </a:extLst>
            </p:cNvPr>
            <p:cNvSpPr txBox="1"/>
            <p:nvPr/>
          </p:nvSpPr>
          <p:spPr>
            <a:xfrm>
              <a:off x="1200150" y="3371851"/>
              <a:ext cx="1552575" cy="680712"/>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Mở</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bài</a:t>
              </a:r>
              <a:endParaRPr lang="en-US" sz="3200" b="1" dirty="0">
                <a:latin typeface="Cambria" panose="02040503050406030204" pitchFamily="18" charset="0"/>
                <a:ea typeface="Cambria" panose="02040503050406030204" pitchFamily="18" charset="0"/>
              </a:endParaRPr>
            </a:p>
          </p:txBody>
        </p:sp>
      </p:grpSp>
      <p:sp>
        <p:nvSpPr>
          <p:cNvPr id="8" name="Freeform: Shape 7">
            <a:extLst>
              <a:ext uri="{FF2B5EF4-FFF2-40B4-BE49-F238E27FC236}">
                <a16:creationId xmlns:a16="http://schemas.microsoft.com/office/drawing/2014/main" id="{AC74E76E-E5B1-D81B-5F16-004218CDFBFD}"/>
              </a:ext>
            </a:extLst>
          </p:cNvPr>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0">
            <a:extLst>
              <a:ext uri="{FF2B5EF4-FFF2-40B4-BE49-F238E27FC236}">
                <a16:creationId xmlns:a16="http://schemas.microsoft.com/office/drawing/2014/main" id="{3C1DBCB1-5B9E-0CA3-9E18-CDCDB4617C10}"/>
              </a:ext>
            </a:extLst>
          </p:cNvPr>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3CC52A9D-3B91-F92D-59DA-92ADB301492D}"/>
              </a:ext>
            </a:extLst>
          </p:cNvPr>
          <p:cNvSpPr txBox="1"/>
          <p:nvPr/>
        </p:nvSpPr>
        <p:spPr>
          <a:xfrm>
            <a:off x="3876675" y="20955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trực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sp>
        <p:nvSpPr>
          <p:cNvPr id="12" name="Freeform: Shape 11">
            <a:extLst>
              <a:ext uri="{FF2B5EF4-FFF2-40B4-BE49-F238E27FC236}">
                <a16:creationId xmlns:a16="http://schemas.microsoft.com/office/drawing/2014/main" id="{FCC7BBF2-25E1-FF41-B680-B2646481CF1B}"/>
              </a:ext>
            </a:extLst>
          </p:cNvPr>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0">
            <a:extLst>
              <a:ext uri="{FF2B5EF4-FFF2-40B4-BE49-F238E27FC236}">
                <a16:creationId xmlns:a16="http://schemas.microsoft.com/office/drawing/2014/main" id="{8A6F8093-1EBA-CD45-BB7F-DAB382F50AF7}"/>
              </a:ext>
            </a:extLst>
          </p:cNvPr>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F86A162D-2DF9-79E5-C971-C81079C771A2}"/>
              </a:ext>
            </a:extLst>
          </p:cNvPr>
          <p:cNvSpPr txBox="1"/>
          <p:nvPr/>
        </p:nvSpPr>
        <p:spPr>
          <a:xfrm>
            <a:off x="3943350" y="43053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gián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cxnSp>
        <p:nvCxnSpPr>
          <p:cNvPr id="20" name="Connector: Curved 19">
            <a:extLst>
              <a:ext uri="{FF2B5EF4-FFF2-40B4-BE49-F238E27FC236}">
                <a16:creationId xmlns:a16="http://schemas.microsoft.com/office/drawing/2014/main" id="{B2E87D35-5752-E71D-B9D9-2F410346B7A1}"/>
              </a:ext>
            </a:extLst>
          </p:cNvPr>
          <p:cNvCxnSpPr>
            <a:cxnSpLocks/>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a:extLst>
              <a:ext uri="{FF2B5EF4-FFF2-40B4-BE49-F238E27FC236}">
                <a16:creationId xmlns:a16="http://schemas.microsoft.com/office/drawing/2014/main" id="{90F567F8-2594-74F5-9859-2C6B8A86F835}"/>
              </a:ext>
            </a:extLst>
          </p:cNvPr>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B11A6863-8B74-0614-71D1-53A90E6B83CE}"/>
              </a:ext>
            </a:extLst>
          </p:cNvPr>
          <p:cNvSpPr txBox="1"/>
          <p:nvPr/>
        </p:nvSpPr>
        <p:spPr>
          <a:xfrm>
            <a:off x="6686550" y="1771650"/>
            <a:ext cx="4686300" cy="707886"/>
          </a:xfrm>
          <a:prstGeom prst="rect">
            <a:avLst/>
          </a:prstGeom>
          <a:noFill/>
        </p:spPr>
        <p:txBody>
          <a:bodyPr wrap="square" rtlCol="0">
            <a:spAutoFit/>
          </a:bodyPr>
          <a:lstStyle/>
          <a:p>
            <a:pPr rtl="0">
              <a:spcBef>
                <a:spcPts val="0"/>
              </a:spcBef>
              <a:spcAft>
                <a:spcPts val="500"/>
              </a:spcAft>
            </a:pPr>
            <a:r>
              <a:rPr lang="vi-VN" sz="2000" b="0" i="0" u="none" strike="noStrike" dirty="0">
                <a:solidFill>
                  <a:srgbClr val="002060"/>
                </a:solidFill>
                <a:effectLst/>
                <a:latin typeface="Cambria" panose="02040503050406030204" pitchFamily="18" charset="0"/>
                <a:ea typeface="Cambria" panose="02040503050406030204" pitchFamily="18" charset="0"/>
              </a:rPr>
              <a:t>Đà Lạt là thành phố ngàn hoa, nổi tiếng với hồ trong xanh và thông mơ màng.</a:t>
            </a:r>
            <a:endParaRPr lang="vi-VN" sz="2000" b="0" dirty="0">
              <a:solidFill>
                <a:srgbClr val="002060"/>
              </a:solidFill>
              <a:effectLst/>
              <a:latin typeface="Cambria" panose="02040503050406030204" pitchFamily="18" charset="0"/>
              <a:ea typeface="Cambria" panose="02040503050406030204" pitchFamily="18" charset="0"/>
            </a:endParaRPr>
          </a:p>
        </p:txBody>
      </p:sp>
      <p:cxnSp>
        <p:nvCxnSpPr>
          <p:cNvPr id="27" name="Connector: Curved 26">
            <a:extLst>
              <a:ext uri="{FF2B5EF4-FFF2-40B4-BE49-F238E27FC236}">
                <a16:creationId xmlns:a16="http://schemas.microsoft.com/office/drawing/2014/main" id="{D7ABEDF1-106F-F3DD-ABF6-3196D055B29D}"/>
              </a:ext>
            </a:extLst>
          </p:cNvPr>
          <p:cNvCxnSpPr>
            <a:cxnSpLocks/>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a:extLst>
              <a:ext uri="{FF2B5EF4-FFF2-40B4-BE49-F238E27FC236}">
                <a16:creationId xmlns:a16="http://schemas.microsoft.com/office/drawing/2014/main" id="{581C91B9-46A0-2D1B-0EAB-FF1E6E3A3F4B}"/>
              </a:ext>
            </a:extLst>
          </p:cNvPr>
          <p:cNvSpPr/>
          <p:nvPr/>
        </p:nvSpPr>
        <p:spPr>
          <a:xfrm>
            <a:off x="6602925" y="3409950"/>
            <a:ext cx="5046150" cy="2571750"/>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05AC3557-AB72-4925-7ED3-9C1B81A2341C}"/>
              </a:ext>
            </a:extLst>
          </p:cNvPr>
          <p:cNvSpPr txBox="1"/>
          <p:nvPr/>
        </p:nvSpPr>
        <p:spPr>
          <a:xfrm>
            <a:off x="6877050" y="3829050"/>
            <a:ext cx="4591050" cy="1938992"/>
          </a:xfrm>
          <a:prstGeom prst="rect">
            <a:avLst/>
          </a:prstGeom>
          <a:noFill/>
        </p:spPr>
        <p:txBody>
          <a:bodyPr wrap="square" rtlCol="0">
            <a:spAutoFit/>
          </a:bodyPr>
          <a:lstStyle/>
          <a:p>
            <a:pPr algn="just">
              <a:spcAft>
                <a:spcPts val="500"/>
              </a:spcAft>
            </a:pPr>
            <a:r>
              <a:rPr lang="vi-VN" sz="2000" dirty="0">
                <a:solidFill>
                  <a:srgbClr val="002060"/>
                </a:solidFill>
                <a:latin typeface="Cambria" panose="02040503050406030204" pitchFamily="18" charset="0"/>
                <a:ea typeface="Cambria" panose="02040503050406030204" pitchFamily="18" charset="0"/>
              </a:rPr>
              <a:t>Từ Bắc vào Nam, từ đất liền tới biển đảo, nơi đâu trên đất nước ta cũng có những cảnh đẹp thu hút khách du lịch, trong số đó phải kể đến Đà Lạt. Đó là thành phố của ngàn hoa, thành phố của ngàn thông với rất nhiều hồ nước thơ mộng.</a:t>
            </a:r>
          </a:p>
        </p:txBody>
      </p:sp>
    </p:spTree>
    <p:custDataLst>
      <p:tags r:id="rId2"/>
    </p:custDataLst>
    <p:extLst>
      <p:ext uri="{BB962C8B-B14F-4D97-AF65-F5344CB8AC3E}">
        <p14:creationId xmlns:p14="http://schemas.microsoft.com/office/powerpoint/2010/main" val="4177087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par>
                                <p:cTn id="42" presetID="2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par>
                                <p:cTn id="53" presetID="22" presetClass="entr" presetSubtype="4"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par>
                                <p:cTn id="56" presetID="2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10" grpId="0"/>
      <p:bldP spid="12" grpId="0" animBg="1"/>
      <p:bldP spid="18" grpId="0"/>
      <p:bldP spid="26"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So sánh các cách mở bài và kết bài dưới đây. Em thích cách viết nào hơn? Vì sao?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6" cstate="hqprint">
            <a:extLst>
              <a:ext uri="{BEBA8EAE-BF5A-486C-A8C5-ECC9F3942E4B}">
                <a14:imgProps xmlns:a14="http://schemas.microsoft.com/office/drawing/2010/main">
                  <a14:imgLayer r:embed="rId7">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grpSp>
        <p:nvGrpSpPr>
          <p:cNvPr id="7" name="Group 6">
            <a:extLst>
              <a:ext uri="{FF2B5EF4-FFF2-40B4-BE49-F238E27FC236}">
                <a16:creationId xmlns:a16="http://schemas.microsoft.com/office/drawing/2014/main" id="{A39A7903-D3D1-E906-0C17-7CA9AC3455EB}"/>
              </a:ext>
            </a:extLst>
          </p:cNvPr>
          <p:cNvGrpSpPr/>
          <p:nvPr/>
        </p:nvGrpSpPr>
        <p:grpSpPr>
          <a:xfrm>
            <a:off x="773625" y="2579705"/>
            <a:ext cx="2312475" cy="1735120"/>
            <a:chOff x="783150" y="2474930"/>
            <a:chExt cx="2312475" cy="2019780"/>
          </a:xfrm>
        </p:grpSpPr>
        <p:sp>
          <p:nvSpPr>
            <p:cNvPr id="4" name="Freeform 9">
              <a:extLst>
                <a:ext uri="{FF2B5EF4-FFF2-40B4-BE49-F238E27FC236}">
                  <a16:creationId xmlns:a16="http://schemas.microsoft.com/office/drawing/2014/main" id="{D8A9C7D4-E307-3545-E66F-634B8F014BE5}"/>
                </a:ext>
              </a:extLst>
            </p:cNvPr>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5" name="TextBox 4">
              <a:extLst>
                <a:ext uri="{FF2B5EF4-FFF2-40B4-BE49-F238E27FC236}">
                  <a16:creationId xmlns:a16="http://schemas.microsoft.com/office/drawing/2014/main" id="{5640D6D7-734C-CEF5-D9A0-614241CDEDE9}"/>
                </a:ext>
              </a:extLst>
            </p:cNvPr>
            <p:cNvSpPr txBox="1"/>
            <p:nvPr/>
          </p:nvSpPr>
          <p:spPr>
            <a:xfrm>
              <a:off x="1200150" y="3371851"/>
              <a:ext cx="1552575" cy="6807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8" name="Freeform: Shape 7">
            <a:extLst>
              <a:ext uri="{FF2B5EF4-FFF2-40B4-BE49-F238E27FC236}">
                <a16:creationId xmlns:a16="http://schemas.microsoft.com/office/drawing/2014/main" id="{AC74E76E-E5B1-D81B-5F16-004218CDFBFD}"/>
              </a:ext>
            </a:extLst>
          </p:cNvPr>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Freeform 10">
            <a:extLst>
              <a:ext uri="{FF2B5EF4-FFF2-40B4-BE49-F238E27FC236}">
                <a16:creationId xmlns:a16="http://schemas.microsoft.com/office/drawing/2014/main" id="{3C1DBCB1-5B9E-0CA3-9E18-CDCDB4617C10}"/>
              </a:ext>
            </a:extLst>
          </p:cNvPr>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3CC52A9D-3B91-F92D-59DA-92ADB301492D}"/>
              </a:ext>
            </a:extLst>
          </p:cNvPr>
          <p:cNvSpPr txBox="1"/>
          <p:nvPr/>
        </p:nvSpPr>
        <p:spPr>
          <a:xfrm>
            <a:off x="3771901" y="2200275"/>
            <a:ext cx="203835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Freeform: Shape 11">
            <a:extLst>
              <a:ext uri="{FF2B5EF4-FFF2-40B4-BE49-F238E27FC236}">
                <a16:creationId xmlns:a16="http://schemas.microsoft.com/office/drawing/2014/main" id="{FCC7BBF2-25E1-FF41-B680-B2646481CF1B}"/>
              </a:ext>
            </a:extLst>
          </p:cNvPr>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Freeform 10">
            <a:extLst>
              <a:ext uri="{FF2B5EF4-FFF2-40B4-BE49-F238E27FC236}">
                <a16:creationId xmlns:a16="http://schemas.microsoft.com/office/drawing/2014/main" id="{8A6F8093-1EBA-CD45-BB7F-DAB382F50AF7}"/>
              </a:ext>
            </a:extLst>
          </p:cNvPr>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F86A162D-2DF9-79E5-C971-C81079C771A2}"/>
              </a:ext>
            </a:extLst>
          </p:cNvPr>
          <p:cNvSpPr txBox="1"/>
          <p:nvPr/>
        </p:nvSpPr>
        <p:spPr>
          <a:xfrm>
            <a:off x="3943350" y="4305300"/>
            <a:ext cx="195262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20" name="Connector: Curved 19">
            <a:extLst>
              <a:ext uri="{FF2B5EF4-FFF2-40B4-BE49-F238E27FC236}">
                <a16:creationId xmlns:a16="http://schemas.microsoft.com/office/drawing/2014/main" id="{B2E87D35-5752-E71D-B9D9-2F410346B7A1}"/>
              </a:ext>
            </a:extLst>
          </p:cNvPr>
          <p:cNvCxnSpPr>
            <a:cxnSpLocks/>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a:extLst>
              <a:ext uri="{FF2B5EF4-FFF2-40B4-BE49-F238E27FC236}">
                <a16:creationId xmlns:a16="http://schemas.microsoft.com/office/drawing/2014/main" id="{90F567F8-2594-74F5-9859-2C6B8A86F835}"/>
              </a:ext>
            </a:extLst>
          </p:cNvPr>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B11A6863-8B74-0614-71D1-53A90E6B83CE}"/>
              </a:ext>
            </a:extLst>
          </p:cNvPr>
          <p:cNvSpPr txBox="1"/>
          <p:nvPr/>
        </p:nvSpPr>
        <p:spPr>
          <a:xfrm>
            <a:off x="6686550" y="1771650"/>
            <a:ext cx="4524375" cy="707886"/>
          </a:xfrm>
          <a:prstGeom prst="rect">
            <a:avLst/>
          </a:prstGeom>
          <a:noFill/>
        </p:spPr>
        <p:txBody>
          <a:bodyPr wrap="square" rtlCol="0">
            <a:spAutoFit/>
          </a:bodyPr>
          <a:lstStyle/>
          <a:p>
            <a:pPr lvl="0" algn="just">
              <a:spcAft>
                <a:spcPts val="500"/>
              </a:spcAft>
            </a:pPr>
            <a:r>
              <a:rPr lang="vi-VN" sz="2000" dirty="0">
                <a:solidFill>
                  <a:srgbClr val="002060"/>
                </a:solidFill>
                <a:latin typeface="Cambria" panose="02040503050406030204" pitchFamily="18" charset="0"/>
                <a:ea typeface="Cambria" panose="02040503050406030204" pitchFamily="18" charset="0"/>
              </a:rPr>
              <a:t>Thật không ngoa khi ca ngợi Đà Lạt là chốn “bồng lai tiên cảnh”</a:t>
            </a:r>
            <a:r>
              <a:rPr lang="en-US" sz="2000" dirty="0">
                <a:solidFill>
                  <a:srgbClr val="002060"/>
                </a:solidFill>
                <a:latin typeface="Cambria" panose="02040503050406030204" pitchFamily="18" charset="0"/>
                <a:ea typeface="Cambria" panose="02040503050406030204" pitchFamily="18" charset="0"/>
              </a:rPr>
              <a:t>.</a:t>
            </a:r>
            <a:endParaRPr lang="vi-VN" sz="2000" dirty="0">
              <a:solidFill>
                <a:srgbClr val="002060"/>
              </a:solidFill>
              <a:latin typeface="Cambria" panose="02040503050406030204" pitchFamily="18" charset="0"/>
              <a:ea typeface="Cambria" panose="02040503050406030204" pitchFamily="18" charset="0"/>
            </a:endParaRPr>
          </a:p>
        </p:txBody>
      </p:sp>
      <p:cxnSp>
        <p:nvCxnSpPr>
          <p:cNvPr id="27" name="Connector: Curved 26">
            <a:extLst>
              <a:ext uri="{FF2B5EF4-FFF2-40B4-BE49-F238E27FC236}">
                <a16:creationId xmlns:a16="http://schemas.microsoft.com/office/drawing/2014/main" id="{D7ABEDF1-106F-F3DD-ABF6-3196D055B29D}"/>
              </a:ext>
            </a:extLst>
          </p:cNvPr>
          <p:cNvCxnSpPr>
            <a:cxnSpLocks/>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a:extLst>
              <a:ext uri="{FF2B5EF4-FFF2-40B4-BE49-F238E27FC236}">
                <a16:creationId xmlns:a16="http://schemas.microsoft.com/office/drawing/2014/main" id="{581C91B9-46A0-2D1B-0EAB-FF1E6E3A3F4B}"/>
              </a:ext>
            </a:extLst>
          </p:cNvPr>
          <p:cNvSpPr/>
          <p:nvPr/>
        </p:nvSpPr>
        <p:spPr>
          <a:xfrm>
            <a:off x="6602925" y="3514724"/>
            <a:ext cx="5046150" cy="2276475"/>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05AC3557-AB72-4925-7ED3-9C1B81A2341C}"/>
              </a:ext>
            </a:extLst>
          </p:cNvPr>
          <p:cNvSpPr txBox="1"/>
          <p:nvPr/>
        </p:nvSpPr>
        <p:spPr>
          <a:xfrm>
            <a:off x="6877050" y="3829050"/>
            <a:ext cx="4591050" cy="1569660"/>
          </a:xfrm>
          <a:prstGeom prst="rect">
            <a:avLst/>
          </a:prstGeom>
          <a:noFill/>
        </p:spPr>
        <p:txBody>
          <a:bodyPr wrap="square" rtlCol="0">
            <a:spAutoFit/>
          </a:bodyPr>
          <a:lstStyle/>
          <a:p>
            <a:pPr lvl="0" algn="just">
              <a:spcAft>
                <a:spcPts val="500"/>
              </a:spcAft>
            </a:pPr>
            <a:r>
              <a:rPr lang="vi-VN" sz="2400" dirty="0">
                <a:solidFill>
                  <a:srgbClr val="002060"/>
                </a:solidFill>
                <a:latin typeface="Cambria" panose="02040503050406030204" pitchFamily="18" charset="0"/>
                <a:ea typeface="Cambria" panose="02040503050406030204" pitchFamily="18" charset="0"/>
              </a:rPr>
              <a:t>Thật không ngoa khi ca ngợi Đà Lạt là chốn “bồng lai tiên cảnh”. Bạn có muốn đến thăm Đà Lạt trong một ngày mờ sương không?</a:t>
            </a:r>
          </a:p>
        </p:txBody>
      </p:sp>
    </p:spTree>
    <p:custDataLst>
      <p:tags r:id="rId2"/>
    </p:custDataLst>
    <p:extLst>
      <p:ext uri="{BB962C8B-B14F-4D97-AF65-F5344CB8AC3E}">
        <p14:creationId xmlns:p14="http://schemas.microsoft.com/office/powerpoint/2010/main" val="2415165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par>
                                <p:cTn id="27" presetID="2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par>
                                <p:cTn id="46" presetID="22" presetClass="entr" presetSubtype="4"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par>
                                <p:cTn id="49" presetID="2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animBg="1"/>
      <p:bldP spid="18" grpId="0"/>
      <p:bldP spid="26"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C9298FF-067F-4791-AE49-B91B9FE7464E}"/>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026" name="Picture 2" descr="Mảnh Ghép Hình ảnh PNG | Vector Và Các Tập Tin PSD | Tải Về Miễn Phí Trên  Pngtree">
            <a:extLst>
              <a:ext uri="{FF2B5EF4-FFF2-40B4-BE49-F238E27FC236}">
                <a16:creationId xmlns:a16="http://schemas.microsoft.com/office/drawing/2014/main" id="{9AD07245-F804-679B-8FAF-B7702BE979B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5775" y="466725"/>
            <a:ext cx="5267325" cy="5267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229907-789E-3101-1107-AAB256CDEF2C}"/>
              </a:ext>
            </a:extLst>
          </p:cNvPr>
          <p:cNvSpPr txBox="1"/>
          <p:nvPr/>
        </p:nvSpPr>
        <p:spPr>
          <a:xfrm>
            <a:off x="1038225" y="4953000"/>
            <a:ext cx="438150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Kĩ</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thuật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mảnh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ghép</a:t>
            </a:r>
            <a:endParaRPr lang="en-US" sz="3600" b="1" dirty="0">
              <a:latin typeface="Cambria" panose="02040503050406030204" pitchFamily="18" charset="0"/>
              <a:ea typeface="Cambria" panose="02040503050406030204" pitchFamily="18" charset="0"/>
            </a:endParaRPr>
          </a:p>
        </p:txBody>
      </p:sp>
      <p:sp>
        <p:nvSpPr>
          <p:cNvPr id="4" name="Rounded Rectangle 5">
            <a:extLst>
              <a:ext uri="{FF2B5EF4-FFF2-40B4-BE49-F238E27FC236}">
                <a16:creationId xmlns:a16="http://schemas.microsoft.com/office/drawing/2014/main" id="{88712EC4-4B97-1756-2927-A5ABF9054844}"/>
              </a:ext>
            </a:extLst>
          </p:cNvPr>
          <p:cNvSpPr/>
          <p:nvPr/>
        </p:nvSpPr>
        <p:spPr>
          <a:xfrm>
            <a:off x="5394373" y="2085974"/>
            <a:ext cx="6045151" cy="2619375"/>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mở</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đáp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án</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và</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rút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ra</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luận</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ustDataLst>
      <p:tags r:id="rId2"/>
    </p:custDataLst>
    <p:extLst>
      <p:ext uri="{BB962C8B-B14F-4D97-AF65-F5344CB8AC3E}">
        <p14:creationId xmlns:p14="http://schemas.microsoft.com/office/powerpoint/2010/main" val="3492888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pic>
        <p:nvPicPr>
          <p:cNvPr id="4" name="Picture 3">
            <a:extLst>
              <a:ext uri="{FF2B5EF4-FFF2-40B4-BE49-F238E27FC236}">
                <a16:creationId xmlns:a16="http://schemas.microsoft.com/office/drawing/2014/main" id="{E0CCB8AF-A4F5-75D4-AFD9-2BA135350451}"/>
              </a:ext>
            </a:extLst>
          </p:cNvPr>
          <p:cNvPicPr>
            <a:picLocks noChangeAspect="1"/>
          </p:cNvPicPr>
          <p:nvPr/>
        </p:nvPicPr>
        <p:blipFill>
          <a:blip r:embed="rId7"/>
          <a:stretch>
            <a:fillRect/>
          </a:stretch>
        </p:blipFill>
        <p:spPr>
          <a:xfrm>
            <a:off x="508915" y="418286"/>
            <a:ext cx="2334970" cy="1182727"/>
          </a:xfrm>
          <a:prstGeom prst="rect">
            <a:avLst/>
          </a:prstGeom>
        </p:spPr>
      </p:pic>
      <p:sp>
        <p:nvSpPr>
          <p:cNvPr id="6" name="Rectangle 19">
            <a:extLst>
              <a:ext uri="{FF2B5EF4-FFF2-40B4-BE49-F238E27FC236}">
                <a16:creationId xmlns:a16="http://schemas.microsoft.com/office/drawing/2014/main" id="{29556CD8-8E8A-78B9-216F-DD0C9F7A48DB}"/>
              </a:ext>
            </a:extLst>
          </p:cNvPr>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Hai cách mở bài đều giới thiệu tên phong cảnh, cũng là địa điểm có phong cảnh và những cảnh vật nổi bật, để lại ấn tượng cho mọi người nhất (nơi có nhiều hoa, nhiều thông và nhiều hồ nước đẹp). Mỗi cách mở bài có ưu điểm riêng: </a:t>
            </a:r>
            <a:endParaRPr kumimoji="0" lang="en-GB"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2166084E-D516-1CEF-63C9-C8BEC4C8140A}"/>
              </a:ext>
            </a:extLst>
          </p:cNvPr>
          <p:cNvSpPr txBox="1"/>
          <p:nvPr/>
        </p:nvSpPr>
        <p:spPr>
          <a:xfrm>
            <a:off x="4039657" y="2743697"/>
            <a:ext cx="7037917"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trực tiếp: </a:t>
            </a:r>
            <a:r>
              <a:rPr lang="vi-VN" sz="3200" dirty="0">
                <a:solidFill>
                  <a:prstClr val="black"/>
                </a:solidFill>
                <a:latin typeface="Cambria" panose="02040503050406030204" pitchFamily="18" charset="0"/>
                <a:ea typeface="Cambria" panose="02040503050406030204" pitchFamily="18" charset="0"/>
              </a:rPr>
              <a:t>ngắn gọn nhưng hàm súc, dễ nhớ và tạo ấn tượng mạnh. </a:t>
            </a:r>
            <a:endParaRPr lang="en-GB" sz="3200" dirty="0">
              <a:solidFill>
                <a:prstClr val="black"/>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EE6E229-E896-F6BD-F312-B3AE3BC8E547}"/>
              </a:ext>
            </a:extLst>
          </p:cNvPr>
          <p:cNvSpPr txBox="1"/>
          <p:nvPr/>
        </p:nvSpPr>
        <p:spPr>
          <a:xfrm>
            <a:off x="4087282" y="4677272"/>
            <a:ext cx="7037917"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đoạn văn có nhiều câu hơn, có nhiều thông tin hơn. </a:t>
            </a:r>
            <a:endParaRPr lang="en-GB" sz="3200" dirty="0">
              <a:solidFill>
                <a:prstClr val="black"/>
              </a:solidFill>
              <a:latin typeface="Cambria" panose="02040503050406030204" pitchFamily="18" charset="0"/>
              <a:ea typeface="Cambria" panose="02040503050406030204" pitchFamily="18" charset="0"/>
            </a:endParaRPr>
          </a:p>
        </p:txBody>
      </p:sp>
    </p:spTree>
    <p:custDataLst>
      <p:tags r:id="rId2"/>
    </p:custDataLst>
    <p:extLst>
      <p:ext uri="{BB962C8B-B14F-4D97-AF65-F5344CB8AC3E}">
        <p14:creationId xmlns:p14="http://schemas.microsoft.com/office/powerpoint/2010/main" val="389422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sp>
        <p:nvSpPr>
          <p:cNvPr id="6" name="Rectangle 19">
            <a:extLst>
              <a:ext uri="{FF2B5EF4-FFF2-40B4-BE49-F238E27FC236}">
                <a16:creationId xmlns:a16="http://schemas.microsoft.com/office/drawing/2014/main" id="{29556CD8-8E8A-78B9-216F-DD0C9F7A48DB}"/>
              </a:ext>
            </a:extLst>
          </p:cNvPr>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Hai cách kết bài đều nhấn mạnh ấn tượng về vẻ đẹp của phong cảnh. Mỗi cách kết bài đều có cái hay riêng. </a:t>
            </a:r>
            <a:endParaRPr kumimoji="0" lang="en-GB"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2166084E-D516-1CEF-63C9-C8BEC4C8140A}"/>
              </a:ext>
            </a:extLst>
          </p:cNvPr>
          <p:cNvSpPr txBox="1"/>
          <p:nvPr/>
        </p:nvSpPr>
        <p:spPr>
          <a:xfrm>
            <a:off x="4039657" y="2743697"/>
            <a:ext cx="7361768" cy="1077218"/>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không mở rộng: </a:t>
            </a:r>
            <a:r>
              <a:rPr lang="vi-VN" sz="3200" dirty="0">
                <a:solidFill>
                  <a:prstClr val="black"/>
                </a:solidFill>
                <a:latin typeface="Cambria" panose="02040503050406030204" pitchFamily="18" charset="0"/>
                <a:ea typeface="Cambria" panose="02040503050406030204" pitchFamily="18" charset="0"/>
              </a:rPr>
              <a:t>ngắn gọn, súc tích, gây ấn tượng với người đọc.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EE6E229-E896-F6BD-F312-B3AE3BC8E547}"/>
              </a:ext>
            </a:extLst>
          </p:cNvPr>
          <p:cNvSpPr txBox="1"/>
          <p:nvPr/>
        </p:nvSpPr>
        <p:spPr>
          <a:xfrm>
            <a:off x="4087282" y="4458197"/>
            <a:ext cx="7437968"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làm cho ý của kết bài phong phú hơn, tạo kết nối với người đọc dễ dàng hơn.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78F7342-7EBB-DF02-D99E-83B4D5E69EEE}"/>
              </a:ext>
            </a:extLst>
          </p:cNvPr>
          <p:cNvPicPr>
            <a:picLocks noChangeAspect="1"/>
          </p:cNvPicPr>
          <p:nvPr/>
        </p:nvPicPr>
        <p:blipFill>
          <a:blip r:embed="rId7"/>
          <a:stretch>
            <a:fillRect/>
          </a:stretch>
        </p:blipFill>
        <p:spPr>
          <a:xfrm>
            <a:off x="0" y="158830"/>
            <a:ext cx="2395936" cy="1072989"/>
          </a:xfrm>
          <a:prstGeom prst="rect">
            <a:avLst/>
          </a:prstGeom>
        </p:spPr>
      </p:pic>
    </p:spTree>
    <p:custDataLst>
      <p:tags r:id="rId2"/>
    </p:custDataLst>
    <p:extLst>
      <p:ext uri="{BB962C8B-B14F-4D97-AF65-F5344CB8AC3E}">
        <p14:creationId xmlns:p14="http://schemas.microsoft.com/office/powerpoint/2010/main" val="33887269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ambria" panose="02040503050406030204" pitchFamily="18" charset="0"/>
                <a:ea typeface="Cambria" panose="02040503050406030204" pitchFamily="18" charset="0"/>
              </a:rPr>
              <a:t>2. </a:t>
            </a: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Viết mở bài gián tiếp và kết bài mở rộng cho bài Bốn mùa trong ánh nước.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6" cstate="hqprint">
            <a:extLst>
              <a:ext uri="{BEBA8EAE-BF5A-486C-A8C5-ECC9F3942E4B}">
                <a14:imgProps xmlns:a14="http://schemas.microsoft.com/office/drawing/2010/main">
                  <a14:imgLayer r:embed="rId7">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pic>
        <p:nvPicPr>
          <p:cNvPr id="3" name="Picture 2" descr="Mảnh Ghép Hình ảnh PNG | Vector Và Các Tập Tin PSD | Tải Về Miễn Phí Trên  Pngtree">
            <a:extLst>
              <a:ext uri="{FF2B5EF4-FFF2-40B4-BE49-F238E27FC236}">
                <a16:creationId xmlns:a16="http://schemas.microsoft.com/office/drawing/2014/main" id="{7D130DBC-1527-E023-C113-C1A38C5EE98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2900" y="1057275"/>
            <a:ext cx="5267325" cy="526732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6561F1DA-B2DC-1F8B-46C4-77418639AFB9}"/>
              </a:ext>
            </a:extLst>
          </p:cNvPr>
          <p:cNvSpPr/>
          <p:nvPr/>
        </p:nvSpPr>
        <p:spPr>
          <a:xfrm>
            <a:off x="5251498" y="2676524"/>
            <a:ext cx="6045151" cy="2038351"/>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gián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tiếp</a:t>
            </a:r>
            <a:endParaRPr lang="en-GB" sz="3200" dirty="0">
              <a:solidFill>
                <a:prstClr val="black"/>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kết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rộng</a:t>
            </a:r>
            <a:r>
              <a:rPr lang="en-GB" sz="3200" dirty="0">
                <a:solidFill>
                  <a:prstClr val="black"/>
                </a:solidFill>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lại</a:t>
            </a:r>
            <a:r>
              <a:rPr lang="en-GB" sz="3200" dirty="0">
                <a:solidFill>
                  <a:prstClr val="black"/>
                </a:solidFill>
                <a:latin typeface="Cambria" panose="02040503050406030204" pitchFamily="18" charset="0"/>
                <a:ea typeface="Cambria" panose="02040503050406030204" pitchFamily="18" charset="0"/>
              </a:rPr>
              <a:t>.</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ustDataLst>
      <p:tags r:id="rId2"/>
    </p:custDataLst>
    <p:extLst>
      <p:ext uri="{BB962C8B-B14F-4D97-AF65-F5344CB8AC3E}">
        <p14:creationId xmlns:p14="http://schemas.microsoft.com/office/powerpoint/2010/main" val="1390885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226486" y="3452882"/>
            <a:ext cx="2866966" cy="3405118"/>
          </a:xfrm>
          <a:prstGeom prst="rect">
            <a:avLst/>
          </a:prstGeom>
        </p:spPr>
      </p:pic>
      <p:sp>
        <p:nvSpPr>
          <p:cNvPr id="7" name="TextBox 6">
            <a:extLst>
              <a:ext uri="{FF2B5EF4-FFF2-40B4-BE49-F238E27FC236}">
                <a16:creationId xmlns:a16="http://schemas.microsoft.com/office/drawing/2014/main" id="{2166084E-D516-1CEF-63C9-C8BEC4C8140A}"/>
              </a:ext>
            </a:extLst>
          </p:cNvPr>
          <p:cNvSpPr txBox="1"/>
          <p:nvPr/>
        </p:nvSpPr>
        <p:spPr>
          <a:xfrm>
            <a:off x="2915706" y="867272"/>
            <a:ext cx="8876244" cy="4524315"/>
          </a:xfrm>
          <a:prstGeom prst="rect">
            <a:avLst/>
          </a:prstGeom>
          <a:solidFill>
            <a:schemeClr val="accent4"/>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Truyền thuyết kể lại rằng, Hồ Hoàn Kiếm là nơi trao trả gươm thần của nhà vua Lê Thái Tổ cho rùa thần, sau khi mượn gươm của cụ rùa để đánh đuổi quân Minh xâm lược. Đến nay, Hồ Hoàn Kiếm vẫn còn đó như chứng nhân lịch sử vĩ đại, một di tích được nhiều người biết đến. Sự tích cụ rùa và nhà vua như gieo mình vào nước hồ, cảnh vật, làm cho nơi đây từ ngọn cỏ, hàng cây, nước hồ đều trong xanh, gợn sóng.</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ustDataLst>
      <p:tags r:id="rId2"/>
    </p:custDataLst>
    <p:extLst>
      <p:ext uri="{BB962C8B-B14F-4D97-AF65-F5344CB8AC3E}">
        <p14:creationId xmlns:p14="http://schemas.microsoft.com/office/powerpoint/2010/main" val="2546325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6515590"/>
  <p:tag name="ISPRING_LMS_API_VERSION" val="SCORM 2004 (4th edition)"/>
  <p:tag name="ISPRING_ULTRA_SCORM_COURSE_ID" val="A652B829-72BE-42F7-AB6F-686737E179D1"/>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t\n{A41D3A88-1E0C-483B-9AAF-5668B546D8E0}&quot;,&quot;E:\\BÀI GIẢNG 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3. Vietmobaivaketbai-Tuần 6"/>
</p:tagLst>
</file>

<file path=ppt/tags/tag10.xml><?xml version="1.0" encoding="utf-8"?>
<p:tagLst xmlns:a="http://schemas.openxmlformats.org/drawingml/2006/main" xmlns:r="http://schemas.openxmlformats.org/officeDocument/2006/relationships" xmlns:p="http://schemas.openxmlformats.org/presentationml/2006/main">
  <p:tag name="GENSWF_SLIDE_UID" val="{764D92E7-A234-43ED-B6AC-A0884487509C}:285"/>
</p:tagLst>
</file>

<file path=ppt/tags/tag11.xml><?xml version="1.0" encoding="utf-8"?>
<p:tagLst xmlns:a="http://schemas.openxmlformats.org/drawingml/2006/main" xmlns:r="http://schemas.openxmlformats.org/officeDocument/2006/relationships" xmlns:p="http://schemas.openxmlformats.org/presentationml/2006/main">
  <p:tag name="GENSWF_SLIDE_UID" val="{7F1AE966-4D70-48B4-99C3-6364E641D11D}:286"/>
</p:tagLst>
</file>

<file path=ppt/tags/tag12.xml><?xml version="1.0" encoding="utf-8"?>
<p:tagLst xmlns:a="http://schemas.openxmlformats.org/drawingml/2006/main" xmlns:r="http://schemas.openxmlformats.org/officeDocument/2006/relationships" xmlns:p="http://schemas.openxmlformats.org/presentationml/2006/main">
  <p:tag name="GENSWF_SLIDE_UID" val="{554DD966-C284-44F0-B938-432228D73924}:287"/>
</p:tagLst>
</file>

<file path=ppt/tags/tag13.xml><?xml version="1.0" encoding="utf-8"?>
<p:tagLst xmlns:a="http://schemas.openxmlformats.org/drawingml/2006/main" xmlns:r="http://schemas.openxmlformats.org/officeDocument/2006/relationships" xmlns:p="http://schemas.openxmlformats.org/presentationml/2006/main">
  <p:tag name="GENSWF_SLIDE_UID" val="{A9B621AE-D2C0-437C-926A-13403472F1F3}:288"/>
</p:tagLst>
</file>

<file path=ppt/tags/tag14.xml><?xml version="1.0" encoding="utf-8"?>
<p:tagLst xmlns:a="http://schemas.openxmlformats.org/drawingml/2006/main" xmlns:r="http://schemas.openxmlformats.org/officeDocument/2006/relationships" xmlns:p="http://schemas.openxmlformats.org/presentationml/2006/main">
  <p:tag name="GENSWF_SLIDE_UID" val="{A0D0D827-1892-40C7-96AF-B0F9548F53E3}:289"/>
</p:tagLst>
</file>

<file path=ppt/tags/tag15.xml><?xml version="1.0" encoding="utf-8"?>
<p:tagLst xmlns:a="http://schemas.openxmlformats.org/drawingml/2006/main" xmlns:r="http://schemas.openxmlformats.org/officeDocument/2006/relationships" xmlns:p="http://schemas.openxmlformats.org/presentationml/2006/main">
  <p:tag name="GENSWF_SLIDE_UID" val="{A30D7DB9-8608-4E64-AC6D-5726942DAB4F}:282"/>
</p:tagLst>
</file>

<file path=ppt/tags/tag2.xml><?xml version="1.0" encoding="utf-8"?>
<p:tagLst xmlns:a="http://schemas.openxmlformats.org/drawingml/2006/main" xmlns:r="http://schemas.openxmlformats.org/officeDocument/2006/relationships" xmlns:p="http://schemas.openxmlformats.org/presentationml/2006/main">
  <p:tag name="GENSWF_SLIDE_UID" val="{60997303-364D-49E0-A8E1-42AAD129AA83}:257"/>
</p:tagLst>
</file>

<file path=ppt/tags/tag3.xml><?xml version="1.0" encoding="utf-8"?>
<p:tagLst xmlns:a="http://schemas.openxmlformats.org/drawingml/2006/main" xmlns:r="http://schemas.openxmlformats.org/officeDocument/2006/relationships" xmlns:p="http://schemas.openxmlformats.org/presentationml/2006/main">
  <p:tag name="GENSWF_SLIDE_UID" val="{B191955A-060F-44ED-B21E-EFF54BCDB6FC}:265"/>
</p:tagLst>
</file>

<file path=ppt/tags/tag4.xml><?xml version="1.0" encoding="utf-8"?>
<p:tagLst xmlns:a="http://schemas.openxmlformats.org/drawingml/2006/main" xmlns:r="http://schemas.openxmlformats.org/officeDocument/2006/relationships" xmlns:p="http://schemas.openxmlformats.org/presentationml/2006/main">
  <p:tag name="GENSWF_SLIDE_UID" val="{EFB40CFE-A718-4F5D-AD8F-C7D2F5F3E1C2}:269"/>
</p:tagLst>
</file>

<file path=ppt/tags/tag5.xml><?xml version="1.0" encoding="utf-8"?>
<p:tagLst xmlns:a="http://schemas.openxmlformats.org/drawingml/2006/main" xmlns:r="http://schemas.openxmlformats.org/officeDocument/2006/relationships" xmlns:p="http://schemas.openxmlformats.org/presentationml/2006/main">
  <p:tag name="GENSWF_SLIDE_UID" val="{22FA6EFE-2FB9-4440-8191-122351345A6F}:281"/>
</p:tagLst>
</file>

<file path=ppt/tags/tag6.xml><?xml version="1.0" encoding="utf-8"?>
<p:tagLst xmlns:a="http://schemas.openxmlformats.org/drawingml/2006/main" xmlns:r="http://schemas.openxmlformats.org/officeDocument/2006/relationships" xmlns:p="http://schemas.openxmlformats.org/presentationml/2006/main">
  <p:tag name="GENSWF_SLIDE_UID" val="{08D7258B-D9EF-46E5-9785-A213A94A8B2D}:267"/>
</p:tagLst>
</file>

<file path=ppt/tags/tag7.xml><?xml version="1.0" encoding="utf-8"?>
<p:tagLst xmlns:a="http://schemas.openxmlformats.org/drawingml/2006/main" xmlns:r="http://schemas.openxmlformats.org/officeDocument/2006/relationships" xmlns:p="http://schemas.openxmlformats.org/presentationml/2006/main">
  <p:tag name="GENSWF_SLIDE_UID" val="{5D2A0A6C-3B0E-4EF4-8A1F-A8CF7B33FF6A}:276"/>
</p:tagLst>
</file>

<file path=ppt/tags/tag8.xml><?xml version="1.0" encoding="utf-8"?>
<p:tagLst xmlns:a="http://schemas.openxmlformats.org/drawingml/2006/main" xmlns:r="http://schemas.openxmlformats.org/officeDocument/2006/relationships" xmlns:p="http://schemas.openxmlformats.org/presentationml/2006/main">
  <p:tag name="GENSWF_SLIDE_UID" val="{93EAA292-D7A1-43D0-B90E-2AD3DE57D106}:283"/>
</p:tagLst>
</file>

<file path=ppt/tags/tag9.xml><?xml version="1.0" encoding="utf-8"?>
<p:tagLst xmlns:a="http://schemas.openxmlformats.org/drawingml/2006/main" xmlns:r="http://schemas.openxmlformats.org/officeDocument/2006/relationships" xmlns:p="http://schemas.openxmlformats.org/presentationml/2006/main">
  <p:tag name="GENSWF_SLIDE_UID" val="{6CB6CBBD-58A2-439C-9B37-935770E8E1E8}:28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70</TotalTime>
  <Words>829</Words>
  <Application>Microsoft Office PowerPoint</Application>
  <PresentationFormat>Widescreen</PresentationFormat>
  <Paragraphs>46</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vt:lpstr>
      <vt:lpstr>等线</vt:lpstr>
      <vt:lpstr>UTM Showcard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 Vietmobaivaketbai-Tuần 6</dc:title>
  <dc:creator>admin</dc:creator>
  <cp:lastModifiedBy>dell</cp:lastModifiedBy>
  <cp:revision>27</cp:revision>
  <dcterms:created xsi:type="dcterms:W3CDTF">2022-07-26T09:31:45Z</dcterms:created>
  <dcterms:modified xsi:type="dcterms:W3CDTF">2024-10-10T14:40:30Z</dcterms:modified>
</cp:coreProperties>
</file>