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61" r:id="rId3"/>
    <p:sldId id="279" r:id="rId4"/>
    <p:sldId id="294" r:id="rId5"/>
    <p:sldId id="295" r:id="rId6"/>
    <p:sldId id="296" r:id="rId7"/>
    <p:sldId id="297" r:id="rId8"/>
    <p:sldId id="293" r:id="rId9"/>
    <p:sldId id="298"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FBDD5-1C26-4FA2-85A3-1FE25EA97822}"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BF6EE-C3C5-4112-85DB-61AD38A0E533}" type="slidenum">
              <a:rPr lang="en-US" smtClean="0"/>
              <a:t>‹#›</a:t>
            </a:fld>
            <a:endParaRPr lang="en-US"/>
          </a:p>
        </p:txBody>
      </p:sp>
    </p:spTree>
    <p:extLst>
      <p:ext uri="{BB962C8B-B14F-4D97-AF65-F5344CB8AC3E}">
        <p14:creationId xmlns:p14="http://schemas.microsoft.com/office/powerpoint/2010/main" val="370136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8BF6EE-C3C5-4112-85DB-61AD38A0E533}" type="slidenum">
              <a:rPr lang="en-US" smtClean="0"/>
              <a:t>9</a:t>
            </a:fld>
            <a:endParaRPr lang="en-US"/>
          </a:p>
        </p:txBody>
      </p:sp>
    </p:spTree>
    <p:extLst>
      <p:ext uri="{BB962C8B-B14F-4D97-AF65-F5344CB8AC3E}">
        <p14:creationId xmlns:p14="http://schemas.microsoft.com/office/powerpoint/2010/main" val="3851083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00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10/10/2024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467666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10/10/2024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421515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10/10/2024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894519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10/10/2024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157805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10/10/2024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1603002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10/10/2024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70320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10/10/2024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55878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10/10/2024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328978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10/10/2024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2484389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10/10/2024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1827655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420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9688" y="-85267"/>
            <a:ext cx="616475" cy="1048328"/>
          </a:xfrm>
          <a:prstGeom prst="rect">
            <a:avLst/>
          </a:prstGeom>
        </p:spPr>
      </p:pic>
      <p:pic>
        <p:nvPicPr>
          <p:cNvPr id="2" name="Picture 1">
            <a:extLst>
              <a:ext uri="{FF2B5EF4-FFF2-40B4-BE49-F238E27FC236}">
                <a16:creationId xmlns:a16="http://schemas.microsoft.com/office/drawing/2014/main" id="{B8FE5BCF-EA03-C3C2-534C-A78B365AA0F1}"/>
              </a:ext>
            </a:extLst>
          </p:cNvPr>
          <p:cNvPicPr>
            <a:picLocks noChangeAspect="1"/>
          </p:cNvPicPr>
          <p:nvPr/>
        </p:nvPicPr>
        <p:blipFill>
          <a:blip r:embed="rId4"/>
          <a:stretch>
            <a:fillRect/>
          </a:stretch>
        </p:blipFill>
        <p:spPr>
          <a:xfrm>
            <a:off x="804543" y="0"/>
            <a:ext cx="2962913" cy="1085182"/>
          </a:xfrm>
          <a:prstGeom prst="rect">
            <a:avLst/>
          </a:prstGeom>
        </p:spPr>
      </p:pic>
      <p:pic>
        <p:nvPicPr>
          <p:cNvPr id="3" name="Picture 2">
            <a:extLst>
              <a:ext uri="{FF2B5EF4-FFF2-40B4-BE49-F238E27FC236}">
                <a16:creationId xmlns:a16="http://schemas.microsoft.com/office/drawing/2014/main" id="{5B38D42F-7A6B-470B-84D6-604EF260AF9B}"/>
              </a:ext>
            </a:extLst>
          </p:cNvPr>
          <p:cNvPicPr>
            <a:picLocks noChangeAspect="1"/>
          </p:cNvPicPr>
          <p:nvPr/>
        </p:nvPicPr>
        <p:blipFill>
          <a:blip r:embed="rId5"/>
          <a:stretch>
            <a:fillRect/>
          </a:stretch>
        </p:blipFill>
        <p:spPr>
          <a:xfrm>
            <a:off x="2646099" y="282609"/>
            <a:ext cx="7547502" cy="2139881"/>
          </a:xfrm>
          <a:prstGeom prst="rect">
            <a:avLst/>
          </a:prstGeom>
        </p:spPr>
      </p:pic>
      <p:pic>
        <p:nvPicPr>
          <p:cNvPr id="7" name="Picture 6">
            <a:extLst>
              <a:ext uri="{FF2B5EF4-FFF2-40B4-BE49-F238E27FC236}">
                <a16:creationId xmlns:a16="http://schemas.microsoft.com/office/drawing/2014/main" id="{56A90FDC-7E60-30FA-D540-D89AA282E29C}"/>
              </a:ext>
            </a:extLst>
          </p:cNvPr>
          <p:cNvPicPr>
            <a:picLocks noChangeAspect="1"/>
          </p:cNvPicPr>
          <p:nvPr/>
        </p:nvPicPr>
        <p:blipFill>
          <a:blip r:embed="rId6"/>
          <a:stretch>
            <a:fillRect/>
          </a:stretch>
        </p:blipFill>
        <p:spPr>
          <a:xfrm>
            <a:off x="341168" y="2299357"/>
            <a:ext cx="11339543" cy="4194412"/>
          </a:xfrm>
          <a:prstGeom prst="rect">
            <a:avLst/>
          </a:prstGeom>
        </p:spPr>
      </p:pic>
    </p:spTree>
    <p:custDataLst>
      <p:tags r:id="rId1"/>
    </p:custDataLst>
    <p:extLst>
      <p:ext uri="{BB962C8B-B14F-4D97-AF65-F5344CB8AC3E}">
        <p14:creationId xmlns:p14="http://schemas.microsoft.com/office/powerpoint/2010/main" val="431815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E387C9-81B5-42E6-991F-2A7F8F9C5DCE}"/>
              </a:ext>
            </a:extLst>
          </p:cNvPr>
          <p:cNvPicPr>
            <a:picLocks noChangeAspect="1"/>
          </p:cNvPicPr>
          <p:nvPr/>
        </p:nvPicPr>
        <p:blipFill>
          <a:blip r:embed="rId3"/>
          <a:stretch>
            <a:fillRect/>
          </a:stretch>
        </p:blipFill>
        <p:spPr>
          <a:xfrm>
            <a:off x="1618100" y="1825613"/>
            <a:ext cx="8955800" cy="3206774"/>
          </a:xfrm>
          <a:prstGeom prst="rect">
            <a:avLst/>
          </a:prstGeom>
        </p:spPr>
      </p:pic>
    </p:spTree>
    <p:custDataLst>
      <p:tags r:id="rId1"/>
    </p:custDataLst>
    <p:extLst>
      <p:ext uri="{BB962C8B-B14F-4D97-AF65-F5344CB8AC3E}">
        <p14:creationId xmlns:p14="http://schemas.microsoft.com/office/powerpoint/2010/main" val="3690152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5167423" y="510363"/>
              <a:ext cx="2583711"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1. </a:t>
              </a:r>
              <a:r>
                <a:rPr lang="en-US" sz="3600" b="1" dirty="0" err="1">
                  <a:latin typeface="Cambria" panose="02040503050406030204" pitchFamily="18" charset="0"/>
                  <a:ea typeface="Cambria" panose="02040503050406030204" pitchFamily="18" charset="0"/>
                </a:rPr>
                <a:t>Chuẩn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bị</a:t>
              </a:r>
              <a:endParaRPr lang="en-US" sz="3600" b="1" dirty="0">
                <a:latin typeface="Cambria" panose="02040503050406030204" pitchFamily="18" charset="0"/>
                <a:ea typeface="Cambria" panose="02040503050406030204" pitchFamily="18" charset="0"/>
              </a:endParaRPr>
            </a:p>
          </p:txBody>
        </p:sp>
      </p:grpSp>
      <p:sp>
        <p:nvSpPr>
          <p:cNvPr id="20" name="TextBox 19">
            <a:extLst>
              <a:ext uri="{FF2B5EF4-FFF2-40B4-BE49-F238E27FC236}">
                <a16:creationId xmlns:a16="http://schemas.microsoft.com/office/drawing/2014/main" id="{BD65D18E-7E8B-4AB9-D66D-26EA3C6DA759}"/>
              </a:ext>
            </a:extLst>
          </p:cNvPr>
          <p:cNvSpPr txBox="1"/>
          <p:nvPr/>
        </p:nvSpPr>
        <p:spPr>
          <a:xfrm>
            <a:off x="542260" y="1180213"/>
            <a:ext cx="10717618" cy="1077218"/>
          </a:xfrm>
          <a:prstGeom prst="rect">
            <a:avLst/>
          </a:prstGeom>
          <a:noFill/>
        </p:spPr>
        <p:txBody>
          <a:bodyPr wrap="square" rtlCol="0">
            <a:spAutoFit/>
          </a:bodyPr>
          <a:lstStyle/>
          <a:p>
            <a:pPr algn="just"/>
            <a:r>
              <a:rPr lang="vi-VN" sz="3200" b="1" i="1" dirty="0">
                <a:latin typeface="Cambria" panose="02040503050406030204" pitchFamily="18" charset="0"/>
                <a:ea typeface="Cambria" panose="02040503050406030204" pitchFamily="18" charset="0"/>
              </a:rPr>
              <a:t>Hãy kể tên sản phẩm mà nhóm em đã chuẩn bị để nói về các loài động vật hoang dã</a:t>
            </a:r>
            <a:endParaRPr lang="en-US" sz="3200" b="1" dirty="0">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B6F4779F-5F5B-0F6F-553D-B3989724B752}"/>
              </a:ext>
            </a:extLst>
          </p:cNvPr>
          <p:cNvSpPr txBox="1"/>
          <p:nvPr/>
        </p:nvSpPr>
        <p:spPr>
          <a:xfrm>
            <a:off x="606056" y="2434855"/>
            <a:ext cx="10717618" cy="954107"/>
          </a:xfrm>
          <a:prstGeom prst="rect">
            <a:avLst/>
          </a:prstGeom>
          <a:noFill/>
        </p:spPr>
        <p:txBody>
          <a:bodyPr wrap="square" rtlCol="0">
            <a:spAutoFit/>
          </a:bodyPr>
          <a:lstStyle/>
          <a:p>
            <a:pPr algn="just"/>
            <a:r>
              <a:rPr lang="vi-VN" sz="2800" b="1" dirty="0">
                <a:solidFill>
                  <a:srgbClr val="FF0000"/>
                </a:solidFill>
                <a:latin typeface="Cambria" panose="02040503050406030204" pitchFamily="18" charset="0"/>
                <a:ea typeface="Cambria" panose="02040503050406030204" pitchFamily="18" charset="0"/>
              </a:rPr>
              <a:t>G: </a:t>
            </a:r>
            <a:r>
              <a:rPr lang="vi-VN" sz="2800" dirty="0">
                <a:latin typeface="Cambria" panose="02040503050406030204" pitchFamily="18" charset="0"/>
                <a:ea typeface="Cambria" panose="02040503050406030204" pitchFamily="18" charset="0"/>
              </a:rPr>
              <a:t>Một số cuốn sách về động vật hoang dã: Sinh vật trú ẩn và săn mồi (Rắt Ô-oen), Khám phá rừng già – Động vật hoang dã (Xti Pa-cơ),… </a:t>
            </a:r>
            <a:endParaRPr lang="en-US" sz="2800" dirty="0">
              <a:latin typeface="Cambria" panose="02040503050406030204" pitchFamily="18" charset="0"/>
              <a:ea typeface="Cambria" panose="02040503050406030204" pitchFamily="18" charset="0"/>
            </a:endParaRPr>
          </a:p>
        </p:txBody>
      </p:sp>
      <p:pic>
        <p:nvPicPr>
          <p:cNvPr id="1026" name="Picture 2" descr="Sách Học Vui Hiểu Rộng Biết Nhiều - Sinh Vật Trú Ẩn &amp; Săn Mồi - FAHASA.COM">
            <a:extLst>
              <a:ext uri="{FF2B5EF4-FFF2-40B4-BE49-F238E27FC236}">
                <a16:creationId xmlns:a16="http://schemas.microsoft.com/office/drawing/2014/main" id="{F781686D-DC61-3712-8101-213528F18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517" y="3391785"/>
            <a:ext cx="2293098" cy="31791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ám Phá Rừng Già - Động Vật Hoang Dã _FN">
            <a:extLst>
              <a:ext uri="{FF2B5EF4-FFF2-40B4-BE49-F238E27FC236}">
                <a16:creationId xmlns:a16="http://schemas.microsoft.com/office/drawing/2014/main" id="{725698DB-2122-1BCB-21C4-E6D68FA763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307" y="3433832"/>
            <a:ext cx="2316126" cy="31583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40342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anim calcmode="lin" valueType="num">
                                      <p:cBhvr>
                                        <p:cTn id="28" dur="1000" fill="hold"/>
                                        <p:tgtEl>
                                          <p:spTgt spid="1026"/>
                                        </p:tgtEl>
                                        <p:attrNameLst>
                                          <p:attrName>ppt_x</p:attrName>
                                        </p:attrNameLst>
                                      </p:cBhvr>
                                      <p:tavLst>
                                        <p:tav tm="0">
                                          <p:val>
                                            <p:strVal val="#ppt_x"/>
                                          </p:val>
                                        </p:tav>
                                        <p:tav tm="100000">
                                          <p:val>
                                            <p:strVal val="#ppt_x"/>
                                          </p:val>
                                        </p:tav>
                                      </p:tavLst>
                                    </p:anim>
                                    <p:anim calcmode="lin" valueType="num">
                                      <p:cBhvr>
                                        <p:cTn id="2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5167423" y="510363"/>
              <a:ext cx="25837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0" name="TextBox 19">
            <a:extLst>
              <a:ext uri="{FF2B5EF4-FFF2-40B4-BE49-F238E27FC236}">
                <a16:creationId xmlns:a16="http://schemas.microsoft.com/office/drawing/2014/main" id="{BD65D18E-7E8B-4AB9-D66D-26EA3C6DA759}"/>
              </a:ext>
            </a:extLst>
          </p:cNvPr>
          <p:cNvSpPr txBox="1"/>
          <p:nvPr/>
        </p:nvSpPr>
        <p:spPr>
          <a:xfrm>
            <a:off x="542260" y="1180213"/>
            <a:ext cx="10717618" cy="1077218"/>
          </a:xfrm>
          <a:prstGeom prst="rect">
            <a:avLst/>
          </a:prstGeom>
          <a:noFill/>
        </p:spPr>
        <p:txBody>
          <a:bodyPr wrap="square" rtlCol="0">
            <a:spAutoFit/>
          </a:bodyPr>
          <a:lstStyle/>
          <a:p>
            <a:pPr lvl="0" algn="just"/>
            <a:r>
              <a:rPr lang="vi-VN" sz="3200" b="1" i="1" dirty="0">
                <a:solidFill>
                  <a:prstClr val="black"/>
                </a:solidFill>
                <a:latin typeface="Cambria" panose="02040503050406030204" pitchFamily="18" charset="0"/>
                <a:ea typeface="Cambria" panose="02040503050406030204" pitchFamily="18" charset="0"/>
              </a:rPr>
              <a:t>Ghi chép các thông tin quan trọng về những hoạt động bảo vệ động vật hoang dã.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36DED05B-CB19-CD65-7CEC-C7794F3B0292}"/>
              </a:ext>
            </a:extLst>
          </p:cNvPr>
          <p:cNvSpPr/>
          <p:nvPr/>
        </p:nvSpPr>
        <p:spPr>
          <a:xfrm>
            <a:off x="861237" y="2509285"/>
            <a:ext cx="10494335" cy="39127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solidFill>
                  <a:srgbClr val="FF0000"/>
                </a:solidFill>
                <a:latin typeface="Cambria" panose="02040503050406030204" pitchFamily="18" charset="0"/>
                <a:ea typeface="Cambria" panose="02040503050406030204" pitchFamily="18" charset="0"/>
              </a:rPr>
              <a:t>+ Chọn một loài động vật hoang dã và vấn đề đang bị đe dọa đối với loài động vật này.  Khi giới thiệu loài động vật hoang dã, làm rõ vai trò của chúng đối với cuộc sống? </a:t>
            </a:r>
          </a:p>
          <a:p>
            <a:pPr algn="just"/>
            <a:r>
              <a:rPr lang="vi-VN" sz="2800" dirty="0">
                <a:solidFill>
                  <a:srgbClr val="FF0000"/>
                </a:solidFill>
                <a:latin typeface="Cambria" panose="02040503050406030204" pitchFamily="18" charset="0"/>
                <a:ea typeface="Cambria" panose="02040503050406030204" pitchFamily="18" charset="0"/>
              </a:rPr>
              <a:t>+ Những nội dung cần lưu ý khi nhắc tới việc bảo tồn: </a:t>
            </a:r>
          </a:p>
          <a:p>
            <a:pPr marL="457200" indent="-457200" algn="just">
              <a:buFont typeface="Arial" panose="020B0604020202020204" pitchFamily="34" charset="0"/>
              <a:buChar char="•"/>
            </a:pPr>
            <a:r>
              <a:rPr lang="vi-VN" sz="2800" i="1" dirty="0">
                <a:solidFill>
                  <a:srgbClr val="FF0000"/>
                </a:solidFill>
                <a:latin typeface="Cambria" panose="02040503050406030204" pitchFamily="18" charset="0"/>
                <a:ea typeface="Cambria" panose="02040503050406030204" pitchFamily="18" charset="0"/>
              </a:rPr>
              <a:t>Nêu rõ lý do tại sao loài động vật ấy cần được bảo tồn? VD: bị săn bắn, khai thác bừa bãi; môi trường sống bị ảnh hưởng bởi thiên nhiên và con người,…. </a:t>
            </a:r>
          </a:p>
          <a:p>
            <a:pPr marL="457200" indent="-457200" algn="just">
              <a:buFont typeface="Arial" panose="020B0604020202020204" pitchFamily="34" charset="0"/>
              <a:buChar char="•"/>
            </a:pPr>
            <a:r>
              <a:rPr lang="vi-VN" sz="2800" i="1" dirty="0">
                <a:solidFill>
                  <a:srgbClr val="FF0000"/>
                </a:solidFill>
                <a:latin typeface="Cambria" panose="02040503050406030204" pitchFamily="18" charset="0"/>
                <a:ea typeface="Cambria" panose="02040503050406030204" pitchFamily="18" charset="0"/>
              </a:rPr>
              <a:t>Chỉ ra các hoạt động bảo tồn? VD: kêu gọi, tuyên truyền, xây các bảo tàng, khu bảo tồn,… </a:t>
            </a:r>
          </a:p>
        </p:txBody>
      </p:sp>
    </p:spTree>
    <p:custDataLst>
      <p:tags r:id="rId1"/>
    </p:custDataLst>
    <p:extLst>
      <p:ext uri="{BB962C8B-B14F-4D97-AF65-F5344CB8AC3E}">
        <p14:creationId xmlns:p14="http://schemas.microsoft.com/office/powerpoint/2010/main" val="3705681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4965405" y="510363"/>
              <a:ext cx="27857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Rounded Corners 2">
            <a:extLst>
              <a:ext uri="{FF2B5EF4-FFF2-40B4-BE49-F238E27FC236}">
                <a16:creationId xmlns:a16="http://schemas.microsoft.com/office/drawing/2014/main" id="{15DEC0EA-3EF1-12D2-A187-77C888A7A7D9}"/>
              </a:ext>
            </a:extLst>
          </p:cNvPr>
          <p:cNvSpPr/>
          <p:nvPr/>
        </p:nvSpPr>
        <p:spPr>
          <a:xfrm>
            <a:off x="893135" y="1552354"/>
            <a:ext cx="10494335" cy="40510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solidFill>
                  <a:srgbClr val="FF0000"/>
                </a:solidFill>
                <a:latin typeface="Cambria" panose="02040503050406030204" pitchFamily="18" charset="0"/>
                <a:ea typeface="Cambria" panose="02040503050406030204" pitchFamily="18" charset="0"/>
              </a:rPr>
              <a:t>Người điều hành nêu nội dung thảo luận. </a:t>
            </a:r>
          </a:p>
          <a:p>
            <a:pPr marL="457200" indent="-457200" algn="just">
              <a:buFont typeface="Arial" panose="020B0604020202020204" pitchFamily="34" charset="0"/>
              <a:buChar char="•"/>
            </a:pPr>
            <a:r>
              <a:rPr lang="vi-VN" sz="3200" dirty="0">
                <a:solidFill>
                  <a:srgbClr val="FF0000"/>
                </a:solidFill>
                <a:latin typeface="Cambria" panose="02040503050406030204" pitchFamily="18" charset="0"/>
                <a:ea typeface="Cambria" panose="02040503050406030204" pitchFamily="18" charset="0"/>
              </a:rPr>
              <a:t>Từng bạn trình bày ý kiến đã chuẩn bị</a:t>
            </a:r>
            <a:r>
              <a:rPr lang="vi-VN" sz="3200" b="1" dirty="0">
                <a:solidFill>
                  <a:srgbClr val="FF0000"/>
                </a:solidFill>
                <a:latin typeface="Cambria" panose="02040503050406030204" pitchFamily="18" charset="0"/>
                <a:ea typeface="Cambria" panose="02040503050406030204" pitchFamily="18" charset="0"/>
              </a:rPr>
              <a:t>. Ví dụ: </a:t>
            </a:r>
          </a:p>
          <a:p>
            <a:pPr algn="just"/>
            <a:r>
              <a:rPr lang="en-US" sz="3200" b="1" i="1" dirty="0">
                <a:solidFill>
                  <a:srgbClr val="FF0000"/>
                </a:solidFill>
                <a:latin typeface="Cambria" panose="02040503050406030204" pitchFamily="18" charset="0"/>
                <a:ea typeface="Cambria" panose="02040503050406030204" pitchFamily="18" charset="0"/>
              </a:rPr>
              <a:t>+ </a:t>
            </a:r>
            <a:r>
              <a:rPr lang="vi-VN" sz="3200" b="1" i="1" dirty="0">
                <a:solidFill>
                  <a:srgbClr val="FF0000"/>
                </a:solidFill>
                <a:latin typeface="Cambria" panose="02040503050406030204" pitchFamily="18" charset="0"/>
                <a:ea typeface="Cambria" panose="02040503050406030204" pitchFamily="18" charset="0"/>
              </a:rPr>
              <a:t>Thực tế: </a:t>
            </a:r>
            <a:r>
              <a:rPr lang="vi-VN" sz="3200" i="1" dirty="0">
                <a:solidFill>
                  <a:srgbClr val="FF0000"/>
                </a:solidFill>
                <a:latin typeface="Cambria" panose="02040503050406030204" pitchFamily="18" charset="0"/>
                <a:ea typeface="Cambria" panose="02040503050406030204" pitchFamily="18" charset="0"/>
              </a:rPr>
              <a:t>Nhiều loài động vật đang có nguy cơ tuyệt chủng, bị săn bắt, buôn bán trái phép; rừng bị chặt phá khiến môi trường sống của động vật hoang dã bị đe dọa;… </a:t>
            </a:r>
          </a:p>
          <a:p>
            <a:pPr algn="just"/>
            <a:r>
              <a:rPr lang="en-US" sz="3200" b="1" i="1" dirty="0">
                <a:solidFill>
                  <a:srgbClr val="FF0000"/>
                </a:solidFill>
                <a:latin typeface="Cambria" panose="02040503050406030204" pitchFamily="18" charset="0"/>
                <a:ea typeface="Cambria" panose="02040503050406030204" pitchFamily="18" charset="0"/>
              </a:rPr>
              <a:t>+ </a:t>
            </a:r>
            <a:r>
              <a:rPr lang="vi-VN" sz="3200" b="1" i="1" dirty="0">
                <a:solidFill>
                  <a:srgbClr val="FF0000"/>
                </a:solidFill>
                <a:latin typeface="Cambria" panose="02040503050406030204" pitchFamily="18" charset="0"/>
                <a:ea typeface="Cambria" panose="02040503050406030204" pitchFamily="18" charset="0"/>
              </a:rPr>
              <a:t>Những việc cần làm: </a:t>
            </a:r>
            <a:r>
              <a:rPr lang="vi-VN" sz="3200" i="1" dirty="0">
                <a:solidFill>
                  <a:srgbClr val="FF0000"/>
                </a:solidFill>
                <a:latin typeface="Cambria" panose="02040503050406030204" pitchFamily="18" charset="0"/>
                <a:ea typeface="Cambria" panose="02040503050406030204" pitchFamily="18" charset="0"/>
              </a:rPr>
              <a:t>Lập các khu bảo tồn; tuyên truyền vận động không chặt phá rừng, không săn bắt, không buôn bán động vật hoang dã;… </a:t>
            </a:r>
          </a:p>
        </p:txBody>
      </p:sp>
    </p:spTree>
    <p:custDataLst>
      <p:tags r:id="rId1"/>
    </p:custDataLst>
    <p:extLst>
      <p:ext uri="{BB962C8B-B14F-4D97-AF65-F5344CB8AC3E}">
        <p14:creationId xmlns:p14="http://schemas.microsoft.com/office/powerpoint/2010/main" val="142808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4965405" y="510363"/>
              <a:ext cx="27857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Rounded Corners 2">
            <a:extLst>
              <a:ext uri="{FF2B5EF4-FFF2-40B4-BE49-F238E27FC236}">
                <a16:creationId xmlns:a16="http://schemas.microsoft.com/office/drawing/2014/main" id="{15DEC0EA-3EF1-12D2-A187-77C888A7A7D9}"/>
              </a:ext>
            </a:extLst>
          </p:cNvPr>
          <p:cNvSpPr/>
          <p:nvPr/>
        </p:nvSpPr>
        <p:spPr>
          <a:xfrm>
            <a:off x="914399" y="1669313"/>
            <a:ext cx="10494335" cy="30302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600" b="1" dirty="0">
                <a:solidFill>
                  <a:srgbClr val="FF0000"/>
                </a:solidFill>
                <a:latin typeface="Cambria" panose="02040503050406030204" pitchFamily="18" charset="0"/>
                <a:ea typeface="Cambria" panose="02040503050406030204" pitchFamily="18" charset="0"/>
              </a:rPr>
              <a:t>Cả nhóm trao đổi, góp ý và thống nhất ý kiến: </a:t>
            </a:r>
          </a:p>
          <a:p>
            <a:pPr marL="457200" lvl="0" indent="-457200" algn="just">
              <a:buFont typeface="Arial" panose="020B0604020202020204" pitchFamily="34" charset="0"/>
              <a:buChar char="•"/>
            </a:pPr>
            <a:r>
              <a:rPr lang="vi-VN" sz="3600" dirty="0">
                <a:solidFill>
                  <a:srgbClr val="FF0000"/>
                </a:solidFill>
                <a:latin typeface="Cambria" panose="02040503050406030204" pitchFamily="18" charset="0"/>
                <a:ea typeface="Cambria" panose="02040503050406030204" pitchFamily="18" charset="0"/>
              </a:rPr>
              <a:t>Khẳng định tầm quan trọng của việc bảo tồn động vật hoang dã. </a:t>
            </a:r>
          </a:p>
          <a:p>
            <a:pPr marL="457200" lvl="0" indent="-457200" algn="just">
              <a:buFont typeface="Arial" panose="020B0604020202020204" pitchFamily="34" charset="0"/>
              <a:buChar char="•"/>
            </a:pPr>
            <a:r>
              <a:rPr lang="vi-VN" sz="3600" dirty="0">
                <a:solidFill>
                  <a:srgbClr val="FF0000"/>
                </a:solidFill>
                <a:latin typeface="Cambria" panose="02040503050406030204" pitchFamily="18" charset="0"/>
                <a:ea typeface="Cambria" panose="02040503050406030204" pitchFamily="18" charset="0"/>
              </a:rPr>
              <a:t>Nhấn mạnh những việc cần làm để bảo tồn động vật hoang dã. </a:t>
            </a:r>
          </a:p>
        </p:txBody>
      </p:sp>
    </p:spTree>
    <p:custDataLst>
      <p:tags r:id="rId1"/>
    </p:custDataLst>
    <p:extLst>
      <p:ext uri="{BB962C8B-B14F-4D97-AF65-F5344CB8AC3E}">
        <p14:creationId xmlns:p14="http://schemas.microsoft.com/office/powerpoint/2010/main" val="2305283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5167423" y="510363"/>
              <a:ext cx="25837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giá</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Diagonal Corners Snipped 4">
            <a:extLst>
              <a:ext uri="{FF2B5EF4-FFF2-40B4-BE49-F238E27FC236}">
                <a16:creationId xmlns:a16="http://schemas.microsoft.com/office/drawing/2014/main" id="{1921D31A-5F85-CD2D-EFE9-93466B8CD621}"/>
              </a:ext>
            </a:extLst>
          </p:cNvPr>
          <p:cNvSpPr/>
          <p:nvPr/>
        </p:nvSpPr>
        <p:spPr>
          <a:xfrm>
            <a:off x="518476" y="1762581"/>
            <a:ext cx="5584614"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Những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tin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quan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trọng</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Rectangle: Diagonal Corners Snipped 4">
            <a:extLst>
              <a:ext uri="{FF2B5EF4-FFF2-40B4-BE49-F238E27FC236}">
                <a16:creationId xmlns:a16="http://schemas.microsoft.com/office/drawing/2014/main" id="{CCD50592-2FCB-E825-C623-AE219B91A99C}"/>
              </a:ext>
            </a:extLst>
          </p:cNvPr>
          <p:cNvSpPr/>
          <p:nvPr/>
        </p:nvSpPr>
        <p:spPr>
          <a:xfrm>
            <a:off x="8173918" y="1815744"/>
            <a:ext cx="2533068"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Ý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kiến</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hay</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FCC118DF-E5FB-B714-D39E-A5E155C29210}"/>
              </a:ext>
            </a:extLst>
          </p:cNvPr>
          <p:cNvSpPr/>
          <p:nvPr/>
        </p:nvSpPr>
        <p:spPr>
          <a:xfrm>
            <a:off x="4952253" y="3208609"/>
            <a:ext cx="2533068"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32888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3"/>
                                        </p:tgtEl>
                                        <p:attrNameLst>
                                          <p:attrName>fillcolor</p:attrName>
                                        </p:attrNameLst>
                                      </p:cBhvr>
                                      <p:to>
                                        <a:srgbClr val="FF0000"/>
                                      </p:to>
                                    </p:animClr>
                                    <p:set>
                                      <p:cBhvr>
                                        <p:cTn id="31" dur="500" fill="hold"/>
                                        <p:tgtEl>
                                          <p:spTgt spid="3"/>
                                        </p:tgtEl>
                                        <p:attrNameLst>
                                          <p:attrName>fill.type</p:attrName>
                                        </p:attrNameLst>
                                      </p:cBhvr>
                                      <p:to>
                                        <p:strVal val="solid"/>
                                      </p:to>
                                    </p:set>
                                    <p:set>
                                      <p:cBhvr>
                                        <p:cTn id="32" dur="500" fill="hold"/>
                                        <p:tgtEl>
                                          <p:spTgt spid="3"/>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6"/>
                                        </p:tgtEl>
                                        <p:attrNameLst>
                                          <p:attrName>fillcolor</p:attrName>
                                        </p:attrNameLst>
                                      </p:cBhvr>
                                      <p:to>
                                        <a:srgbClr val="FF0000"/>
                                      </p:to>
                                    </p:animClr>
                                    <p:set>
                                      <p:cBhvr>
                                        <p:cTn id="45" dur="500" fill="hold"/>
                                        <p:tgtEl>
                                          <p:spTgt spid="6"/>
                                        </p:tgtEl>
                                        <p:attrNameLst>
                                          <p:attrName>fill.type</p:attrName>
                                        </p:attrNameLst>
                                      </p:cBhvr>
                                      <p:to>
                                        <p:strVal val="solid"/>
                                      </p:to>
                                    </p:set>
                                    <p:set>
                                      <p:cBhvr>
                                        <p:cTn id="46" dur="500" fill="hold"/>
                                        <p:tgtEl>
                                          <p:spTgt spid="6"/>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6"/>
                  </p:tgtEl>
                </p:cond>
              </p:nextCondLst>
            </p:seq>
          </p:childTnLst>
        </p:cTn>
      </p:par>
    </p:tnLst>
    <p:bldLst>
      <p:bldP spid="3"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48192" y="1104900"/>
            <a:ext cx="10800442" cy="5190022"/>
          </a:xfrm>
          <a:prstGeom prst="roundRect">
            <a:avLst/>
          </a:prstGeom>
          <a:solidFill>
            <a:schemeClr val="bg1">
              <a:lumMod val="95000"/>
              <a:alpha val="71000"/>
            </a:schemeClr>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E205D859-7760-16DF-B68C-999C466AD010}"/>
              </a:ext>
            </a:extLst>
          </p:cNvPr>
          <p:cNvPicPr>
            <a:picLocks noChangeAspect="1"/>
          </p:cNvPicPr>
          <p:nvPr/>
        </p:nvPicPr>
        <p:blipFill>
          <a:blip r:embed="rId3"/>
          <a:stretch>
            <a:fillRect/>
          </a:stretch>
        </p:blipFill>
        <p:spPr>
          <a:xfrm>
            <a:off x="123181" y="1964015"/>
            <a:ext cx="11796782" cy="3993226"/>
          </a:xfrm>
          <a:prstGeom prst="rect">
            <a:avLst/>
          </a:prstGeom>
        </p:spPr>
      </p:pic>
    </p:spTree>
    <p:custDataLst>
      <p:tags r:id="rId1"/>
    </p:custDataLst>
    <p:extLst>
      <p:ext uri="{BB962C8B-B14F-4D97-AF65-F5344CB8AC3E}">
        <p14:creationId xmlns:p14="http://schemas.microsoft.com/office/powerpoint/2010/main" val="3162160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a:extLst>
              <a:ext uri="{FF2B5EF4-FFF2-40B4-BE49-F238E27FC236}">
                <a16:creationId xmlns:a16="http://schemas.microsoft.com/office/drawing/2014/main" id="{206C44A8-A865-C608-032F-A30911C54738}"/>
              </a:ext>
            </a:extLst>
          </p:cNvPr>
          <p:cNvSpPr/>
          <p:nvPr/>
        </p:nvSpPr>
        <p:spPr>
          <a:xfrm>
            <a:off x="2711304" y="292397"/>
            <a:ext cx="8803758" cy="1493874"/>
          </a:xfrm>
          <a:prstGeom prst="roundRect">
            <a:avLst/>
          </a:prstGeom>
          <a:solidFill>
            <a:srgbClr val="1F4E79">
              <a:alpha val="69804"/>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dirty="0">
                <a:solidFill>
                  <a:prstClr val="white"/>
                </a:solidFill>
                <a:latin typeface="Cambria" panose="02040503050406030204" pitchFamily="18" charset="0"/>
                <a:ea typeface="Cambria" panose="02040503050406030204" pitchFamily="18" charset="0"/>
                <a:cs typeface="Vogue-ExtraBold" pitchFamily="34" charset="0"/>
              </a:rPr>
              <a:t>Sưu tầm tranh ảnh và tìm đọc thêm những thông tin về vịnh Hạ Long </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Vogue-ExtraBold" pitchFamily="34" charset="0"/>
            </a:endParaRPr>
          </a:p>
        </p:txBody>
      </p:sp>
      <p:pic>
        <p:nvPicPr>
          <p:cNvPr id="5" name="Picture 2" descr="C:\Users\HP\Desktop\d721c7fdbbc35b79a0e216a3abc8a5e9.jpg">
            <a:extLst>
              <a:ext uri="{FF2B5EF4-FFF2-40B4-BE49-F238E27FC236}">
                <a16:creationId xmlns:a16="http://schemas.microsoft.com/office/drawing/2014/main" id="{74C9256A-A2B9-C6FD-0B48-824A499D323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86" b="100000" l="0" r="99875">
                        <a14:foregroundMark x1="37250" y1="2798" x2="87750" y2="18047"/>
                        <a14:foregroundMark x1="45750" y1="1371" x2="82875" y2="8053"/>
                        <a14:foregroundMark x1="38500" y1="1656" x2="6250" y2="12793"/>
                        <a14:foregroundMark x1="11750" y1="26956" x2="12250" y2="38607"/>
                        <a14:foregroundMark x1="10500" y1="38321" x2="5000" y2="44432"/>
                        <a14:foregroundMark x1="88250" y1="27756" x2="87750" y2="38892"/>
                        <a14:foregroundMark x1="89500" y1="39178" x2="95625" y2="42776"/>
                        <a14:foregroundMark x1="12875" y1="46374" x2="33000" y2="41919"/>
                        <a14:foregroundMark x1="25625" y1="48030" x2="45125" y2="42490"/>
                        <a14:backgroundMark x1="50625" y1="74700" x2="53000" y2="88635"/>
                      </a14:backgroundRemoval>
                    </a14:imgEffect>
                  </a14:imgLayer>
                </a14:imgProps>
              </a:ext>
              <a:ext uri="{28A0092B-C50C-407E-A947-70E740481C1C}">
                <a14:useLocalDpi xmlns:a14="http://schemas.microsoft.com/office/drawing/2010/main" val="0"/>
              </a:ext>
            </a:extLst>
          </a:blip>
          <a:srcRect/>
          <a:stretch>
            <a:fillRect/>
          </a:stretch>
        </p:blipFill>
        <p:spPr bwMode="auto">
          <a:xfrm>
            <a:off x="719353" y="1581150"/>
            <a:ext cx="2410896" cy="52768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ảo tồn động vật hoang dã trang 63 lớp 5 | Kết nối tri thức Giải Tiếng Việt lớp 5">
            <a:extLst>
              <a:ext uri="{FF2B5EF4-FFF2-40B4-BE49-F238E27FC236}">
                <a16:creationId xmlns:a16="http://schemas.microsoft.com/office/drawing/2014/main" id="{5B96960A-9B92-7C18-B8B1-540821CC85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058" y="2349795"/>
            <a:ext cx="4915700" cy="27706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ảo tồn động vật hoang dã trang 63 lớp 5 | Kết nối tri thức Giải Tiếng Việt lớp 5">
            <a:extLst>
              <a:ext uri="{FF2B5EF4-FFF2-40B4-BE49-F238E27FC236}">
                <a16:creationId xmlns:a16="http://schemas.microsoft.com/office/drawing/2014/main" id="{C1458B16-CB4E-E25E-31BC-A2B4307942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4184" y="3921309"/>
            <a:ext cx="4191000" cy="2524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5893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500"/>
                                        <p:tgtEl>
                                          <p:spTgt spid="2052"/>
                                        </p:tgtEl>
                                      </p:cBhvr>
                                    </p:animEffect>
                                  </p:childTnLst>
                                </p:cTn>
                              </p:par>
                              <p:par>
                                <p:cTn id="13" presetID="16" presetClass="entr" presetSubtype="21"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inVertical)">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D96CF13-ED79-418A-853B-D8BA55311F7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t\n{A41D3A88-1E0C-483B-9AAF-5668B546D8E0}&quot;,&quot;E:\\BÀI GIẢNG 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4. Noivanghe-Tuần 6"/>
</p:tagLst>
</file>

<file path=ppt/tags/tag10.xml><?xml version="1.0" encoding="utf-8"?>
<p:tagLst xmlns:a="http://schemas.openxmlformats.org/drawingml/2006/main" xmlns:r="http://schemas.openxmlformats.org/officeDocument/2006/relationships" xmlns:p="http://schemas.openxmlformats.org/presentationml/2006/main">
  <p:tag name="GENSWF_SLIDE_UID" val="{73CF4997-744B-4EB9-BB96-599A54622094}:298"/>
</p:tagLst>
</file>

<file path=ppt/tags/tag2.xml><?xml version="1.0" encoding="utf-8"?>
<p:tagLst xmlns:a="http://schemas.openxmlformats.org/drawingml/2006/main" xmlns:r="http://schemas.openxmlformats.org/officeDocument/2006/relationships" xmlns:p="http://schemas.openxmlformats.org/presentationml/2006/main">
  <p:tag name="GENSWF_SLIDE_UID" val="{1BC90E24-C2A9-4C25-A501-603AFF7DB36B}:257"/>
</p:tagLst>
</file>

<file path=ppt/tags/tag3.xml><?xml version="1.0" encoding="utf-8"?>
<p:tagLst xmlns:a="http://schemas.openxmlformats.org/drawingml/2006/main" xmlns:r="http://schemas.openxmlformats.org/officeDocument/2006/relationships" xmlns:p="http://schemas.openxmlformats.org/presentationml/2006/main">
  <p:tag name="GENSWF_SLIDE_UID" val="{A382D22F-6B5E-4EAC-AF82-5BDB87C81AEE}:261"/>
</p:tagLst>
</file>

<file path=ppt/tags/tag4.xml><?xml version="1.0" encoding="utf-8"?>
<p:tagLst xmlns:a="http://schemas.openxmlformats.org/drawingml/2006/main" xmlns:r="http://schemas.openxmlformats.org/officeDocument/2006/relationships" xmlns:p="http://schemas.openxmlformats.org/presentationml/2006/main">
  <p:tag name="GENSWF_SLIDE_UID" val="{87FEAF1B-A930-424B-A160-6D9F6423FA24}:279"/>
</p:tagLst>
</file>

<file path=ppt/tags/tag5.xml><?xml version="1.0" encoding="utf-8"?>
<p:tagLst xmlns:a="http://schemas.openxmlformats.org/drawingml/2006/main" xmlns:r="http://schemas.openxmlformats.org/officeDocument/2006/relationships" xmlns:p="http://schemas.openxmlformats.org/presentationml/2006/main">
  <p:tag name="GENSWF_SLIDE_UID" val="{38822B99-4CC9-47C3-9066-B91932417087}:294"/>
</p:tagLst>
</file>

<file path=ppt/tags/tag6.xml><?xml version="1.0" encoding="utf-8"?>
<p:tagLst xmlns:a="http://schemas.openxmlformats.org/drawingml/2006/main" xmlns:r="http://schemas.openxmlformats.org/officeDocument/2006/relationships" xmlns:p="http://schemas.openxmlformats.org/presentationml/2006/main">
  <p:tag name="GENSWF_SLIDE_UID" val="{8EF8D9E8-7686-4317-A15A-B321647BE281}:295"/>
</p:tagLst>
</file>

<file path=ppt/tags/tag7.xml><?xml version="1.0" encoding="utf-8"?>
<p:tagLst xmlns:a="http://schemas.openxmlformats.org/drawingml/2006/main" xmlns:r="http://schemas.openxmlformats.org/officeDocument/2006/relationships" xmlns:p="http://schemas.openxmlformats.org/presentationml/2006/main">
  <p:tag name="GENSWF_SLIDE_UID" val="{BE83FE93-3D00-4843-8753-C5DCD9AA4337}:296"/>
</p:tagLst>
</file>

<file path=ppt/tags/tag8.xml><?xml version="1.0" encoding="utf-8"?>
<p:tagLst xmlns:a="http://schemas.openxmlformats.org/drawingml/2006/main" xmlns:r="http://schemas.openxmlformats.org/officeDocument/2006/relationships" xmlns:p="http://schemas.openxmlformats.org/presentationml/2006/main">
  <p:tag name="GENSWF_SLIDE_UID" val="{1943DD5E-B42B-4599-92B4-E45703C392AE}:297"/>
</p:tagLst>
</file>

<file path=ppt/tags/tag9.xml><?xml version="1.0" encoding="utf-8"?>
<p:tagLst xmlns:a="http://schemas.openxmlformats.org/drawingml/2006/main" xmlns:r="http://schemas.openxmlformats.org/officeDocument/2006/relationships" xmlns:p="http://schemas.openxmlformats.org/presentationml/2006/main">
  <p:tag name="GENSWF_SLIDE_UID" val="{4F01CC8F-00C8-4BC3-BFE1-814FFFDA9E72}:29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376</Words>
  <Application>Microsoft Office PowerPoint</Application>
  <PresentationFormat>Widescreen</PresentationFormat>
  <Paragraphs>24</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Cambria</vt:lpstr>
      <vt:lpstr>Times New Roman</vt:lpstr>
      <vt:lpstr>Vogue-ExtraBold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T4. Noivanghe-Tuần 6</dc:title>
  <dc:creator>Thao Tran</dc:creator>
  <cp:lastModifiedBy>dell</cp:lastModifiedBy>
  <cp:revision>16</cp:revision>
  <dcterms:created xsi:type="dcterms:W3CDTF">2024-07-16T13:33:23Z</dcterms:created>
  <dcterms:modified xsi:type="dcterms:W3CDTF">2024-10-10T14:44:32Z</dcterms:modified>
</cp:coreProperties>
</file>