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08" r:id="rId2"/>
    <p:sldId id="285" r:id="rId3"/>
    <p:sldId id="274" r:id="rId4"/>
    <p:sldId id="286" r:id="rId5"/>
    <p:sldId id="290" r:id="rId6"/>
    <p:sldId id="292" r:id="rId7"/>
    <p:sldId id="294" r:id="rId8"/>
    <p:sldId id="296" r:id="rId9"/>
    <p:sldId id="298" r:id="rId10"/>
    <p:sldId id="300" r:id="rId11"/>
    <p:sldId id="302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2C94"/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507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3D7B5A-7C21-473F-82B9-CCADD61D234D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1A81E-1AF8-4D1A-8D68-F37B2ACE2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091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4BBFEAD-C8B0-4906-BC87-EBA034344FA9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00165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1A81E-1AF8-4D1A-8D68-F37B2ACE29E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2087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1A81E-1AF8-4D1A-8D68-F37B2ACE29E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22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1A81E-1AF8-4D1A-8D68-F37B2ACE29E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86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1A81E-1AF8-4D1A-8D68-F37B2ACE29E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627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1A81E-1AF8-4D1A-8D68-F37B2ACE29E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6345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1769AF6-01D6-4BDA-9B14-156F805E683C}" type="slidenum">
              <a:rPr lang="en-US" altLang="en-US" smtClean="0">
                <a:latin typeface="Arial" charset="0"/>
              </a:rPr>
              <a:pPr/>
              <a:t>5</a:t>
            </a:fld>
            <a:endParaRPr lang="en-US" altLang="en-US">
              <a:latin typeface="Arial" charset="0"/>
            </a:endParaRPr>
          </a:p>
        </p:txBody>
      </p:sp>
      <p:sp>
        <p:nvSpPr>
          <p:cNvPr id="22531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253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fld id="{E08DF4B3-B450-4623-9B28-E178FEE94E64}" type="slidenum">
              <a:rPr lang="en-US" altLang="en-US" sz="1200"/>
              <a:pPr algn="r"/>
              <a:t>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257884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1A81E-1AF8-4D1A-8D68-F37B2ACE29E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974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1A81E-1AF8-4D1A-8D68-F37B2ACE29E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4973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1A81E-1AF8-4D1A-8D68-F37B2ACE29E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2371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1A81E-1AF8-4D1A-8D68-F37B2ACE29E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901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0EBE-7749-4BA2-BC2E-291977C1F09B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CB529-91FE-42E3-BE44-B1F54463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40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0EBE-7749-4BA2-BC2E-291977C1F09B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CB529-91FE-42E3-BE44-B1F54463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264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0EBE-7749-4BA2-BC2E-291977C1F09B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CB529-91FE-42E3-BE44-B1F54463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270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0EBE-7749-4BA2-BC2E-291977C1F09B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CB529-91FE-42E3-BE44-B1F54463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54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0EBE-7749-4BA2-BC2E-291977C1F09B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CB529-91FE-42E3-BE44-B1F54463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783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0EBE-7749-4BA2-BC2E-291977C1F09B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CB529-91FE-42E3-BE44-B1F54463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10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0EBE-7749-4BA2-BC2E-291977C1F09B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CB529-91FE-42E3-BE44-B1F54463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41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0EBE-7749-4BA2-BC2E-291977C1F09B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CB529-91FE-42E3-BE44-B1F54463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330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0EBE-7749-4BA2-BC2E-291977C1F09B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CB529-91FE-42E3-BE44-B1F54463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393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0EBE-7749-4BA2-BC2E-291977C1F09B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CB529-91FE-42E3-BE44-B1F54463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628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0EBE-7749-4BA2-BC2E-291977C1F09B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CB529-91FE-42E3-BE44-B1F54463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471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F0EBE-7749-4BA2-BC2E-291977C1F09B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CB529-91FE-42E3-BE44-B1F54463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91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9.png"/><Relationship Id="rId2" Type="http://schemas.openxmlformats.org/officeDocument/2006/relationships/audio" Target="file:///C:\Users\AM\Downloads\TiengVoTay-DangCapNhat_49xap.mp3" TargetMode="External"/><Relationship Id="rId1" Type="http://schemas.openxmlformats.org/officeDocument/2006/relationships/tags" Target="../tags/tag11.xml"/><Relationship Id="rId6" Type="http://schemas.openxmlformats.org/officeDocument/2006/relationships/image" Target="../media/image6.gif"/><Relationship Id="rId5" Type="http://schemas.openxmlformats.org/officeDocument/2006/relationships/image" Target="../media/image8.gif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0.wmf"/><Relationship Id="rId2" Type="http://schemas.openxmlformats.org/officeDocument/2006/relationships/audio" Target="file:///C:\Users\AM\Downloads\TiengVoTay-DangCapNhat_49xap.mp3" TargetMode="External"/><Relationship Id="rId1" Type="http://schemas.openxmlformats.org/officeDocument/2006/relationships/tags" Target="../tags/tag12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8.gif"/><Relationship Id="rId4" Type="http://schemas.openxmlformats.org/officeDocument/2006/relationships/notesSlide" Target="../notesSlides/notesSlide11.xml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M\Downloads\TiengVoTay-DangCapNhat_49xap.mp3" TargetMode="External"/><Relationship Id="rId1" Type="http://schemas.openxmlformats.org/officeDocument/2006/relationships/tags" Target="../tags/tag10.xml"/><Relationship Id="rId6" Type="http://schemas.openxmlformats.org/officeDocument/2006/relationships/image" Target="../media/image7.png"/><Relationship Id="rId5" Type="http://schemas.openxmlformats.org/officeDocument/2006/relationships/image" Target="../media/image6.gif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75"/>
          <a:stretch>
            <a:fillRect/>
          </a:stretch>
        </p:blipFill>
        <p:spPr bwMode="auto">
          <a:xfrm>
            <a:off x="-88135" y="-154236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WordArt 16"/>
          <p:cNvSpPr>
            <a:spLocks noChangeArrowheads="1" noChangeShapeType="1" noTextEdit="1"/>
          </p:cNvSpPr>
          <p:nvPr/>
        </p:nvSpPr>
        <p:spPr bwMode="auto">
          <a:xfrm>
            <a:off x="4316157" y="1179438"/>
            <a:ext cx="3383416" cy="75086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4400" b="1" kern="10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</a:p>
        </p:txBody>
      </p:sp>
      <p:sp>
        <p:nvSpPr>
          <p:cNvPr id="8" name="WordArt 6"/>
          <p:cNvSpPr>
            <a:spLocks noChangeArrowheads="1" noChangeShapeType="1" noTextEdit="1"/>
          </p:cNvSpPr>
          <p:nvPr/>
        </p:nvSpPr>
        <p:spPr bwMode="auto">
          <a:xfrm>
            <a:off x="1552074" y="2358187"/>
            <a:ext cx="9324474" cy="1322242"/>
          </a:xfrm>
          <a:prstGeom prst="rect">
            <a:avLst/>
          </a:prstGeom>
        </p:spPr>
        <p:txBody>
          <a:bodyPr wrap="none" lIns="121917" tIns="60958" rIns="121917" bIns="6095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00" b="1" kern="10" dirty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MI-LI-MÉT -VUÔNG. BẢNG ĐƠN VỊ ĐO DIỆN TÍCH</a:t>
            </a:r>
            <a:r>
              <a:rPr lang="vi-VN" sz="2000" b="1" kern="10" dirty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en-US" sz="2000" b="1" kern="10" dirty="0">
              <a:ln w="9525">
                <a:solidFill>
                  <a:srgbClr val="0000CC"/>
                </a:solidFill>
                <a:round/>
                <a:headEnd/>
                <a:tailEnd/>
              </a:ln>
              <a:solidFill>
                <a:srgbClr val="0000CC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1001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090828" y="2209800"/>
            <a:ext cx="7010400" cy="706438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sz="3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itchFamily="18" charset="0"/>
              </a:rPr>
              <a:t>	</a:t>
            </a:r>
            <a:r>
              <a:rPr lang="en-US" altLang="en-US" sz="37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km</a:t>
            </a:r>
            <a:r>
              <a:rPr lang="en-US" altLang="en-US" sz="37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37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208hm</a:t>
            </a:r>
            <a:r>
              <a:rPr lang="en-US" altLang="en-US" sz="37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en-US" sz="37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2467" name="Picture 3" descr="h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1930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2133600" y="3200400"/>
            <a:ext cx="5486400" cy="6858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70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7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12km</a:t>
            </a:r>
            <a:r>
              <a:rPr lang="en-US" sz="3700" baseline="30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7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8hm</a:t>
            </a:r>
            <a:r>
              <a:rPr lang="en-US" sz="3700" baseline="30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7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2743200" y="4038600"/>
            <a:ext cx="513080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7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120km</a:t>
            </a:r>
            <a:r>
              <a:rPr lang="en-US" sz="3700" baseline="30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7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8hm</a:t>
            </a:r>
            <a:r>
              <a:rPr lang="en-US" sz="3700" baseline="30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7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1625600" y="2209800"/>
            <a:ext cx="914400" cy="6096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66FF66"/>
              </a:gs>
              <a:gs pos="100000">
                <a:srgbClr val="2F762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5367" name="AutoShape 8"/>
          <p:cNvSpPr>
            <a:spLocks noChangeArrowheads="1"/>
          </p:cNvSpPr>
          <p:nvPr/>
        </p:nvSpPr>
        <p:spPr bwMode="auto">
          <a:xfrm>
            <a:off x="1625600" y="3162300"/>
            <a:ext cx="914400" cy="6096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66FF66"/>
              </a:gs>
              <a:gs pos="100000">
                <a:srgbClr val="2F762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5368" name="AutoShape 10"/>
          <p:cNvSpPr>
            <a:spLocks noChangeArrowheads="1"/>
          </p:cNvSpPr>
          <p:nvPr/>
        </p:nvSpPr>
        <p:spPr bwMode="auto">
          <a:xfrm>
            <a:off x="1625600" y="4057650"/>
            <a:ext cx="914400" cy="6096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66FF66"/>
              </a:gs>
              <a:gs pos="100000">
                <a:srgbClr val="2F762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62475" name="AutoShape 11"/>
          <p:cNvSpPr>
            <a:spLocks noChangeArrowheads="1"/>
          </p:cNvSpPr>
          <p:nvPr/>
        </p:nvSpPr>
        <p:spPr bwMode="auto">
          <a:xfrm>
            <a:off x="6172200" y="3454400"/>
            <a:ext cx="5283200" cy="1905000"/>
          </a:xfrm>
          <a:prstGeom prst="cloudCallout">
            <a:avLst>
              <a:gd name="adj1" fmla="val -94088"/>
              <a:gd name="adj2" fmla="val 145167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en-US" sz="3200" b="1" dirty="0" err="1">
                <a:solidFill>
                  <a:srgbClr val="382C94"/>
                </a:solidFill>
                <a:latin typeface="Times New Roman" panose="02020603050405020304" pitchFamily="18" charset="0"/>
                <a:cs typeface="Times New Roman" pitchFamily="18" charset="0"/>
              </a:rPr>
              <a:t>Chúc</a:t>
            </a:r>
            <a:r>
              <a:rPr lang="en-US" altLang="en-US" sz="32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altLang="en-US" sz="32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altLang="en-US" sz="32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altLang="en-US" sz="32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altLang="en-US" sz="32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altLang="en-US" sz="32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altLang="en-US" sz="32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altLang="en-US" sz="32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en-US" sz="32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370" name="AutoShape 1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785600" y="6553200"/>
            <a:ext cx="406400" cy="304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itchFamily="18" charset="0"/>
            </a:endParaRPr>
          </a:p>
        </p:txBody>
      </p:sp>
      <p:sp>
        <p:nvSpPr>
          <p:cNvPr id="15371" name="AutoShape 1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379200" y="6553200"/>
            <a:ext cx="4064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itchFamily="18" charset="0"/>
            </a:endParaRPr>
          </a:p>
        </p:txBody>
      </p:sp>
      <p:sp>
        <p:nvSpPr>
          <p:cNvPr id="15372" name="AutoShape 19"/>
          <p:cNvSpPr>
            <a:spLocks noChangeArrowheads="1"/>
          </p:cNvSpPr>
          <p:nvPr/>
        </p:nvSpPr>
        <p:spPr bwMode="auto">
          <a:xfrm>
            <a:off x="1778000" y="190500"/>
            <a:ext cx="8788400" cy="1181100"/>
          </a:xfrm>
          <a:prstGeom prst="horizontalScroll">
            <a:avLst>
              <a:gd name="adj" fmla="val 12500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342900" indent="-342900" algn="ctr"/>
            <a:r>
              <a:rPr lang="en-US" altLang="en-US" sz="40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1208hm</a:t>
            </a:r>
            <a:r>
              <a:rPr lang="en-US" altLang="en-US" sz="4000" b="1" baseline="30000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40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= … km</a:t>
            </a:r>
            <a:r>
              <a:rPr lang="en-US" altLang="en-US" sz="4000" b="1" baseline="30000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40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… hm</a:t>
            </a:r>
            <a:r>
              <a:rPr lang="en-US" altLang="en-US" sz="4000" b="1" baseline="30000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br>
              <a:rPr lang="en-US" altLang="en-US" sz="4000" b="1" baseline="30000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40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endParaRPr lang="en-US" altLang="en-US" sz="4000" b="1" dirty="0">
              <a:solidFill>
                <a:srgbClr val="FF3300"/>
              </a:solidFill>
              <a:latin typeface=".VnTimeH" pitchFamily="34" charset="0"/>
            </a:endParaRPr>
          </a:p>
        </p:txBody>
      </p:sp>
      <p:sp>
        <p:nvSpPr>
          <p:cNvPr id="88079" name="Oval 15"/>
          <p:cNvSpPr>
            <a:spLocks noChangeArrowheads="1"/>
          </p:cNvSpPr>
          <p:nvPr/>
        </p:nvSpPr>
        <p:spPr bwMode="auto">
          <a:xfrm>
            <a:off x="1511968" y="2896616"/>
            <a:ext cx="1117600" cy="1115568"/>
          </a:xfrm>
          <a:prstGeom prst="ellipse">
            <a:avLst/>
          </a:prstGeom>
          <a:noFill/>
          <a:ln w="57150" cmpd="thinThick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pic>
        <p:nvPicPr>
          <p:cNvPr id="88084" name="Picture 14" descr="0830js5b15daddi012pz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181100"/>
            <a:ext cx="1016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TiengVoTay-DangCapNhat_49xap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6000" y="1371600"/>
            <a:ext cx="812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24426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2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8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1106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2475" grpId="0" animBg="1"/>
      <p:bldP spid="8807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2" name="Picture 4" descr="h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0"/>
            <a:ext cx="2286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1709824" y="3657600"/>
            <a:ext cx="3937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504cm</a:t>
            </a:r>
            <a:r>
              <a:rPr lang="en-US" altLang="en-US" sz="3200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8" name="Rectangle 6"/>
          <p:cNvSpPr>
            <a:spLocks noChangeArrowheads="1"/>
          </p:cNvSpPr>
          <p:nvPr/>
        </p:nvSpPr>
        <p:spPr bwMode="auto">
          <a:xfrm>
            <a:off x="1118945" y="2743200"/>
            <a:ext cx="60071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alt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50 400cm</a:t>
            </a:r>
            <a:r>
              <a:rPr lang="en-US" altLang="en-US" sz="3200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9" name="Rectangle 7"/>
          <p:cNvSpPr>
            <a:spLocks noChangeArrowheads="1"/>
          </p:cNvSpPr>
          <p:nvPr/>
        </p:nvSpPr>
        <p:spPr bwMode="auto">
          <a:xfrm>
            <a:off x="1732544" y="1676400"/>
            <a:ext cx="3022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54cm</a:t>
            </a:r>
            <a:r>
              <a:rPr lang="en-US" altLang="en-US" sz="3200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0" name="AutoShape 8"/>
          <p:cNvSpPr>
            <a:spLocks noChangeArrowheads="1"/>
          </p:cNvSpPr>
          <p:nvPr/>
        </p:nvSpPr>
        <p:spPr bwMode="auto">
          <a:xfrm>
            <a:off x="635000" y="1676400"/>
            <a:ext cx="914400" cy="6096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66FF66"/>
              </a:gs>
              <a:gs pos="100000">
                <a:srgbClr val="2F762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6391" name="AutoShape 9"/>
          <p:cNvSpPr>
            <a:spLocks noChangeArrowheads="1"/>
          </p:cNvSpPr>
          <p:nvPr/>
        </p:nvSpPr>
        <p:spPr bwMode="auto">
          <a:xfrm>
            <a:off x="635000" y="2647950"/>
            <a:ext cx="914400" cy="6096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66FF66"/>
              </a:gs>
              <a:gs pos="100000">
                <a:srgbClr val="2F762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6392" name="AutoShape 10"/>
          <p:cNvSpPr>
            <a:spLocks noChangeArrowheads="1"/>
          </p:cNvSpPr>
          <p:nvPr/>
        </p:nvSpPr>
        <p:spPr bwMode="auto">
          <a:xfrm>
            <a:off x="609600" y="3581400"/>
            <a:ext cx="914400" cy="6096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66FF66"/>
              </a:gs>
              <a:gs pos="100000">
                <a:srgbClr val="2F762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58382" name="AutoShape 14"/>
          <p:cNvSpPr>
            <a:spLocks noChangeArrowheads="1"/>
          </p:cNvSpPr>
          <p:nvPr/>
        </p:nvSpPr>
        <p:spPr bwMode="auto">
          <a:xfrm>
            <a:off x="5486400" y="3124200"/>
            <a:ext cx="5689600" cy="1600200"/>
          </a:xfrm>
          <a:prstGeom prst="cloudCallout">
            <a:avLst>
              <a:gd name="adj1" fmla="val -71468"/>
              <a:gd name="adj2" fmla="val 138491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en-US" sz="3200" b="1" dirty="0" err="1">
                <a:solidFill>
                  <a:srgbClr val="382C94"/>
                </a:solidFill>
                <a:latin typeface="Times New Roman" panose="02020603050405020304" pitchFamily="18" charset="0"/>
                <a:cs typeface="Times New Roman" pitchFamily="18" charset="0"/>
              </a:rPr>
              <a:t>Tuyệt</a:t>
            </a:r>
            <a:r>
              <a:rPr lang="en-US" altLang="en-US" sz="32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vời</a:t>
            </a:r>
            <a:r>
              <a:rPr lang="en-US" altLang="en-US" sz="32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altLang="en-US" sz="32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altLang="en-US" sz="32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altLang="en-US" sz="32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altLang="en-US" sz="32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394" name="AutoShape 1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785600" y="6553200"/>
            <a:ext cx="406400" cy="304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itchFamily="18" charset="0"/>
            </a:endParaRPr>
          </a:p>
        </p:txBody>
      </p:sp>
      <p:sp>
        <p:nvSpPr>
          <p:cNvPr id="163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480800" y="6553200"/>
            <a:ext cx="3556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itchFamily="18" charset="0"/>
            </a:endParaRPr>
          </a:p>
        </p:txBody>
      </p:sp>
      <p:sp>
        <p:nvSpPr>
          <p:cNvPr id="16396" name="AutoShape 20"/>
          <p:cNvSpPr>
            <a:spLocks noChangeArrowheads="1"/>
          </p:cNvSpPr>
          <p:nvPr/>
        </p:nvSpPr>
        <p:spPr bwMode="auto">
          <a:xfrm>
            <a:off x="2120900" y="152400"/>
            <a:ext cx="8496300" cy="1295400"/>
          </a:xfrm>
          <a:prstGeom prst="horizontalScroll">
            <a:avLst>
              <a:gd name="adj" fmla="val 12500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5dm</a:t>
            </a:r>
            <a:r>
              <a:rPr lang="en-US" altLang="en-US" sz="3600" b="1" baseline="30000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4cm</a:t>
            </a:r>
            <a:r>
              <a:rPr lang="en-US" altLang="en-US" sz="3600" b="1" baseline="30000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= … cm</a:t>
            </a:r>
            <a:r>
              <a:rPr lang="en-US" altLang="en-US" sz="3600" b="1" baseline="30000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en-US" sz="3600" b="1" dirty="0">
              <a:solidFill>
                <a:srgbClr val="382C9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397" name="Object 22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971904563"/>
              </p:ext>
            </p:extLst>
          </p:nvPr>
        </p:nvGraphicFramePr>
        <p:xfrm>
          <a:off x="3175000" y="4051300"/>
          <a:ext cx="152400" cy="22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4051300"/>
                        <a:ext cx="152400" cy="22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105" name="Oval 17"/>
          <p:cNvSpPr>
            <a:spLocks noChangeArrowheads="1"/>
          </p:cNvSpPr>
          <p:nvPr/>
        </p:nvSpPr>
        <p:spPr bwMode="auto">
          <a:xfrm>
            <a:off x="613279" y="3413873"/>
            <a:ext cx="914400" cy="914400"/>
          </a:xfrm>
          <a:prstGeom prst="ellipse">
            <a:avLst/>
          </a:prstGeom>
          <a:noFill/>
          <a:ln w="57150" cmpd="thinThick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9106" name="Picture 14" descr="0830js5b15daddi012pz8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05000"/>
            <a:ext cx="1016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TiengVoTay-DangCapNhat_49xap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1" y="1438275"/>
            <a:ext cx="812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60742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9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9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9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" dur="1106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2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58382" grpId="0" animBg="1"/>
      <p:bldP spid="8910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1485900" y="1134268"/>
            <a:ext cx="101600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4. </a:t>
            </a:r>
            <a:r>
              <a:rPr lang="en-US" sz="2800" b="1" dirty="0" err="1">
                <a:solidFill>
                  <a:srgbClr val="000000"/>
                </a:solidFill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cs typeface="Times New Roman" pitchFamily="18" charset="0"/>
              </a:rPr>
              <a:t>đo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cs typeface="Times New Roman" pitchFamily="18" charset="0"/>
              </a:rPr>
              <a:t>dưới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cs typeface="Times New Roman" pitchFamily="18" charset="0"/>
              </a:rPr>
              <a:t>dạng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cs typeface="Times New Roman" pitchFamily="18" charset="0"/>
              </a:rPr>
              <a:t>đo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cs typeface="Times New Roman" pitchFamily="18" charset="0"/>
              </a:rPr>
              <a:t>đơn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cs typeface="Times New Roman" pitchFamily="18" charset="0"/>
              </a:rPr>
              <a:t>vị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cs typeface="Times New Roman" pitchFamily="18" charset="0"/>
              </a:rPr>
              <a:t>đề-ca-mét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cs typeface="Times New Roman" pitchFamily="18" charset="0"/>
              </a:rPr>
              <a:t>vuông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000000"/>
                </a:solidFill>
                <a:cs typeface="Times New Roman" pitchFamily="18" charset="0"/>
              </a:rPr>
              <a:t>theo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cs typeface="Times New Roman" pitchFamily="18" charset="0"/>
              </a:rPr>
              <a:t>mẫu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):</a:t>
            </a:r>
          </a:p>
          <a:p>
            <a:endParaRPr lang="en-US" sz="2800" b="1" dirty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5</a:t>
            </a:r>
            <a:r>
              <a:rPr lang="en-US" sz="2800" b="1" dirty="0">
                <a:solidFill>
                  <a:srgbClr val="FF0000"/>
                </a:solidFill>
                <a:cs typeface="Calibri" pitchFamily="34" charset="0"/>
              </a:rPr>
              <a:t>dam</a:t>
            </a:r>
            <a:r>
              <a:rPr lang="en-US" sz="2800" b="1" baseline="30000" dirty="0">
                <a:solidFill>
                  <a:srgbClr val="FF0000"/>
                </a:solidFill>
                <a:cs typeface="Calibri" pitchFamily="34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cs typeface="Calibri" pitchFamily="34" charset="0"/>
              </a:rPr>
              <a:t> 23m</a:t>
            </a:r>
            <a:r>
              <a:rPr lang="en-US" sz="2800" b="1" baseline="30000" dirty="0">
                <a:solidFill>
                  <a:srgbClr val="FF0000"/>
                </a:solidFill>
                <a:cs typeface="Calibri" pitchFamily="34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cs typeface="Calibri" pitchFamily="34" charset="0"/>
              </a:rPr>
              <a:t> =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5</a:t>
            </a:r>
            <a:r>
              <a:rPr lang="en-US" sz="2800" b="1" dirty="0">
                <a:solidFill>
                  <a:srgbClr val="FF0000"/>
                </a:solidFill>
                <a:cs typeface="Calibri" pitchFamily="34" charset="0"/>
              </a:rPr>
              <a:t>dam</a:t>
            </a:r>
            <a:r>
              <a:rPr lang="en-US" sz="2800" b="1" baseline="30000" dirty="0">
                <a:solidFill>
                  <a:srgbClr val="FF0000"/>
                </a:solidFill>
                <a:cs typeface="Calibri" pitchFamily="34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cs typeface="Calibri" pitchFamily="34" charset="0"/>
              </a:rPr>
              <a:t> +         dam</a:t>
            </a:r>
            <a:r>
              <a:rPr lang="en-US" sz="2800" b="1" baseline="30000" dirty="0">
                <a:solidFill>
                  <a:srgbClr val="FF0000"/>
                </a:solidFill>
                <a:cs typeface="Calibri" pitchFamily="34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cs typeface="Calibri" pitchFamily="34" charset="0"/>
              </a:rPr>
              <a:t> = 5       dam</a:t>
            </a:r>
            <a:r>
              <a:rPr lang="en-US" sz="2800" b="1" baseline="30000" dirty="0">
                <a:solidFill>
                  <a:srgbClr val="FF0000"/>
                </a:solidFill>
                <a:cs typeface="Calibri" pitchFamily="34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cs typeface="Calibri" pitchFamily="34" charset="0"/>
              </a:rPr>
              <a:t> </a:t>
            </a:r>
          </a:p>
          <a:p>
            <a:endParaRPr lang="en-US" sz="28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219700" y="2681286"/>
            <a:ext cx="457200" cy="0"/>
          </a:xfrm>
          <a:prstGeom prst="line">
            <a:avLst/>
          </a:prstGeom>
          <a:ln w="28575">
            <a:solidFill>
              <a:srgbClr val="4042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5135563" y="2170906"/>
            <a:ext cx="571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23</a:t>
            </a: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5029200" y="2694781"/>
            <a:ext cx="76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100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258050" y="2056605"/>
            <a:ext cx="571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23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181850" y="2580480"/>
            <a:ext cx="76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100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7315200" y="2644772"/>
            <a:ext cx="457200" cy="0"/>
          </a:xfrm>
          <a:prstGeom prst="line">
            <a:avLst/>
          </a:prstGeom>
          <a:ln w="28575">
            <a:solidFill>
              <a:srgbClr val="4042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485900" y="3380581"/>
            <a:ext cx="8229600" cy="9540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16dam</a:t>
            </a:r>
            <a:r>
              <a:rPr lang="en-US" sz="2800" b="1" baseline="300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91m</a:t>
            </a:r>
            <a:r>
              <a:rPr lang="en-US" sz="2800" b="1" baseline="300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= 16dam</a:t>
            </a:r>
            <a:r>
              <a:rPr lang="en-US" sz="2800" b="1" baseline="300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+         dam</a:t>
            </a:r>
            <a:r>
              <a:rPr lang="en-US" sz="2800" b="1" baseline="300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= 16          dam</a:t>
            </a:r>
            <a:r>
              <a:rPr lang="en-US" sz="2800" b="1" baseline="300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</a:t>
            </a:r>
          </a:p>
          <a:p>
            <a:pPr>
              <a:defRPr/>
            </a:pP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0"/>
          <p:cNvSpPr txBox="1">
            <a:spLocks noChangeArrowheads="1"/>
          </p:cNvSpPr>
          <p:nvPr/>
        </p:nvSpPr>
        <p:spPr bwMode="auto">
          <a:xfrm>
            <a:off x="5524500" y="3218656"/>
            <a:ext cx="609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>
                <a:cs typeface="Times New Roman" pitchFamily="18" charset="0"/>
              </a:rPr>
              <a:t>91</a:t>
            </a:r>
          </a:p>
        </p:txBody>
      </p:sp>
      <p:sp>
        <p:nvSpPr>
          <p:cNvPr id="13" name="TextBox 11"/>
          <p:cNvSpPr txBox="1">
            <a:spLocks noChangeArrowheads="1"/>
          </p:cNvSpPr>
          <p:nvPr/>
        </p:nvSpPr>
        <p:spPr bwMode="auto">
          <a:xfrm>
            <a:off x="5448300" y="3609181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>
                <a:cs typeface="Times New Roman" pitchFamily="18" charset="0"/>
              </a:rPr>
              <a:t>100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5524500" y="3675856"/>
            <a:ext cx="533400" cy="0"/>
          </a:xfrm>
          <a:prstGeom prst="line">
            <a:avLst/>
          </a:prstGeom>
          <a:ln w="28575">
            <a:solidFill>
              <a:srgbClr val="4042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3"/>
          <p:cNvSpPr txBox="1">
            <a:spLocks noChangeArrowheads="1"/>
          </p:cNvSpPr>
          <p:nvPr/>
        </p:nvSpPr>
        <p:spPr bwMode="auto">
          <a:xfrm>
            <a:off x="7810500" y="3228181"/>
            <a:ext cx="76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>
                <a:cs typeface="Times New Roman" pitchFamily="18" charset="0"/>
              </a:rPr>
              <a:t>91</a:t>
            </a:r>
          </a:p>
        </p:txBody>
      </p:sp>
      <p:sp>
        <p:nvSpPr>
          <p:cNvPr id="16" name="TextBox 14"/>
          <p:cNvSpPr txBox="1">
            <a:spLocks noChangeArrowheads="1"/>
          </p:cNvSpPr>
          <p:nvPr/>
        </p:nvSpPr>
        <p:spPr bwMode="auto">
          <a:xfrm>
            <a:off x="7734300" y="3599656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>
                <a:cs typeface="Times New Roman" pitchFamily="18" charset="0"/>
              </a:rPr>
              <a:t>100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7810500" y="3675856"/>
            <a:ext cx="533400" cy="0"/>
          </a:xfrm>
          <a:prstGeom prst="line">
            <a:avLst/>
          </a:prstGeom>
          <a:ln w="28575">
            <a:solidFill>
              <a:srgbClr val="4042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485900" y="4584700"/>
            <a:ext cx="8229600" cy="9540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32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dam</a:t>
            </a:r>
            <a:r>
              <a:rPr lang="en-US" sz="2800" b="1" baseline="300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5m</a:t>
            </a:r>
            <a:r>
              <a:rPr lang="en-US" sz="2800" b="1" baseline="300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= 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32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dam</a:t>
            </a:r>
            <a:r>
              <a:rPr lang="en-US" sz="2800" b="1" baseline="300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+       dam</a:t>
            </a:r>
            <a:r>
              <a:rPr lang="en-US" sz="2800" b="1" baseline="300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= 32         dam</a:t>
            </a:r>
            <a:r>
              <a:rPr lang="en-US" sz="2800" b="1" baseline="300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2800" b="1" dirty="0">
                <a:solidFill>
                  <a:prstClr val="black"/>
                </a:solidFill>
                <a:ea typeface="Calibri"/>
              </a:rPr>
              <a:t> </a:t>
            </a:r>
            <a:endParaRPr lang="en-US" sz="28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372100" y="4360068"/>
            <a:ext cx="533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 dirty="0">
                <a:cs typeface="Times New Roman" pitchFamily="18" charset="0"/>
              </a:rPr>
              <a:t>5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181600" y="4852988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>
                <a:cs typeface="Times New Roman" pitchFamily="18" charset="0"/>
              </a:rPr>
              <a:t>100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5295900" y="4929188"/>
            <a:ext cx="533400" cy="0"/>
          </a:xfrm>
          <a:prstGeom prst="line">
            <a:avLst/>
          </a:prstGeom>
          <a:ln w="28575">
            <a:solidFill>
              <a:srgbClr val="4042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7505700" y="4405313"/>
            <a:ext cx="533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>
                <a:cs typeface="Times New Roman" pitchFamily="18" charset="0"/>
              </a:rPr>
              <a:t>5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7353300" y="4906963"/>
            <a:ext cx="838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>
                <a:cs typeface="Times New Roman" pitchFamily="18" charset="0"/>
              </a:rPr>
              <a:t>100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7416800" y="4906963"/>
            <a:ext cx="533400" cy="0"/>
          </a:xfrm>
          <a:prstGeom prst="line">
            <a:avLst/>
          </a:prstGeom>
          <a:ln w="28575">
            <a:solidFill>
              <a:srgbClr val="4042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146550" y="218950"/>
            <a:ext cx="4838700" cy="63524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lIns="80465" tIns="40232" rIns="80465" bIns="402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0306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1" grpId="0" animBg="1"/>
      <p:bldP spid="12" grpId="0"/>
      <p:bldP spid="13" grpId="0"/>
      <p:bldP spid="15" grpId="0"/>
      <p:bldP spid="16" grpId="0"/>
      <p:bldP spid="18" grpId="0" animBg="1"/>
      <p:bldP spid="19" grpId="0"/>
      <p:bldP spid="20" grpId="0"/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-189358" y="0"/>
            <a:ext cx="5851606" cy="3962400"/>
            <a:chOff x="8645085" y="-417649"/>
            <a:chExt cx="7533802" cy="4359548"/>
          </a:xfrm>
        </p:grpSpPr>
        <p:pic>
          <p:nvPicPr>
            <p:cNvPr id="6" name="图片 37895" descr="1-2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8645085" y="-417649"/>
              <a:ext cx="4729910" cy="4359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Oval Callout 6"/>
            <p:cNvSpPr/>
            <p:nvPr/>
          </p:nvSpPr>
          <p:spPr>
            <a:xfrm>
              <a:off x="11152856" y="-108095"/>
              <a:ext cx="5026031" cy="1315602"/>
            </a:xfrm>
            <a:prstGeom prst="wedgeEllipseCallout">
              <a:avLst>
                <a:gd name="adj1" fmla="val -45781"/>
                <a:gd name="adj2" fmla="val 55482"/>
              </a:avLst>
            </a:prstGeom>
            <a:solidFill>
              <a:srgbClr val="FFFFCC"/>
            </a:solidFill>
            <a:ln w="63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err="1">
                  <a:solidFill>
                    <a:srgbClr val="382C94"/>
                  </a:solidFill>
                  <a:latin typeface="Times New Roman" pitchFamily="18" charset="0"/>
                  <a:cs typeface="Times New Roman" pitchFamily="18" charset="0"/>
                </a:rPr>
                <a:t>Xem</a:t>
              </a:r>
              <a:r>
                <a:rPr lang="en-US" sz="2800" b="1" dirty="0">
                  <a:solidFill>
                    <a:srgbClr val="382C94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382C94"/>
                  </a:solidFill>
                  <a:latin typeface="Times New Roman" pitchFamily="18" charset="0"/>
                  <a:cs typeface="Times New Roman" pitchFamily="18" charset="0"/>
                </a:rPr>
                <a:t>ai</a:t>
              </a:r>
              <a:r>
                <a:rPr lang="en-US" sz="2800" b="1" dirty="0">
                  <a:solidFill>
                    <a:srgbClr val="382C94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382C94"/>
                  </a:solidFill>
                  <a:latin typeface="Times New Roman" pitchFamily="18" charset="0"/>
                  <a:cs typeface="Times New Roman" pitchFamily="18" charset="0"/>
                </a:rPr>
                <a:t>nhớ</a:t>
              </a:r>
              <a:r>
                <a:rPr lang="en-US" sz="2800" b="1" dirty="0">
                  <a:solidFill>
                    <a:srgbClr val="382C94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382C94"/>
                  </a:solidFill>
                  <a:latin typeface="Times New Roman" pitchFamily="18" charset="0"/>
                  <a:cs typeface="Times New Roman" pitchFamily="18" charset="0"/>
                </a:rPr>
                <a:t>nhất</a:t>
              </a:r>
              <a:endParaRPr lang="vi-VN" sz="28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3484426" y="1878824"/>
            <a:ext cx="8478973" cy="646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5" tIns="45718" rIns="91435" bIns="45718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GB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GB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GB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GB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GB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GB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GB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GB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GB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3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86200" y="2647771"/>
            <a:ext cx="695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877">
              <a:defRPr/>
            </a:pP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 án: </a:t>
            </a:r>
          </a:p>
          <a:p>
            <a:pPr algn="ctr" defTabSz="913877">
              <a:defRPr/>
            </a:pP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vi-VN" sz="36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vi-VN" sz="36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vi-VN" sz="36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km</a:t>
            </a:r>
            <a:r>
              <a:rPr lang="vi-VN" sz="36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dam</a:t>
            </a:r>
            <a:r>
              <a:rPr lang="vi-VN" sz="36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hm</a:t>
            </a:r>
            <a:r>
              <a:rPr lang="vi-VN" sz="36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891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60900" y="1226235"/>
            <a:ext cx="7086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vi-VN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en-US" sz="36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vi-VN" altLang="en-US" sz="3600" b="1" dirty="0">
              <a:solidFill>
                <a:srgbClr val="382C94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vi-VN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8 dam</a:t>
            </a:r>
            <a:r>
              <a:rPr lang="vi-VN" altLang="en-US" sz="3600" b="1" baseline="30000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vi-VN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vi-VN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vi-VN" altLang="en-US" sz="3600" b="1" baseline="30000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3600" b="1" dirty="0">
              <a:solidFill>
                <a:srgbClr val="382C9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45674" y="2464821"/>
            <a:ext cx="26853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3877">
              <a:defRPr/>
            </a:pP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án: 800.</a:t>
            </a:r>
          </a:p>
        </p:txBody>
      </p:sp>
      <p:sp>
        <p:nvSpPr>
          <p:cNvPr id="6" name="Right Arrow 5"/>
          <p:cNvSpPr/>
          <p:nvPr/>
        </p:nvSpPr>
        <p:spPr>
          <a:xfrm>
            <a:off x="6036898" y="2634387"/>
            <a:ext cx="749300" cy="4767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24048" y="3362235"/>
            <a:ext cx="70231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92080">
              <a:defRPr/>
            </a:pPr>
            <a:r>
              <a:rPr lang="vi-VN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792080">
              <a:defRPr/>
            </a:pPr>
            <a:r>
              <a:rPr lang="vi-VN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 hm</a:t>
            </a:r>
            <a:r>
              <a:rPr lang="vi-VN" sz="3600" b="1" baseline="30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vi-VN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5dam</a:t>
            </a:r>
            <a:r>
              <a:rPr lang="vi-VN" sz="3600" b="1" baseline="30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vi-VN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... dam</a:t>
            </a:r>
            <a:r>
              <a:rPr lang="vi-VN" sz="3600" b="1" baseline="30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endParaRPr lang="en-US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100872" y="4659350"/>
            <a:ext cx="3022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3877">
              <a:defRPr/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405.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6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6176598" y="4819132"/>
            <a:ext cx="749300" cy="4767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sp>
        <p:nvSpPr>
          <p:cNvPr id="10" name="Oval Callout 9"/>
          <p:cNvSpPr/>
          <p:nvPr/>
        </p:nvSpPr>
        <p:spPr>
          <a:xfrm>
            <a:off x="1758462" y="281354"/>
            <a:ext cx="3903786" cy="1195753"/>
          </a:xfrm>
          <a:prstGeom prst="wedgeEllipseCallout">
            <a:avLst>
              <a:gd name="adj1" fmla="val -45781"/>
              <a:gd name="adj2" fmla="val 55482"/>
            </a:avLst>
          </a:prstGeom>
          <a:solidFill>
            <a:srgbClr val="FFFFCC"/>
          </a:solidFill>
          <a:ln w="63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8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vi-VN" sz="2800" b="1" dirty="0">
              <a:solidFill>
                <a:srgbClr val="382C9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-189358" y="0"/>
            <a:ext cx="5851606" cy="3962400"/>
            <a:chOff x="8645085" y="-417649"/>
            <a:chExt cx="7533802" cy="4359548"/>
          </a:xfrm>
        </p:grpSpPr>
        <p:pic>
          <p:nvPicPr>
            <p:cNvPr id="12" name="图片 37895" descr="1-2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8645085" y="-417649"/>
              <a:ext cx="4729910" cy="4359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Oval Callout 12"/>
            <p:cNvSpPr/>
            <p:nvPr/>
          </p:nvSpPr>
          <p:spPr>
            <a:xfrm>
              <a:off x="11152856" y="-108095"/>
              <a:ext cx="5026031" cy="1315602"/>
            </a:xfrm>
            <a:prstGeom prst="wedgeEllipseCallout">
              <a:avLst>
                <a:gd name="adj1" fmla="val -45781"/>
                <a:gd name="adj2" fmla="val 55482"/>
              </a:avLst>
            </a:prstGeom>
            <a:solidFill>
              <a:srgbClr val="FFFFCC"/>
            </a:solidFill>
            <a:ln w="63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err="1">
                  <a:solidFill>
                    <a:srgbClr val="382C94"/>
                  </a:solidFill>
                  <a:latin typeface="Times New Roman" pitchFamily="18" charset="0"/>
                  <a:cs typeface="Times New Roman" pitchFamily="18" charset="0"/>
                </a:rPr>
                <a:t>Xem</a:t>
              </a:r>
              <a:r>
                <a:rPr lang="en-US" sz="2800" b="1" dirty="0">
                  <a:solidFill>
                    <a:srgbClr val="382C94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382C94"/>
                  </a:solidFill>
                  <a:latin typeface="Times New Roman" pitchFamily="18" charset="0"/>
                  <a:cs typeface="Times New Roman" pitchFamily="18" charset="0"/>
                </a:rPr>
                <a:t>ai</a:t>
              </a:r>
              <a:r>
                <a:rPr lang="en-US" sz="2800" b="1" dirty="0">
                  <a:solidFill>
                    <a:srgbClr val="382C94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382C94"/>
                  </a:solidFill>
                  <a:latin typeface="Times New Roman" pitchFamily="18" charset="0"/>
                  <a:cs typeface="Times New Roman" pitchFamily="18" charset="0"/>
                </a:rPr>
                <a:t>nhớ</a:t>
              </a:r>
              <a:r>
                <a:rPr lang="en-US" sz="2800" b="1" dirty="0">
                  <a:solidFill>
                    <a:srgbClr val="382C94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382C94"/>
                  </a:solidFill>
                  <a:latin typeface="Times New Roman" pitchFamily="18" charset="0"/>
                  <a:cs typeface="Times New Roman" pitchFamily="18" charset="0"/>
                </a:rPr>
                <a:t>nhất</a:t>
              </a:r>
              <a:endParaRPr lang="vi-VN" sz="28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31349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/>
      <p:bldP spid="8" grpId="0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2"/>
          <p:cNvSpPr txBox="1">
            <a:spLocks noChangeArrowheads="1"/>
          </p:cNvSpPr>
          <p:nvPr/>
        </p:nvSpPr>
        <p:spPr bwMode="auto">
          <a:xfrm>
            <a:off x="169333" y="1658938"/>
            <a:ext cx="152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.VnTime" pitchFamily="34" charset="0"/>
              </a:rPr>
              <a:t>km</a:t>
            </a:r>
            <a:r>
              <a:rPr lang="en-US" altLang="en-US" sz="2800" baseline="30000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800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10243" name="Text Box 14"/>
          <p:cNvSpPr txBox="1">
            <a:spLocks noChangeArrowheads="1"/>
          </p:cNvSpPr>
          <p:nvPr/>
        </p:nvSpPr>
        <p:spPr bwMode="auto">
          <a:xfrm>
            <a:off x="1930400" y="1676401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.VnTime" pitchFamily="34" charset="0"/>
              </a:rPr>
              <a:t>hm</a:t>
            </a:r>
            <a:r>
              <a:rPr lang="en-US" altLang="en-US" sz="2800" baseline="30000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800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10244" name="Text Box 16"/>
          <p:cNvSpPr txBox="1">
            <a:spLocks noChangeArrowheads="1"/>
          </p:cNvSpPr>
          <p:nvPr/>
        </p:nvSpPr>
        <p:spPr bwMode="auto">
          <a:xfrm>
            <a:off x="3536951" y="1690688"/>
            <a:ext cx="152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.VnTime" pitchFamily="34" charset="0"/>
              </a:rPr>
              <a:t>dam</a:t>
            </a:r>
            <a:r>
              <a:rPr lang="en-US" altLang="en-US" sz="2800" baseline="30000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800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10245" name="Text Box 19"/>
          <p:cNvSpPr txBox="1">
            <a:spLocks noChangeArrowheads="1"/>
          </p:cNvSpPr>
          <p:nvPr/>
        </p:nvSpPr>
        <p:spPr bwMode="auto">
          <a:xfrm>
            <a:off x="5283200" y="1676401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.VnTime" pitchFamily="34" charset="0"/>
              </a:rPr>
              <a:t>m</a:t>
            </a:r>
            <a:r>
              <a:rPr lang="en-US" altLang="en-US" sz="2800" baseline="30000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800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10246" name="Text Box 21"/>
          <p:cNvSpPr txBox="1">
            <a:spLocks noChangeArrowheads="1"/>
          </p:cNvSpPr>
          <p:nvPr/>
        </p:nvSpPr>
        <p:spPr bwMode="auto">
          <a:xfrm>
            <a:off x="7010400" y="1676401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.VnTime" pitchFamily="34" charset="0"/>
              </a:rPr>
              <a:t>dm</a:t>
            </a:r>
            <a:r>
              <a:rPr lang="en-US" altLang="en-US" sz="2800" baseline="30000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800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10247" name="Text Box 23"/>
          <p:cNvSpPr txBox="1">
            <a:spLocks noChangeArrowheads="1"/>
          </p:cNvSpPr>
          <p:nvPr/>
        </p:nvSpPr>
        <p:spPr bwMode="auto">
          <a:xfrm>
            <a:off x="8712200" y="1690688"/>
            <a:ext cx="152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.VnTime" pitchFamily="34" charset="0"/>
              </a:rPr>
              <a:t>cm</a:t>
            </a:r>
            <a:r>
              <a:rPr lang="en-US" altLang="en-US" sz="2800" baseline="30000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800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10248" name="Text Box 25"/>
          <p:cNvSpPr txBox="1">
            <a:spLocks noChangeArrowheads="1"/>
          </p:cNvSpPr>
          <p:nvPr/>
        </p:nvSpPr>
        <p:spPr bwMode="auto">
          <a:xfrm>
            <a:off x="10261600" y="1676401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  <a:latin typeface=".VnTime" pitchFamily="34" charset="0"/>
              </a:rPr>
              <a:t>mm</a:t>
            </a:r>
            <a:r>
              <a:rPr lang="en-US" altLang="en-US" sz="2800" baseline="30000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800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10249" name="Text Box 28"/>
          <p:cNvSpPr txBox="1">
            <a:spLocks noChangeArrowheads="1"/>
          </p:cNvSpPr>
          <p:nvPr/>
        </p:nvSpPr>
        <p:spPr bwMode="auto">
          <a:xfrm>
            <a:off x="203200" y="2300288"/>
            <a:ext cx="15240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100" b="1">
                <a:solidFill>
                  <a:srgbClr val="0000CC"/>
                </a:solidFill>
                <a:latin typeface=".VnTime" pitchFamily="34" charset="0"/>
              </a:rPr>
              <a:t>1km</a:t>
            </a:r>
            <a:r>
              <a:rPr lang="en-US" altLang="en-US" sz="2100" b="1" baseline="30000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100" b="1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10250" name="Text Box 31"/>
          <p:cNvSpPr txBox="1">
            <a:spLocks noChangeArrowheads="1"/>
          </p:cNvSpPr>
          <p:nvPr/>
        </p:nvSpPr>
        <p:spPr bwMode="auto">
          <a:xfrm>
            <a:off x="1930400" y="2300288"/>
            <a:ext cx="15240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100" b="1">
                <a:solidFill>
                  <a:srgbClr val="0000CC"/>
                </a:solidFill>
                <a:latin typeface=".VnTime" pitchFamily="34" charset="0"/>
              </a:rPr>
              <a:t>1 hm</a:t>
            </a:r>
            <a:r>
              <a:rPr lang="en-US" altLang="en-US" sz="2100" b="1" baseline="30000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100" b="1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10251" name="Text Box 34"/>
          <p:cNvSpPr txBox="1">
            <a:spLocks noChangeArrowheads="1"/>
          </p:cNvSpPr>
          <p:nvPr/>
        </p:nvSpPr>
        <p:spPr bwMode="auto">
          <a:xfrm>
            <a:off x="3587751" y="2286000"/>
            <a:ext cx="15240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100" b="1">
                <a:solidFill>
                  <a:srgbClr val="0000CC"/>
                </a:solidFill>
                <a:latin typeface=".VnTime" pitchFamily="34" charset="0"/>
              </a:rPr>
              <a:t>1 dam</a:t>
            </a:r>
            <a:r>
              <a:rPr lang="en-US" altLang="en-US" sz="2100" b="1" baseline="30000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100" b="1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69669" name="Text Box 37"/>
          <p:cNvSpPr txBox="1">
            <a:spLocks noChangeArrowheads="1"/>
          </p:cNvSpPr>
          <p:nvPr/>
        </p:nvSpPr>
        <p:spPr bwMode="auto">
          <a:xfrm>
            <a:off x="5283200" y="2300288"/>
            <a:ext cx="15240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100" b="1">
                <a:solidFill>
                  <a:srgbClr val="0000CC"/>
                </a:solidFill>
                <a:latin typeface=".VnTime" pitchFamily="34" charset="0"/>
              </a:rPr>
              <a:t>1 m</a:t>
            </a:r>
            <a:r>
              <a:rPr lang="en-US" altLang="en-US" sz="2100" b="1" baseline="30000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100" b="1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10253" name="Text Box 40"/>
          <p:cNvSpPr txBox="1">
            <a:spLocks noChangeArrowheads="1"/>
          </p:cNvSpPr>
          <p:nvPr/>
        </p:nvSpPr>
        <p:spPr bwMode="auto">
          <a:xfrm>
            <a:off x="7112000" y="2286000"/>
            <a:ext cx="15240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100" b="1">
                <a:solidFill>
                  <a:srgbClr val="0000CC"/>
                </a:solidFill>
                <a:latin typeface=".VnTime" pitchFamily="34" charset="0"/>
              </a:rPr>
              <a:t>1 dm</a:t>
            </a:r>
            <a:r>
              <a:rPr lang="en-US" altLang="en-US" sz="2100" b="1" baseline="30000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100" b="1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10254" name="Text Box 43"/>
          <p:cNvSpPr txBox="1">
            <a:spLocks noChangeArrowheads="1"/>
          </p:cNvSpPr>
          <p:nvPr/>
        </p:nvSpPr>
        <p:spPr bwMode="auto">
          <a:xfrm>
            <a:off x="8737600" y="2300288"/>
            <a:ext cx="15240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100" b="1">
                <a:solidFill>
                  <a:srgbClr val="0000CC"/>
                </a:solidFill>
                <a:latin typeface=".VnTime" pitchFamily="34" charset="0"/>
              </a:rPr>
              <a:t>1 cm</a:t>
            </a:r>
            <a:r>
              <a:rPr lang="en-US" altLang="en-US" sz="2100" b="1" baseline="30000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100" b="1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10255" name="Text Box 46"/>
          <p:cNvSpPr txBox="1">
            <a:spLocks noChangeArrowheads="1"/>
          </p:cNvSpPr>
          <p:nvPr/>
        </p:nvSpPr>
        <p:spPr bwMode="auto">
          <a:xfrm>
            <a:off x="10363200" y="2300288"/>
            <a:ext cx="15240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100" b="1">
                <a:solidFill>
                  <a:srgbClr val="0000CC"/>
                </a:solidFill>
                <a:latin typeface=".VnTime" pitchFamily="34" charset="0"/>
              </a:rPr>
              <a:t>1 mm</a:t>
            </a:r>
            <a:r>
              <a:rPr lang="en-US" altLang="en-US" sz="2100" b="1" baseline="30000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100" b="1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10256" name="Text Box 49"/>
          <p:cNvSpPr txBox="1">
            <a:spLocks noChangeArrowheads="1"/>
          </p:cNvSpPr>
          <p:nvPr/>
        </p:nvSpPr>
        <p:spPr bwMode="auto">
          <a:xfrm>
            <a:off x="65618" y="2819401"/>
            <a:ext cx="1909233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100">
                <a:solidFill>
                  <a:schemeClr val="bg1"/>
                </a:solidFill>
                <a:latin typeface=".VnTime" pitchFamily="34" charset="0"/>
              </a:rPr>
              <a:t>=        hm</a:t>
            </a:r>
            <a:r>
              <a:rPr lang="en-US" altLang="en-US" sz="2100" baseline="30000">
                <a:solidFill>
                  <a:schemeClr val="bg1"/>
                </a:solidFill>
                <a:latin typeface=".VnTime" pitchFamily="34" charset="0"/>
              </a:rPr>
              <a:t>2</a:t>
            </a:r>
            <a:endParaRPr lang="en-US" altLang="en-US" sz="210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0257" name="Text Box 52"/>
          <p:cNvSpPr txBox="1">
            <a:spLocks noChangeArrowheads="1"/>
          </p:cNvSpPr>
          <p:nvPr/>
        </p:nvSpPr>
        <p:spPr bwMode="auto">
          <a:xfrm>
            <a:off x="1625600" y="2814638"/>
            <a:ext cx="2150533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100" b="1">
                <a:solidFill>
                  <a:srgbClr val="0000CC"/>
                </a:solidFill>
                <a:latin typeface=".VnTime" pitchFamily="34" charset="0"/>
              </a:rPr>
              <a:t>= 100 dam</a:t>
            </a:r>
            <a:r>
              <a:rPr lang="en-US" altLang="en-US" sz="2100" b="1" baseline="30000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100" b="1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10258" name="Text Box 55"/>
          <p:cNvSpPr txBox="1">
            <a:spLocks noChangeArrowheads="1"/>
          </p:cNvSpPr>
          <p:nvPr/>
        </p:nvSpPr>
        <p:spPr bwMode="auto">
          <a:xfrm>
            <a:off x="3515784" y="2803525"/>
            <a:ext cx="17272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100" b="1">
                <a:solidFill>
                  <a:srgbClr val="0000CC"/>
                </a:solidFill>
                <a:latin typeface=".VnTime" pitchFamily="34" charset="0"/>
              </a:rPr>
              <a:t>= 100 m</a:t>
            </a:r>
            <a:r>
              <a:rPr lang="en-US" altLang="en-US" sz="2100" b="1" baseline="30000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100" b="1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69690" name="Text Box 58"/>
          <p:cNvSpPr txBox="1">
            <a:spLocks noChangeArrowheads="1"/>
          </p:cNvSpPr>
          <p:nvPr/>
        </p:nvSpPr>
        <p:spPr bwMode="auto">
          <a:xfrm>
            <a:off x="5190067" y="2819400"/>
            <a:ext cx="1921933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100" b="1">
                <a:solidFill>
                  <a:srgbClr val="0000CC"/>
                </a:solidFill>
                <a:latin typeface=".VnTime" pitchFamily="34" charset="0"/>
              </a:rPr>
              <a:t>= 100 dm</a:t>
            </a:r>
            <a:r>
              <a:rPr lang="en-US" altLang="en-US" sz="2100" b="1" baseline="30000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100" b="1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10260" name="Text Box 61"/>
          <p:cNvSpPr txBox="1">
            <a:spLocks noChangeArrowheads="1"/>
          </p:cNvSpPr>
          <p:nvPr/>
        </p:nvSpPr>
        <p:spPr bwMode="auto">
          <a:xfrm>
            <a:off x="7010401" y="2819400"/>
            <a:ext cx="2106084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100" b="1">
                <a:solidFill>
                  <a:srgbClr val="0000CC"/>
                </a:solidFill>
                <a:latin typeface=".VnTime" pitchFamily="34" charset="0"/>
              </a:rPr>
              <a:t>= 100 cm</a:t>
            </a:r>
            <a:r>
              <a:rPr lang="en-US" altLang="en-US" sz="2100" b="1" baseline="30000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100" b="1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10261" name="Text Box 64"/>
          <p:cNvSpPr txBox="1">
            <a:spLocks noChangeArrowheads="1"/>
          </p:cNvSpPr>
          <p:nvPr/>
        </p:nvSpPr>
        <p:spPr bwMode="auto">
          <a:xfrm>
            <a:off x="8636000" y="2819400"/>
            <a:ext cx="21082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100" b="1">
                <a:solidFill>
                  <a:srgbClr val="0000CC"/>
                </a:solidFill>
                <a:latin typeface=".VnTime" pitchFamily="34" charset="0"/>
              </a:rPr>
              <a:t>= 100 mm</a:t>
            </a:r>
            <a:r>
              <a:rPr lang="en-US" altLang="en-US" sz="2100" b="1" baseline="30000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100" b="1">
              <a:solidFill>
                <a:srgbClr val="0000CC"/>
              </a:solidFill>
              <a:latin typeface=".VnTime" pitchFamily="34" charset="0"/>
            </a:endParaRPr>
          </a:p>
        </p:txBody>
      </p:sp>
      <p:grpSp>
        <p:nvGrpSpPr>
          <p:cNvPr id="69698" name="Group 66"/>
          <p:cNvGrpSpPr>
            <a:grpSpLocks/>
          </p:cNvGrpSpPr>
          <p:nvPr/>
        </p:nvGrpSpPr>
        <p:grpSpPr bwMode="auto">
          <a:xfrm>
            <a:off x="1602317" y="3032125"/>
            <a:ext cx="1828800" cy="793750"/>
            <a:chOff x="192" y="3696"/>
            <a:chExt cx="864" cy="500"/>
          </a:xfrm>
        </p:grpSpPr>
        <p:sp>
          <p:nvSpPr>
            <p:cNvPr id="10320" name="Text Box 67"/>
            <p:cNvSpPr txBox="1">
              <a:spLocks noChangeArrowheads="1"/>
            </p:cNvSpPr>
            <p:nvPr/>
          </p:nvSpPr>
          <p:spPr bwMode="auto">
            <a:xfrm>
              <a:off x="192" y="3792"/>
              <a:ext cx="240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>
                  <a:solidFill>
                    <a:srgbClr val="0000CC"/>
                  </a:solidFill>
                  <a:cs typeface="Times New Roman" pitchFamily="18" charset="0"/>
                </a:rPr>
                <a:t>=</a:t>
              </a:r>
            </a:p>
          </p:txBody>
        </p:sp>
        <p:sp>
          <p:nvSpPr>
            <p:cNvPr id="10321" name="Text Box 68"/>
            <p:cNvSpPr txBox="1">
              <a:spLocks noChangeArrowheads="1"/>
            </p:cNvSpPr>
            <p:nvPr/>
          </p:nvSpPr>
          <p:spPr bwMode="auto">
            <a:xfrm>
              <a:off x="432" y="3696"/>
              <a:ext cx="192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>
                  <a:solidFill>
                    <a:srgbClr val="FF0000"/>
                  </a:solidFill>
                  <a:cs typeface="Times New Roman" pitchFamily="18" charset="0"/>
                </a:rPr>
                <a:t>1</a:t>
              </a:r>
            </a:p>
          </p:txBody>
        </p:sp>
        <p:sp>
          <p:nvSpPr>
            <p:cNvPr id="10322" name="Text Box 69"/>
            <p:cNvSpPr txBox="1">
              <a:spLocks noChangeArrowheads="1"/>
            </p:cNvSpPr>
            <p:nvPr/>
          </p:nvSpPr>
          <p:spPr bwMode="auto">
            <a:xfrm>
              <a:off x="372" y="3936"/>
              <a:ext cx="384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 dirty="0">
                  <a:solidFill>
                    <a:srgbClr val="FF0000"/>
                  </a:solidFill>
                  <a:cs typeface="Times New Roman" pitchFamily="18" charset="0"/>
                </a:rPr>
                <a:t>100</a:t>
              </a:r>
            </a:p>
          </p:txBody>
        </p:sp>
        <p:sp>
          <p:nvSpPr>
            <p:cNvPr id="10323" name="Line 70"/>
            <p:cNvSpPr>
              <a:spLocks noChangeShapeType="1"/>
            </p:cNvSpPr>
            <p:nvPr/>
          </p:nvSpPr>
          <p:spPr bwMode="auto">
            <a:xfrm>
              <a:off x="384" y="3936"/>
              <a:ext cx="240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4" name="Text Box 71"/>
            <p:cNvSpPr txBox="1">
              <a:spLocks noChangeArrowheads="1"/>
            </p:cNvSpPr>
            <p:nvPr/>
          </p:nvSpPr>
          <p:spPr bwMode="auto">
            <a:xfrm>
              <a:off x="624" y="3792"/>
              <a:ext cx="432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>
                  <a:solidFill>
                    <a:srgbClr val="0000CC"/>
                  </a:solidFill>
                  <a:cs typeface="Times New Roman" pitchFamily="18" charset="0"/>
                </a:rPr>
                <a:t>km</a:t>
              </a:r>
              <a:r>
                <a:rPr lang="en-US" altLang="en-US" sz="2100" baseline="30000">
                  <a:solidFill>
                    <a:srgbClr val="0000CC"/>
                  </a:solidFill>
                  <a:cs typeface="Times New Roman" pitchFamily="18" charset="0"/>
                </a:rPr>
                <a:t>2</a:t>
              </a:r>
              <a:endParaRPr lang="en-US" altLang="en-US" sz="2100">
                <a:solidFill>
                  <a:srgbClr val="0000CC"/>
                </a:solidFill>
                <a:cs typeface="Times New Roman" pitchFamily="18" charset="0"/>
              </a:endParaRPr>
            </a:p>
          </p:txBody>
        </p:sp>
      </p:grpSp>
      <p:grpSp>
        <p:nvGrpSpPr>
          <p:cNvPr id="69705" name="Group 73"/>
          <p:cNvGrpSpPr>
            <a:grpSpLocks/>
          </p:cNvGrpSpPr>
          <p:nvPr/>
        </p:nvGrpSpPr>
        <p:grpSpPr bwMode="auto">
          <a:xfrm>
            <a:off x="3556001" y="3124200"/>
            <a:ext cx="1936751" cy="793750"/>
            <a:chOff x="192" y="3696"/>
            <a:chExt cx="915" cy="500"/>
          </a:xfrm>
        </p:grpSpPr>
        <p:sp>
          <p:nvSpPr>
            <p:cNvPr id="10315" name="Text Box 74"/>
            <p:cNvSpPr txBox="1">
              <a:spLocks noChangeArrowheads="1"/>
            </p:cNvSpPr>
            <p:nvPr/>
          </p:nvSpPr>
          <p:spPr bwMode="auto">
            <a:xfrm>
              <a:off x="192" y="3792"/>
              <a:ext cx="240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>
                  <a:solidFill>
                    <a:srgbClr val="0000CC"/>
                  </a:solidFill>
                  <a:cs typeface="Times New Roman" pitchFamily="18" charset="0"/>
                </a:rPr>
                <a:t>=</a:t>
              </a:r>
            </a:p>
          </p:txBody>
        </p:sp>
        <p:sp>
          <p:nvSpPr>
            <p:cNvPr id="10316" name="Text Box 75"/>
            <p:cNvSpPr txBox="1">
              <a:spLocks noChangeArrowheads="1"/>
            </p:cNvSpPr>
            <p:nvPr/>
          </p:nvSpPr>
          <p:spPr bwMode="auto">
            <a:xfrm>
              <a:off x="432" y="3696"/>
              <a:ext cx="192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>
                  <a:solidFill>
                    <a:srgbClr val="FF0000"/>
                  </a:solidFill>
                  <a:cs typeface="Times New Roman" pitchFamily="18" charset="0"/>
                </a:rPr>
                <a:t>1</a:t>
              </a:r>
            </a:p>
          </p:txBody>
        </p:sp>
        <p:sp>
          <p:nvSpPr>
            <p:cNvPr id="10317" name="Text Box 76"/>
            <p:cNvSpPr txBox="1">
              <a:spLocks noChangeArrowheads="1"/>
            </p:cNvSpPr>
            <p:nvPr/>
          </p:nvSpPr>
          <p:spPr bwMode="auto">
            <a:xfrm>
              <a:off x="366" y="3936"/>
              <a:ext cx="384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 dirty="0">
                  <a:solidFill>
                    <a:srgbClr val="FF0000"/>
                  </a:solidFill>
                  <a:cs typeface="Times New Roman" pitchFamily="18" charset="0"/>
                </a:rPr>
                <a:t>100</a:t>
              </a:r>
            </a:p>
          </p:txBody>
        </p:sp>
        <p:sp>
          <p:nvSpPr>
            <p:cNvPr id="10318" name="Line 77"/>
            <p:cNvSpPr>
              <a:spLocks noChangeShapeType="1"/>
            </p:cNvSpPr>
            <p:nvPr/>
          </p:nvSpPr>
          <p:spPr bwMode="auto">
            <a:xfrm>
              <a:off x="384" y="3936"/>
              <a:ext cx="240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9" name="Text Box 78"/>
            <p:cNvSpPr txBox="1">
              <a:spLocks noChangeArrowheads="1"/>
            </p:cNvSpPr>
            <p:nvPr/>
          </p:nvSpPr>
          <p:spPr bwMode="auto">
            <a:xfrm>
              <a:off x="624" y="3792"/>
              <a:ext cx="483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>
                  <a:solidFill>
                    <a:srgbClr val="0000CC"/>
                  </a:solidFill>
                  <a:cs typeface="Times New Roman" pitchFamily="18" charset="0"/>
                </a:rPr>
                <a:t>hm</a:t>
              </a:r>
              <a:r>
                <a:rPr lang="en-US" altLang="en-US" sz="2100" baseline="30000">
                  <a:solidFill>
                    <a:srgbClr val="0000CC"/>
                  </a:solidFill>
                  <a:cs typeface="Times New Roman" pitchFamily="18" charset="0"/>
                </a:rPr>
                <a:t>2</a:t>
              </a:r>
              <a:endParaRPr lang="en-US" altLang="en-US" sz="2100">
                <a:solidFill>
                  <a:srgbClr val="0000CC"/>
                </a:solidFill>
                <a:cs typeface="Times New Roman" pitchFamily="18" charset="0"/>
              </a:endParaRPr>
            </a:p>
          </p:txBody>
        </p:sp>
      </p:grpSp>
      <p:grpSp>
        <p:nvGrpSpPr>
          <p:cNvPr id="69713" name="Group 81"/>
          <p:cNvGrpSpPr>
            <a:grpSpLocks/>
          </p:cNvGrpSpPr>
          <p:nvPr/>
        </p:nvGrpSpPr>
        <p:grpSpPr bwMode="auto">
          <a:xfrm>
            <a:off x="5181601" y="3124200"/>
            <a:ext cx="1917700" cy="793750"/>
            <a:chOff x="1638" y="3696"/>
            <a:chExt cx="906" cy="500"/>
          </a:xfrm>
        </p:grpSpPr>
        <p:sp>
          <p:nvSpPr>
            <p:cNvPr id="10310" name="Text Box 82"/>
            <p:cNvSpPr txBox="1">
              <a:spLocks noChangeArrowheads="1"/>
            </p:cNvSpPr>
            <p:nvPr/>
          </p:nvSpPr>
          <p:spPr bwMode="auto">
            <a:xfrm>
              <a:off x="1638" y="3792"/>
              <a:ext cx="282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>
                  <a:solidFill>
                    <a:srgbClr val="0000CC"/>
                  </a:solidFill>
                  <a:cs typeface="Times New Roman" pitchFamily="18" charset="0"/>
                </a:rPr>
                <a:t>=</a:t>
              </a:r>
            </a:p>
          </p:txBody>
        </p:sp>
        <p:sp>
          <p:nvSpPr>
            <p:cNvPr id="10311" name="Text Box 83"/>
            <p:cNvSpPr txBox="1">
              <a:spLocks noChangeArrowheads="1"/>
            </p:cNvSpPr>
            <p:nvPr/>
          </p:nvSpPr>
          <p:spPr bwMode="auto">
            <a:xfrm>
              <a:off x="1866" y="3696"/>
              <a:ext cx="226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>
                  <a:solidFill>
                    <a:srgbClr val="FF0000"/>
                  </a:solidFill>
                  <a:cs typeface="Times New Roman" pitchFamily="18" charset="0"/>
                </a:rPr>
                <a:t>1</a:t>
              </a:r>
            </a:p>
          </p:txBody>
        </p:sp>
        <p:sp>
          <p:nvSpPr>
            <p:cNvPr id="10312" name="Text Box 84"/>
            <p:cNvSpPr txBox="1">
              <a:spLocks noChangeArrowheads="1"/>
            </p:cNvSpPr>
            <p:nvPr/>
          </p:nvSpPr>
          <p:spPr bwMode="auto">
            <a:xfrm>
              <a:off x="1795" y="3936"/>
              <a:ext cx="452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 dirty="0">
                  <a:solidFill>
                    <a:srgbClr val="FF0000"/>
                  </a:solidFill>
                  <a:cs typeface="Times New Roman" pitchFamily="18" charset="0"/>
                </a:rPr>
                <a:t>100</a:t>
              </a:r>
            </a:p>
          </p:txBody>
        </p:sp>
        <p:sp>
          <p:nvSpPr>
            <p:cNvPr id="10313" name="Line 85"/>
            <p:cNvSpPr>
              <a:spLocks noChangeShapeType="1"/>
            </p:cNvSpPr>
            <p:nvPr/>
          </p:nvSpPr>
          <p:spPr bwMode="auto">
            <a:xfrm>
              <a:off x="1810" y="3936"/>
              <a:ext cx="282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4" name="Text Box 86"/>
            <p:cNvSpPr txBox="1">
              <a:spLocks noChangeArrowheads="1"/>
            </p:cNvSpPr>
            <p:nvPr/>
          </p:nvSpPr>
          <p:spPr bwMode="auto">
            <a:xfrm>
              <a:off x="2064" y="3792"/>
              <a:ext cx="480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>
                  <a:solidFill>
                    <a:srgbClr val="0000CC"/>
                  </a:solidFill>
                  <a:cs typeface="Times New Roman" pitchFamily="18" charset="0"/>
                </a:rPr>
                <a:t>dam</a:t>
              </a:r>
              <a:r>
                <a:rPr lang="en-US" altLang="en-US" sz="2100" baseline="30000">
                  <a:solidFill>
                    <a:srgbClr val="0000CC"/>
                  </a:solidFill>
                  <a:cs typeface="Times New Roman" pitchFamily="18" charset="0"/>
                </a:rPr>
                <a:t>2</a:t>
              </a:r>
              <a:endParaRPr lang="en-US" altLang="en-US" sz="2100">
                <a:solidFill>
                  <a:srgbClr val="0000CC"/>
                </a:solidFill>
                <a:cs typeface="Times New Roman" pitchFamily="18" charset="0"/>
              </a:endParaRPr>
            </a:p>
          </p:txBody>
        </p:sp>
      </p:grpSp>
      <p:grpSp>
        <p:nvGrpSpPr>
          <p:cNvPr id="69720" name="Group 88"/>
          <p:cNvGrpSpPr>
            <a:grpSpLocks/>
          </p:cNvGrpSpPr>
          <p:nvPr/>
        </p:nvGrpSpPr>
        <p:grpSpPr bwMode="auto">
          <a:xfrm>
            <a:off x="7112000" y="3124200"/>
            <a:ext cx="1574800" cy="793750"/>
            <a:chOff x="192" y="3696"/>
            <a:chExt cx="744" cy="500"/>
          </a:xfrm>
        </p:grpSpPr>
        <p:sp>
          <p:nvSpPr>
            <p:cNvPr id="10305" name="Text Box 89"/>
            <p:cNvSpPr txBox="1">
              <a:spLocks noChangeArrowheads="1"/>
            </p:cNvSpPr>
            <p:nvPr/>
          </p:nvSpPr>
          <p:spPr bwMode="auto">
            <a:xfrm>
              <a:off x="192" y="3792"/>
              <a:ext cx="240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>
                  <a:solidFill>
                    <a:srgbClr val="0000CC"/>
                  </a:solidFill>
                  <a:cs typeface="Times New Roman" pitchFamily="18" charset="0"/>
                </a:rPr>
                <a:t>=</a:t>
              </a:r>
            </a:p>
          </p:txBody>
        </p:sp>
        <p:sp>
          <p:nvSpPr>
            <p:cNvPr id="10306" name="Text Box 90"/>
            <p:cNvSpPr txBox="1">
              <a:spLocks noChangeArrowheads="1"/>
            </p:cNvSpPr>
            <p:nvPr/>
          </p:nvSpPr>
          <p:spPr bwMode="auto">
            <a:xfrm>
              <a:off x="432" y="3696"/>
              <a:ext cx="192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>
                  <a:solidFill>
                    <a:srgbClr val="FF0000"/>
                  </a:solidFill>
                  <a:cs typeface="Times New Roman" pitchFamily="18" charset="0"/>
                </a:rPr>
                <a:t>1</a:t>
              </a:r>
            </a:p>
          </p:txBody>
        </p:sp>
        <p:sp>
          <p:nvSpPr>
            <p:cNvPr id="10307" name="Text Box 91"/>
            <p:cNvSpPr txBox="1">
              <a:spLocks noChangeArrowheads="1"/>
            </p:cNvSpPr>
            <p:nvPr/>
          </p:nvSpPr>
          <p:spPr bwMode="auto">
            <a:xfrm>
              <a:off x="366" y="3936"/>
              <a:ext cx="384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 dirty="0">
                  <a:solidFill>
                    <a:srgbClr val="FF0000"/>
                  </a:solidFill>
                  <a:cs typeface="Times New Roman" pitchFamily="18" charset="0"/>
                </a:rPr>
                <a:t>100</a:t>
              </a:r>
            </a:p>
          </p:txBody>
        </p:sp>
        <p:sp>
          <p:nvSpPr>
            <p:cNvPr id="10308" name="Line 92"/>
            <p:cNvSpPr>
              <a:spLocks noChangeShapeType="1"/>
            </p:cNvSpPr>
            <p:nvPr/>
          </p:nvSpPr>
          <p:spPr bwMode="auto">
            <a:xfrm>
              <a:off x="384" y="3936"/>
              <a:ext cx="240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9" name="Text Box 93"/>
            <p:cNvSpPr txBox="1">
              <a:spLocks noChangeArrowheads="1"/>
            </p:cNvSpPr>
            <p:nvPr/>
          </p:nvSpPr>
          <p:spPr bwMode="auto">
            <a:xfrm>
              <a:off x="579" y="3792"/>
              <a:ext cx="357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>
                  <a:solidFill>
                    <a:schemeClr val="bg1"/>
                  </a:solidFill>
                  <a:cs typeface="Times New Roman" pitchFamily="18" charset="0"/>
                </a:rPr>
                <a:t> </a:t>
              </a:r>
              <a:r>
                <a:rPr lang="en-US" altLang="en-US" sz="2100">
                  <a:solidFill>
                    <a:srgbClr val="0000CC"/>
                  </a:solidFill>
                  <a:cs typeface="Times New Roman" pitchFamily="18" charset="0"/>
                </a:rPr>
                <a:t>m</a:t>
              </a:r>
              <a:r>
                <a:rPr lang="en-US" altLang="en-US" sz="2100" baseline="30000">
                  <a:solidFill>
                    <a:srgbClr val="0000CC"/>
                  </a:solidFill>
                  <a:cs typeface="Times New Roman" pitchFamily="18" charset="0"/>
                </a:rPr>
                <a:t>2</a:t>
              </a:r>
              <a:endParaRPr lang="en-US" altLang="en-US" sz="2100">
                <a:solidFill>
                  <a:srgbClr val="0000CC"/>
                </a:solidFill>
                <a:cs typeface="Times New Roman" pitchFamily="18" charset="0"/>
              </a:endParaRPr>
            </a:p>
          </p:txBody>
        </p:sp>
      </p:grpSp>
      <p:grpSp>
        <p:nvGrpSpPr>
          <p:cNvPr id="69727" name="Group 95"/>
          <p:cNvGrpSpPr>
            <a:grpSpLocks/>
          </p:cNvGrpSpPr>
          <p:nvPr/>
        </p:nvGrpSpPr>
        <p:grpSpPr bwMode="auto">
          <a:xfrm>
            <a:off x="8737600" y="3124200"/>
            <a:ext cx="1701800" cy="793750"/>
            <a:chOff x="192" y="3696"/>
            <a:chExt cx="804" cy="500"/>
          </a:xfrm>
        </p:grpSpPr>
        <p:sp>
          <p:nvSpPr>
            <p:cNvPr id="10300" name="Text Box 96"/>
            <p:cNvSpPr txBox="1">
              <a:spLocks noChangeArrowheads="1"/>
            </p:cNvSpPr>
            <p:nvPr/>
          </p:nvSpPr>
          <p:spPr bwMode="auto">
            <a:xfrm>
              <a:off x="192" y="3792"/>
              <a:ext cx="240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>
                  <a:solidFill>
                    <a:srgbClr val="0000CC"/>
                  </a:solidFill>
                  <a:cs typeface="Times New Roman" pitchFamily="18" charset="0"/>
                </a:rPr>
                <a:t>=</a:t>
              </a:r>
            </a:p>
          </p:txBody>
        </p:sp>
        <p:sp>
          <p:nvSpPr>
            <p:cNvPr id="10301" name="Text Box 97"/>
            <p:cNvSpPr txBox="1">
              <a:spLocks noChangeArrowheads="1"/>
            </p:cNvSpPr>
            <p:nvPr/>
          </p:nvSpPr>
          <p:spPr bwMode="auto">
            <a:xfrm>
              <a:off x="432" y="3696"/>
              <a:ext cx="192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>
                  <a:solidFill>
                    <a:srgbClr val="FF0000"/>
                  </a:solidFill>
                  <a:cs typeface="Times New Roman" pitchFamily="18" charset="0"/>
                </a:rPr>
                <a:t>1</a:t>
              </a:r>
            </a:p>
          </p:txBody>
        </p:sp>
        <p:sp>
          <p:nvSpPr>
            <p:cNvPr id="10302" name="Text Box 98"/>
            <p:cNvSpPr txBox="1">
              <a:spLocks noChangeArrowheads="1"/>
            </p:cNvSpPr>
            <p:nvPr/>
          </p:nvSpPr>
          <p:spPr bwMode="auto">
            <a:xfrm>
              <a:off x="366" y="3936"/>
              <a:ext cx="384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 dirty="0">
                  <a:solidFill>
                    <a:srgbClr val="FF0000"/>
                  </a:solidFill>
                  <a:cs typeface="Times New Roman" pitchFamily="18" charset="0"/>
                </a:rPr>
                <a:t>100</a:t>
              </a:r>
            </a:p>
          </p:txBody>
        </p:sp>
        <p:sp>
          <p:nvSpPr>
            <p:cNvPr id="10303" name="Line 99"/>
            <p:cNvSpPr>
              <a:spLocks noChangeShapeType="1"/>
            </p:cNvSpPr>
            <p:nvPr/>
          </p:nvSpPr>
          <p:spPr bwMode="auto">
            <a:xfrm>
              <a:off x="384" y="3936"/>
              <a:ext cx="240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4" name="Text Box 100"/>
            <p:cNvSpPr txBox="1">
              <a:spLocks noChangeArrowheads="1"/>
            </p:cNvSpPr>
            <p:nvPr/>
          </p:nvSpPr>
          <p:spPr bwMode="auto">
            <a:xfrm>
              <a:off x="606" y="3792"/>
              <a:ext cx="390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>
                  <a:solidFill>
                    <a:srgbClr val="0000CC"/>
                  </a:solidFill>
                  <a:cs typeface="Times New Roman" pitchFamily="18" charset="0"/>
                </a:rPr>
                <a:t>dm</a:t>
              </a:r>
              <a:r>
                <a:rPr lang="en-US" altLang="en-US" sz="2100" baseline="30000">
                  <a:solidFill>
                    <a:srgbClr val="0000CC"/>
                  </a:solidFill>
                  <a:cs typeface="Times New Roman" pitchFamily="18" charset="0"/>
                </a:rPr>
                <a:t>2</a:t>
              </a:r>
              <a:endParaRPr lang="en-US" altLang="en-US" sz="2100">
                <a:solidFill>
                  <a:srgbClr val="0000CC"/>
                </a:solidFill>
                <a:cs typeface="Times New Roman" pitchFamily="18" charset="0"/>
              </a:endParaRPr>
            </a:p>
          </p:txBody>
        </p:sp>
      </p:grpSp>
      <p:sp>
        <p:nvSpPr>
          <p:cNvPr id="10267" name="Line 111"/>
          <p:cNvSpPr>
            <a:spLocks noChangeShapeType="1"/>
          </p:cNvSpPr>
          <p:nvPr/>
        </p:nvSpPr>
        <p:spPr bwMode="auto">
          <a:xfrm>
            <a:off x="12192000" y="1066800"/>
            <a:ext cx="0" cy="2819400"/>
          </a:xfrm>
          <a:prstGeom prst="line">
            <a:avLst/>
          </a:prstGeom>
          <a:noFill/>
          <a:ln w="1905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268" name="Group 112"/>
          <p:cNvGrpSpPr>
            <a:grpSpLocks/>
          </p:cNvGrpSpPr>
          <p:nvPr/>
        </p:nvGrpSpPr>
        <p:grpSpPr bwMode="auto">
          <a:xfrm>
            <a:off x="0" y="1066800"/>
            <a:ext cx="11988800" cy="2819400"/>
            <a:chOff x="48" y="2400"/>
            <a:chExt cx="5664" cy="1776"/>
          </a:xfrm>
        </p:grpSpPr>
        <p:sp>
          <p:nvSpPr>
            <p:cNvPr id="10286" name="Line 113"/>
            <p:cNvSpPr>
              <a:spLocks noChangeShapeType="1"/>
            </p:cNvSpPr>
            <p:nvPr/>
          </p:nvSpPr>
          <p:spPr bwMode="auto">
            <a:xfrm>
              <a:off x="48" y="2400"/>
              <a:ext cx="0" cy="1776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87" name="Group 114"/>
            <p:cNvGrpSpPr>
              <a:grpSpLocks/>
            </p:cNvGrpSpPr>
            <p:nvPr/>
          </p:nvGrpSpPr>
          <p:grpSpPr bwMode="auto">
            <a:xfrm>
              <a:off x="48" y="2400"/>
              <a:ext cx="5664" cy="1776"/>
              <a:chOff x="48" y="2400"/>
              <a:chExt cx="5664" cy="1776"/>
            </a:xfrm>
          </p:grpSpPr>
          <p:sp>
            <p:nvSpPr>
              <p:cNvPr id="10288" name="Line 115"/>
              <p:cNvSpPr>
                <a:spLocks noChangeShapeType="1"/>
              </p:cNvSpPr>
              <p:nvPr/>
            </p:nvSpPr>
            <p:spPr bwMode="auto">
              <a:xfrm>
                <a:off x="48" y="4176"/>
                <a:ext cx="5664" cy="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289" name="Group 116"/>
              <p:cNvGrpSpPr>
                <a:grpSpLocks/>
              </p:cNvGrpSpPr>
              <p:nvPr/>
            </p:nvGrpSpPr>
            <p:grpSpPr bwMode="auto">
              <a:xfrm>
                <a:off x="48" y="2400"/>
                <a:ext cx="5664" cy="1776"/>
                <a:chOff x="48" y="2400"/>
                <a:chExt cx="5664" cy="1776"/>
              </a:xfrm>
            </p:grpSpPr>
            <p:grpSp>
              <p:nvGrpSpPr>
                <p:cNvPr id="10290" name="Group 117"/>
                <p:cNvGrpSpPr>
                  <a:grpSpLocks/>
                </p:cNvGrpSpPr>
                <p:nvPr/>
              </p:nvGrpSpPr>
              <p:grpSpPr bwMode="auto">
                <a:xfrm>
                  <a:off x="48" y="2400"/>
                  <a:ext cx="5664" cy="1776"/>
                  <a:chOff x="48" y="2400"/>
                  <a:chExt cx="5664" cy="1776"/>
                </a:xfrm>
              </p:grpSpPr>
              <p:sp>
                <p:nvSpPr>
                  <p:cNvPr id="10295" name="Line 118"/>
                  <p:cNvSpPr>
                    <a:spLocks noChangeShapeType="1"/>
                  </p:cNvSpPr>
                  <p:nvPr/>
                </p:nvSpPr>
                <p:spPr bwMode="auto">
                  <a:xfrm>
                    <a:off x="48" y="2400"/>
                    <a:ext cx="5664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CC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296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48" y="2755"/>
                    <a:ext cx="5664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CC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297" name="Line 120"/>
                  <p:cNvSpPr>
                    <a:spLocks noChangeShapeType="1"/>
                  </p:cNvSpPr>
                  <p:nvPr/>
                </p:nvSpPr>
                <p:spPr bwMode="auto">
                  <a:xfrm>
                    <a:off x="48" y="3110"/>
                    <a:ext cx="5664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CC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298" name="Line 121"/>
                  <p:cNvSpPr>
                    <a:spLocks noChangeShapeType="1"/>
                  </p:cNvSpPr>
                  <p:nvPr/>
                </p:nvSpPr>
                <p:spPr bwMode="auto">
                  <a:xfrm>
                    <a:off x="2439" y="2400"/>
                    <a:ext cx="0" cy="1776"/>
                  </a:xfrm>
                  <a:prstGeom prst="line">
                    <a:avLst/>
                  </a:prstGeom>
                  <a:noFill/>
                  <a:ln w="9525">
                    <a:solidFill>
                      <a:srgbClr val="0000CC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299" name="Line 122"/>
                  <p:cNvSpPr>
                    <a:spLocks noChangeShapeType="1"/>
                  </p:cNvSpPr>
                  <p:nvPr/>
                </p:nvSpPr>
                <p:spPr bwMode="auto">
                  <a:xfrm>
                    <a:off x="3374" y="2400"/>
                    <a:ext cx="0" cy="1776"/>
                  </a:xfrm>
                  <a:prstGeom prst="line">
                    <a:avLst/>
                  </a:prstGeom>
                  <a:noFill/>
                  <a:ln w="9525">
                    <a:solidFill>
                      <a:srgbClr val="0000CC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291" name="Line 123"/>
                <p:cNvSpPr>
                  <a:spLocks noChangeShapeType="1"/>
                </p:cNvSpPr>
                <p:nvPr/>
              </p:nvSpPr>
              <p:spPr bwMode="auto">
                <a:xfrm>
                  <a:off x="857" y="2755"/>
                  <a:ext cx="0" cy="1421"/>
                </a:xfrm>
                <a:prstGeom prst="line">
                  <a:avLst/>
                </a:prstGeom>
                <a:noFill/>
                <a:ln w="9525">
                  <a:solidFill>
                    <a:srgbClr val="0000CC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92" name="Line 124"/>
                <p:cNvSpPr>
                  <a:spLocks noChangeShapeType="1"/>
                </p:cNvSpPr>
                <p:nvPr/>
              </p:nvSpPr>
              <p:spPr bwMode="auto">
                <a:xfrm>
                  <a:off x="1666" y="2755"/>
                  <a:ext cx="0" cy="1421"/>
                </a:xfrm>
                <a:prstGeom prst="line">
                  <a:avLst/>
                </a:prstGeom>
                <a:noFill/>
                <a:ln w="9525">
                  <a:solidFill>
                    <a:srgbClr val="0000CC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93" name="Line 125"/>
                <p:cNvSpPr>
                  <a:spLocks noChangeShapeType="1"/>
                </p:cNvSpPr>
                <p:nvPr/>
              </p:nvSpPr>
              <p:spPr bwMode="auto">
                <a:xfrm>
                  <a:off x="4147" y="2755"/>
                  <a:ext cx="0" cy="1421"/>
                </a:xfrm>
                <a:prstGeom prst="line">
                  <a:avLst/>
                </a:prstGeom>
                <a:noFill/>
                <a:ln w="9525">
                  <a:solidFill>
                    <a:srgbClr val="0000CC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94" name="Line 126"/>
                <p:cNvSpPr>
                  <a:spLocks noChangeShapeType="1"/>
                </p:cNvSpPr>
                <p:nvPr/>
              </p:nvSpPr>
              <p:spPr bwMode="auto">
                <a:xfrm>
                  <a:off x="4939" y="2755"/>
                  <a:ext cx="0" cy="1421"/>
                </a:xfrm>
                <a:prstGeom prst="line">
                  <a:avLst/>
                </a:prstGeom>
                <a:noFill/>
                <a:ln w="9525">
                  <a:solidFill>
                    <a:srgbClr val="0000CC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0270" name="Text Box 127"/>
          <p:cNvSpPr txBox="1">
            <a:spLocks noChangeArrowheads="1"/>
          </p:cNvSpPr>
          <p:nvPr/>
        </p:nvSpPr>
        <p:spPr bwMode="auto">
          <a:xfrm>
            <a:off x="-25399" y="2835275"/>
            <a:ext cx="1909233" cy="133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b="1">
                <a:solidFill>
                  <a:srgbClr val="0000CC"/>
                </a:solidFill>
              </a:rPr>
              <a:t>= 100</a:t>
            </a:r>
            <a:r>
              <a:rPr lang="en-US" altLang="en-US" b="1">
                <a:solidFill>
                  <a:srgbClr val="0000CC"/>
                </a:solidFill>
              </a:rPr>
              <a:t> </a:t>
            </a:r>
            <a:r>
              <a:rPr lang="en-US" altLang="en-US" sz="2000" b="1">
                <a:solidFill>
                  <a:srgbClr val="0000CC"/>
                </a:solidFill>
                <a:latin typeface=".VnTime" pitchFamily="34" charset="0"/>
              </a:rPr>
              <a:t>hm</a:t>
            </a:r>
            <a:r>
              <a:rPr lang="en-US" altLang="en-US" sz="2000" b="1" baseline="30000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000" b="1">
              <a:solidFill>
                <a:srgbClr val="0000CC"/>
              </a:solidFill>
              <a:latin typeface=".VnTime" pitchFamily="34" charset="0"/>
            </a:endParaRPr>
          </a:p>
          <a:p>
            <a:pPr>
              <a:spcBef>
                <a:spcPct val="50000"/>
              </a:spcBef>
            </a:pPr>
            <a:endParaRPr lang="en-US" altLang="en-US" sz="2000" b="1">
              <a:solidFill>
                <a:srgbClr val="0000CC"/>
              </a:solidFill>
            </a:endParaRPr>
          </a:p>
          <a:p>
            <a:pPr>
              <a:spcBef>
                <a:spcPct val="50000"/>
              </a:spcBef>
            </a:pPr>
            <a:endParaRPr lang="en-US" altLang="en-US" sz="2000" b="1">
              <a:solidFill>
                <a:srgbClr val="0000CC"/>
              </a:solidFill>
            </a:endParaRPr>
          </a:p>
        </p:txBody>
      </p:sp>
      <p:sp>
        <p:nvSpPr>
          <p:cNvPr id="4" name="Text Box 142"/>
          <p:cNvSpPr txBox="1">
            <a:spLocks noChangeArrowheads="1"/>
          </p:cNvSpPr>
          <p:nvPr/>
        </p:nvSpPr>
        <p:spPr bwMode="auto">
          <a:xfrm>
            <a:off x="2961217" y="304800"/>
            <a:ext cx="5994400" cy="584200"/>
          </a:xfrm>
          <a:prstGeom prst="rect">
            <a:avLst/>
          </a:prstGeom>
          <a:solidFill>
            <a:schemeClr val="accent6">
              <a:lumMod val="20000"/>
              <a:lumOff val="80000"/>
              <a:alpha val="89803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382C94"/>
                </a:solidFill>
              </a:rPr>
              <a:t>Bảng</a:t>
            </a:r>
            <a:r>
              <a:rPr lang="en-US" altLang="en-US" sz="3200" b="1" dirty="0">
                <a:solidFill>
                  <a:srgbClr val="382C94"/>
                </a:solidFill>
              </a:rPr>
              <a:t> </a:t>
            </a:r>
            <a:r>
              <a:rPr lang="en-US" altLang="en-US" sz="3200" b="1" dirty="0" err="1">
                <a:solidFill>
                  <a:srgbClr val="382C94"/>
                </a:solidFill>
              </a:rPr>
              <a:t>đơn</a:t>
            </a:r>
            <a:r>
              <a:rPr lang="en-US" altLang="en-US" sz="3200" b="1" dirty="0">
                <a:solidFill>
                  <a:srgbClr val="382C94"/>
                </a:solidFill>
              </a:rPr>
              <a:t> </a:t>
            </a:r>
            <a:r>
              <a:rPr lang="en-US" altLang="en-US" sz="3200" b="1" dirty="0" err="1">
                <a:solidFill>
                  <a:srgbClr val="382C94"/>
                </a:solidFill>
              </a:rPr>
              <a:t>vị</a:t>
            </a:r>
            <a:r>
              <a:rPr lang="en-US" altLang="en-US" sz="3200" b="1" dirty="0">
                <a:solidFill>
                  <a:srgbClr val="382C94"/>
                </a:solidFill>
              </a:rPr>
              <a:t> </a:t>
            </a:r>
            <a:r>
              <a:rPr lang="en-US" altLang="en-US" sz="3200" b="1" dirty="0" err="1">
                <a:solidFill>
                  <a:srgbClr val="382C94"/>
                </a:solidFill>
              </a:rPr>
              <a:t>đo</a:t>
            </a:r>
            <a:r>
              <a:rPr lang="en-US" altLang="en-US" sz="3200" b="1" dirty="0">
                <a:solidFill>
                  <a:srgbClr val="382C94"/>
                </a:solidFill>
              </a:rPr>
              <a:t> </a:t>
            </a:r>
            <a:r>
              <a:rPr lang="en-US" altLang="en-US" sz="3200" b="1" dirty="0" err="1">
                <a:solidFill>
                  <a:srgbClr val="382C94"/>
                </a:solidFill>
              </a:rPr>
              <a:t>diện</a:t>
            </a:r>
            <a:r>
              <a:rPr lang="en-US" altLang="en-US" sz="3200" b="1" dirty="0">
                <a:solidFill>
                  <a:srgbClr val="382C94"/>
                </a:solidFill>
              </a:rPr>
              <a:t> </a:t>
            </a:r>
            <a:r>
              <a:rPr lang="en-US" altLang="en-US" sz="3200" b="1" dirty="0" err="1">
                <a:solidFill>
                  <a:srgbClr val="382C94"/>
                </a:solidFill>
              </a:rPr>
              <a:t>tích</a:t>
            </a:r>
            <a:r>
              <a:rPr lang="en-US" altLang="en-US" sz="3200" b="1" dirty="0">
                <a:solidFill>
                  <a:srgbClr val="382C94"/>
                </a:solidFill>
              </a:rPr>
              <a:t> </a:t>
            </a:r>
          </a:p>
        </p:txBody>
      </p:sp>
      <p:sp>
        <p:nvSpPr>
          <p:cNvPr id="10274" name="Text Box 143"/>
          <p:cNvSpPr txBox="1">
            <a:spLocks noChangeArrowheads="1"/>
          </p:cNvSpPr>
          <p:nvPr/>
        </p:nvSpPr>
        <p:spPr bwMode="auto">
          <a:xfrm>
            <a:off x="4978400" y="1103313"/>
            <a:ext cx="2489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600" b="1" dirty="0" err="1">
                <a:solidFill>
                  <a:srgbClr val="0000CC"/>
                </a:solidFill>
              </a:rPr>
              <a:t>Mét</a:t>
            </a:r>
            <a:r>
              <a:rPr lang="en-US" altLang="en-US" sz="2600" b="1" dirty="0">
                <a:solidFill>
                  <a:srgbClr val="0000CC"/>
                </a:solidFill>
              </a:rPr>
              <a:t> </a:t>
            </a:r>
            <a:r>
              <a:rPr lang="en-US" altLang="en-US" sz="2600" b="1" dirty="0" err="1">
                <a:solidFill>
                  <a:srgbClr val="0000CC"/>
                </a:solidFill>
              </a:rPr>
              <a:t>vuông</a:t>
            </a:r>
            <a:endParaRPr lang="en-US" altLang="en-US" sz="2600" b="1" dirty="0">
              <a:solidFill>
                <a:srgbClr val="0000CC"/>
              </a:solidFill>
            </a:endParaRPr>
          </a:p>
        </p:txBody>
      </p:sp>
      <p:sp>
        <p:nvSpPr>
          <p:cNvPr id="10275" name="Text Box 144"/>
          <p:cNvSpPr txBox="1">
            <a:spLocks noChangeArrowheads="1"/>
          </p:cNvSpPr>
          <p:nvPr/>
        </p:nvSpPr>
        <p:spPr bwMode="auto">
          <a:xfrm>
            <a:off x="7874001" y="1103313"/>
            <a:ext cx="37465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FF0000"/>
                </a:solidFill>
              </a:rPr>
              <a:t>Bé hơn mét vuông</a:t>
            </a:r>
          </a:p>
        </p:txBody>
      </p:sp>
      <p:sp>
        <p:nvSpPr>
          <p:cNvPr id="10276" name="Text Box 145"/>
          <p:cNvSpPr txBox="1">
            <a:spLocks noChangeArrowheads="1"/>
          </p:cNvSpPr>
          <p:nvPr/>
        </p:nvSpPr>
        <p:spPr bwMode="auto">
          <a:xfrm>
            <a:off x="812801" y="1066800"/>
            <a:ext cx="43053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FF0000"/>
                </a:solidFill>
              </a:rPr>
              <a:t>Lớn hơn mét vuông</a:t>
            </a:r>
          </a:p>
        </p:txBody>
      </p:sp>
      <p:grpSp>
        <p:nvGrpSpPr>
          <p:cNvPr id="87" name="Group 95"/>
          <p:cNvGrpSpPr>
            <a:grpSpLocks/>
          </p:cNvGrpSpPr>
          <p:nvPr/>
        </p:nvGrpSpPr>
        <p:grpSpPr bwMode="auto">
          <a:xfrm>
            <a:off x="10490200" y="3048000"/>
            <a:ext cx="1701800" cy="793750"/>
            <a:chOff x="192" y="3696"/>
            <a:chExt cx="804" cy="500"/>
          </a:xfrm>
        </p:grpSpPr>
        <p:sp>
          <p:nvSpPr>
            <p:cNvPr id="10281" name="Text Box 96"/>
            <p:cNvSpPr txBox="1">
              <a:spLocks noChangeArrowheads="1"/>
            </p:cNvSpPr>
            <p:nvPr/>
          </p:nvSpPr>
          <p:spPr bwMode="auto">
            <a:xfrm>
              <a:off x="192" y="3792"/>
              <a:ext cx="240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>
                  <a:solidFill>
                    <a:srgbClr val="0000CC"/>
                  </a:solidFill>
                  <a:cs typeface="Times New Roman" pitchFamily="18" charset="0"/>
                </a:rPr>
                <a:t>=</a:t>
              </a:r>
            </a:p>
          </p:txBody>
        </p:sp>
        <p:sp>
          <p:nvSpPr>
            <p:cNvPr id="10282" name="Text Box 97"/>
            <p:cNvSpPr txBox="1">
              <a:spLocks noChangeArrowheads="1"/>
            </p:cNvSpPr>
            <p:nvPr/>
          </p:nvSpPr>
          <p:spPr bwMode="auto">
            <a:xfrm>
              <a:off x="432" y="3696"/>
              <a:ext cx="192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>
                  <a:solidFill>
                    <a:srgbClr val="FF0000"/>
                  </a:solidFill>
                  <a:cs typeface="Times New Roman" pitchFamily="18" charset="0"/>
                </a:rPr>
                <a:t>1</a:t>
              </a:r>
            </a:p>
          </p:txBody>
        </p:sp>
        <p:sp>
          <p:nvSpPr>
            <p:cNvPr id="10283" name="Text Box 98"/>
            <p:cNvSpPr txBox="1">
              <a:spLocks noChangeArrowheads="1"/>
            </p:cNvSpPr>
            <p:nvPr/>
          </p:nvSpPr>
          <p:spPr bwMode="auto">
            <a:xfrm>
              <a:off x="372" y="3936"/>
              <a:ext cx="384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 dirty="0">
                  <a:solidFill>
                    <a:srgbClr val="FF0000"/>
                  </a:solidFill>
                  <a:cs typeface="Times New Roman" pitchFamily="18" charset="0"/>
                </a:rPr>
                <a:t>100</a:t>
              </a:r>
            </a:p>
          </p:txBody>
        </p:sp>
        <p:sp>
          <p:nvSpPr>
            <p:cNvPr id="10284" name="Line 99"/>
            <p:cNvSpPr>
              <a:spLocks noChangeShapeType="1"/>
            </p:cNvSpPr>
            <p:nvPr/>
          </p:nvSpPr>
          <p:spPr bwMode="auto">
            <a:xfrm>
              <a:off x="384" y="3936"/>
              <a:ext cx="240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5" name="Text Box 100"/>
            <p:cNvSpPr txBox="1">
              <a:spLocks noChangeArrowheads="1"/>
            </p:cNvSpPr>
            <p:nvPr/>
          </p:nvSpPr>
          <p:spPr bwMode="auto">
            <a:xfrm>
              <a:off x="606" y="3792"/>
              <a:ext cx="390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100">
                  <a:solidFill>
                    <a:srgbClr val="0000CC"/>
                  </a:solidFill>
                  <a:cs typeface="Times New Roman" pitchFamily="18" charset="0"/>
                </a:rPr>
                <a:t>cm</a:t>
              </a:r>
              <a:r>
                <a:rPr lang="en-US" altLang="en-US" sz="2100" baseline="30000">
                  <a:solidFill>
                    <a:srgbClr val="0000CC"/>
                  </a:solidFill>
                  <a:cs typeface="Times New Roman" pitchFamily="18" charset="0"/>
                </a:rPr>
                <a:t>2</a:t>
              </a:r>
              <a:endParaRPr lang="en-US" altLang="en-US" sz="2100">
                <a:solidFill>
                  <a:srgbClr val="0000CC"/>
                </a:solidFill>
                <a:cs typeface="Times New Roman" pitchFamily="18" charset="0"/>
              </a:endParaRPr>
            </a:p>
          </p:txBody>
        </p:sp>
      </p:grpSp>
      <p:sp>
        <p:nvSpPr>
          <p:cNvPr id="103503" name="Text Box 79"/>
          <p:cNvSpPr txBox="1">
            <a:spLocks noChangeArrowheads="1"/>
          </p:cNvSpPr>
          <p:nvPr/>
        </p:nvSpPr>
        <p:spPr bwMode="auto">
          <a:xfrm>
            <a:off x="1602318" y="3963988"/>
            <a:ext cx="91799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 Mỗi đơn vị đo diện tích  gấp </a:t>
            </a:r>
            <a:r>
              <a:rPr lang="en-US" altLang="en-US" sz="2400" b="1">
                <a:solidFill>
                  <a:srgbClr val="0000FF"/>
                </a:solidFill>
              </a:rPr>
              <a:t>100</a:t>
            </a:r>
            <a:r>
              <a:rPr lang="en-US" altLang="en-US" sz="2400" b="1"/>
              <a:t> lần đơn vị </a:t>
            </a:r>
            <a:r>
              <a:rPr lang="en-US" altLang="en-US" sz="2400" b="1">
                <a:solidFill>
                  <a:srgbClr val="0000FF"/>
                </a:solidFill>
              </a:rPr>
              <a:t>bé hơn tiếp liền.</a:t>
            </a:r>
          </a:p>
        </p:txBody>
      </p:sp>
      <p:sp>
        <p:nvSpPr>
          <p:cNvPr id="8229" name="Text Box 81"/>
          <p:cNvSpPr txBox="1">
            <a:spLocks noChangeArrowheads="1"/>
          </p:cNvSpPr>
          <p:nvPr/>
        </p:nvSpPr>
        <p:spPr bwMode="auto">
          <a:xfrm>
            <a:off x="1602317" y="3886201"/>
            <a:ext cx="105896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</a:rPr>
              <a:t>   </a:t>
            </a:r>
            <a:r>
              <a:rPr lang="en-US" altLang="en-US" sz="2400" b="1"/>
              <a:t>Mỗi đơn vị đo diện tích gấp bao nhiêu lần đơn vị bé hơn tiếp liền nó ?</a:t>
            </a:r>
            <a:endParaRPr lang="en-US" altLang="en-US" sz="2400" b="1">
              <a:solidFill>
                <a:srgbClr val="0000FF"/>
              </a:solidFill>
            </a:endParaRPr>
          </a:p>
        </p:txBody>
      </p:sp>
      <p:sp>
        <p:nvSpPr>
          <p:cNvPr id="8234" name="Text Box 81"/>
          <p:cNvSpPr txBox="1">
            <a:spLocks noChangeArrowheads="1"/>
          </p:cNvSpPr>
          <p:nvPr/>
        </p:nvSpPr>
        <p:spPr bwMode="auto">
          <a:xfrm>
            <a:off x="1574800" y="4656633"/>
            <a:ext cx="116840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dirty="0"/>
              <a:t> </a:t>
            </a:r>
            <a:r>
              <a:rPr lang="en-US" altLang="en-US" sz="2400" b="1" dirty="0" err="1"/>
              <a:t>Mỗi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đơn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vị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đo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diện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tích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bằng</a:t>
            </a:r>
            <a:r>
              <a:rPr lang="en-US" altLang="en-US" sz="2400" b="1" dirty="0"/>
              <a:t>          </a:t>
            </a:r>
            <a:r>
              <a:rPr lang="en-US" altLang="en-US" sz="2400" b="1" dirty="0" err="1"/>
              <a:t>đơn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vị</a:t>
            </a:r>
            <a:r>
              <a:rPr lang="en-US" altLang="en-US" sz="2400" b="1" dirty="0"/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lớn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hơn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tiếp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liền</a:t>
            </a:r>
            <a:r>
              <a:rPr lang="en-US" altLang="en-US" sz="2400" b="1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94" name="Text Box 81"/>
          <p:cNvSpPr txBox="1">
            <a:spLocks noChangeArrowheads="1"/>
          </p:cNvSpPr>
          <p:nvPr/>
        </p:nvSpPr>
        <p:spPr bwMode="auto">
          <a:xfrm>
            <a:off x="812801" y="5219701"/>
            <a:ext cx="12192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</a:rPr>
              <a:t>2. </a:t>
            </a:r>
            <a:r>
              <a:rPr lang="en-US" altLang="en-US" sz="2400" b="1" dirty="0" err="1"/>
              <a:t>Mỗi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đơn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vị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đo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diện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tích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bằng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bao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nhiêu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phần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đơn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vị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lớn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hơn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tiếp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liền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nó</a:t>
            </a:r>
            <a:r>
              <a:rPr lang="en-US" altLang="en-US" sz="2400" b="1" dirty="0"/>
              <a:t> ?</a:t>
            </a:r>
            <a:endParaRPr lang="en-US" altLang="en-US" sz="2400" b="1" dirty="0">
              <a:solidFill>
                <a:srgbClr val="0000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27672" y="3917951"/>
            <a:ext cx="13851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307747"/>
              </p:ext>
            </p:extLst>
          </p:nvPr>
        </p:nvGraphicFramePr>
        <p:xfrm>
          <a:off x="5480051" y="4474864"/>
          <a:ext cx="775817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279" imgH="393529" progId="Equation.DSMT4">
                  <p:embed/>
                </p:oleObj>
              </mc:Choice>
              <mc:Fallback>
                <p:oleObj name="Equation" r:id="rId4" imgW="27927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0051" y="4474864"/>
                        <a:ext cx="775817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7256226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69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69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9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5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69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9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6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6" dur="500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03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03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/>
      <p:bldP spid="10244" grpId="0"/>
      <p:bldP spid="10245" grpId="0"/>
      <p:bldP spid="10246" grpId="0"/>
      <p:bldP spid="10247" grpId="0"/>
      <p:bldP spid="10248" grpId="0"/>
      <p:bldP spid="10249" grpId="0"/>
      <p:bldP spid="10250" grpId="0"/>
      <p:bldP spid="10251" grpId="0"/>
      <p:bldP spid="69669" grpId="0"/>
      <p:bldP spid="10253" grpId="0"/>
      <p:bldP spid="10254" grpId="0"/>
      <p:bldP spid="10255" grpId="0"/>
      <p:bldP spid="10257" grpId="0"/>
      <p:bldP spid="10258" grpId="0"/>
      <p:bldP spid="69690" grpId="0"/>
      <p:bldP spid="10260" grpId="0"/>
      <p:bldP spid="10261" grpId="0"/>
      <p:bldP spid="10270" grpId="0"/>
      <p:bldP spid="10274" grpId="0"/>
      <p:bldP spid="10275" grpId="0"/>
      <p:bldP spid="10276" grpId="0"/>
      <p:bldP spid="103503" grpId="0"/>
      <p:bldP spid="8229" grpId="0"/>
      <p:bldP spid="8229" grpId="1"/>
      <p:bldP spid="8234" grpId="0"/>
      <p:bldP spid="94" grpId="0"/>
      <p:bldP spid="94" grpId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508000" y="330200"/>
            <a:ext cx="6807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u="sng" dirty="0" err="1">
                <a:solidFill>
                  <a:srgbClr val="0000FF"/>
                </a:solidFill>
              </a:rPr>
              <a:t>Bài</a:t>
            </a:r>
            <a:r>
              <a:rPr lang="en-US" altLang="en-US" sz="2800" b="1" u="sng" dirty="0">
                <a:solidFill>
                  <a:srgbClr val="0000FF"/>
                </a:solidFill>
              </a:rPr>
              <a:t> 1.</a:t>
            </a:r>
            <a:r>
              <a:rPr lang="en-US" altLang="en-US" sz="2800" b="1" dirty="0">
                <a:solidFill>
                  <a:srgbClr val="0000FF"/>
                </a:solidFill>
              </a:rPr>
              <a:t> a) </a:t>
            </a:r>
            <a:r>
              <a:rPr lang="en-US" altLang="en-US" sz="2800" b="1" dirty="0" err="1">
                <a:solidFill>
                  <a:srgbClr val="0000FF"/>
                </a:solidFill>
              </a:rPr>
              <a:t>Đọc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các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đo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diện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tích</a:t>
            </a:r>
            <a:r>
              <a:rPr lang="en-US" altLang="en-US" sz="2800" b="1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1727200" y="867708"/>
            <a:ext cx="711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/>
              <a:t>29 mm</a:t>
            </a:r>
            <a:r>
              <a:rPr lang="en-US" altLang="en-US" sz="2800" b="1" baseline="30000" dirty="0"/>
              <a:t>2</a:t>
            </a:r>
            <a:r>
              <a:rPr lang="en-US" altLang="en-US" sz="2800" b="1" dirty="0"/>
              <a:t>; 305 mm</a:t>
            </a:r>
            <a:r>
              <a:rPr lang="en-US" altLang="en-US" sz="2800" b="1" baseline="30000" dirty="0"/>
              <a:t>2</a:t>
            </a:r>
            <a:r>
              <a:rPr lang="en-US" altLang="en-US" sz="2800" b="1" dirty="0"/>
              <a:t>; 1200 mm</a:t>
            </a:r>
            <a:r>
              <a:rPr lang="en-US" altLang="en-US" sz="2800" b="1" baseline="30000" dirty="0"/>
              <a:t>2              </a:t>
            </a:r>
            <a:r>
              <a:rPr lang="en-US" altLang="en-US" sz="2800" b="1" dirty="0"/>
              <a:t> 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1117600" y="1966716"/>
            <a:ext cx="3352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/>
              <a:t>305 mm</a:t>
            </a:r>
            <a:r>
              <a:rPr lang="en-US" altLang="en-US" sz="2800" b="1" baseline="30000" dirty="0"/>
              <a:t>2 </a:t>
            </a:r>
            <a:r>
              <a:rPr lang="en-US" altLang="en-US" sz="2800" b="1" dirty="0"/>
              <a:t>: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1117600" y="1399144"/>
            <a:ext cx="3149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/>
              <a:t>29 mm</a:t>
            </a:r>
            <a:r>
              <a:rPr lang="en-US" altLang="en-US" sz="2800" b="1" baseline="30000" dirty="0"/>
              <a:t>2</a:t>
            </a:r>
            <a:r>
              <a:rPr lang="en-US" altLang="en-US" sz="2800" b="1" dirty="0"/>
              <a:t>  : 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1727200" y="3141008"/>
            <a:ext cx="7518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</a:rPr>
              <a:t>b)</a:t>
            </a:r>
            <a:r>
              <a:rPr lang="en-US" altLang="en-US" sz="2800" b="1" dirty="0" err="1">
                <a:solidFill>
                  <a:srgbClr val="0000FF"/>
                </a:solidFill>
              </a:rPr>
              <a:t>Viết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các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đo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diện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tích</a:t>
            </a:r>
            <a:r>
              <a:rPr lang="en-US" altLang="en-US" sz="2800" b="1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838200" y="3886201"/>
            <a:ext cx="7518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/>
              <a:t>Một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trăm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sáu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mươi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tám</a:t>
            </a:r>
            <a:r>
              <a:rPr lang="en-US" altLang="en-US" sz="2800" b="1" dirty="0"/>
              <a:t> mi-li-</a:t>
            </a:r>
            <a:r>
              <a:rPr lang="en-US" altLang="en-US" sz="2800" b="1" dirty="0" err="1"/>
              <a:t>mét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vuông</a:t>
            </a:r>
            <a:r>
              <a:rPr lang="en-US" altLang="en-US" sz="2800" b="1" dirty="0"/>
              <a:t>:</a:t>
            </a: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3048000" y="1399144"/>
            <a:ext cx="894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990000"/>
                </a:solidFill>
              </a:rPr>
              <a:t>Hai</a:t>
            </a:r>
            <a:r>
              <a:rPr lang="en-US" altLang="en-US" sz="2800" b="1" dirty="0">
                <a:solidFill>
                  <a:srgbClr val="990000"/>
                </a:solidFill>
              </a:rPr>
              <a:t> </a:t>
            </a:r>
            <a:r>
              <a:rPr lang="en-US" altLang="en-US" sz="2800" b="1" dirty="0" err="1">
                <a:solidFill>
                  <a:srgbClr val="990000"/>
                </a:solidFill>
              </a:rPr>
              <a:t>mươi</a:t>
            </a:r>
            <a:r>
              <a:rPr lang="en-US" altLang="en-US" sz="2800" b="1" dirty="0">
                <a:solidFill>
                  <a:srgbClr val="990000"/>
                </a:solidFill>
              </a:rPr>
              <a:t> </a:t>
            </a:r>
            <a:r>
              <a:rPr lang="en-US" altLang="en-US" sz="2800" b="1" dirty="0" err="1">
                <a:solidFill>
                  <a:srgbClr val="990000"/>
                </a:solidFill>
              </a:rPr>
              <a:t>chín</a:t>
            </a:r>
            <a:r>
              <a:rPr lang="en-US" altLang="en-US" sz="2800" b="1" dirty="0">
                <a:solidFill>
                  <a:srgbClr val="990000"/>
                </a:solidFill>
              </a:rPr>
              <a:t> mi-li-</a:t>
            </a:r>
            <a:r>
              <a:rPr lang="en-US" altLang="en-US" sz="2800" b="1" dirty="0" err="1">
                <a:solidFill>
                  <a:srgbClr val="990000"/>
                </a:solidFill>
              </a:rPr>
              <a:t>mét</a:t>
            </a:r>
            <a:r>
              <a:rPr lang="en-US" altLang="en-US" sz="2800" b="1" dirty="0">
                <a:solidFill>
                  <a:srgbClr val="990000"/>
                </a:solidFill>
              </a:rPr>
              <a:t> </a:t>
            </a:r>
            <a:r>
              <a:rPr lang="en-US" altLang="en-US" sz="2800" b="1" dirty="0" err="1">
                <a:solidFill>
                  <a:srgbClr val="990000"/>
                </a:solidFill>
              </a:rPr>
              <a:t>vuông</a:t>
            </a:r>
            <a:r>
              <a:rPr lang="en-US" altLang="en-US" sz="2800" b="1" dirty="0">
                <a:solidFill>
                  <a:srgbClr val="990000"/>
                </a:solidFill>
              </a:rPr>
              <a:t>.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7672128" y="3884613"/>
            <a:ext cx="2336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990000"/>
                </a:solidFill>
              </a:rPr>
              <a:t>168mm</a:t>
            </a:r>
            <a:r>
              <a:rPr lang="en-US" altLang="en-US" sz="2800" b="1" baseline="30000" dirty="0">
                <a:solidFill>
                  <a:srgbClr val="990000"/>
                </a:solidFill>
              </a:rPr>
              <a:t>2</a:t>
            </a:r>
            <a:endParaRPr lang="en-US" altLang="en-US" sz="2800" b="1" dirty="0">
              <a:solidFill>
                <a:srgbClr val="990000"/>
              </a:solidFill>
            </a:endParaRPr>
          </a:p>
        </p:txBody>
      </p:sp>
      <p:sp>
        <p:nvSpPr>
          <p:cNvPr id="16432" name="Text Box 48"/>
          <p:cNvSpPr txBox="1">
            <a:spLocks noChangeArrowheads="1"/>
          </p:cNvSpPr>
          <p:nvPr/>
        </p:nvSpPr>
        <p:spPr bwMode="auto">
          <a:xfrm>
            <a:off x="1066800" y="2617788"/>
            <a:ext cx="3149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/>
              <a:t>1200 mm</a:t>
            </a:r>
            <a:r>
              <a:rPr lang="en-US" altLang="en-US" sz="2800" b="1" baseline="30000" dirty="0"/>
              <a:t>2</a:t>
            </a:r>
            <a:r>
              <a:rPr lang="en-US" altLang="en-US" sz="2800" b="1" dirty="0"/>
              <a:t>:</a:t>
            </a:r>
          </a:p>
        </p:txBody>
      </p:sp>
      <p:sp>
        <p:nvSpPr>
          <p:cNvPr id="16433" name="Text Box 49"/>
          <p:cNvSpPr txBox="1">
            <a:spLocks noChangeArrowheads="1"/>
          </p:cNvSpPr>
          <p:nvPr/>
        </p:nvSpPr>
        <p:spPr bwMode="auto">
          <a:xfrm>
            <a:off x="3090334" y="1987452"/>
            <a:ext cx="8534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990000"/>
                </a:solidFill>
              </a:rPr>
              <a:t>Ba </a:t>
            </a:r>
            <a:r>
              <a:rPr lang="en-US" altLang="en-US" sz="2800" b="1" dirty="0" err="1">
                <a:solidFill>
                  <a:srgbClr val="990000"/>
                </a:solidFill>
              </a:rPr>
              <a:t>trăm</a:t>
            </a:r>
            <a:r>
              <a:rPr lang="en-US" altLang="en-US" sz="2800" b="1" dirty="0">
                <a:solidFill>
                  <a:srgbClr val="990000"/>
                </a:solidFill>
              </a:rPr>
              <a:t> </a:t>
            </a:r>
            <a:r>
              <a:rPr lang="en-US" altLang="en-US" sz="2800" b="1" dirty="0" err="1">
                <a:solidFill>
                  <a:srgbClr val="990000"/>
                </a:solidFill>
              </a:rPr>
              <a:t>linh</a:t>
            </a:r>
            <a:r>
              <a:rPr lang="en-US" altLang="en-US" sz="2800" b="1" dirty="0">
                <a:solidFill>
                  <a:srgbClr val="990000"/>
                </a:solidFill>
              </a:rPr>
              <a:t> </a:t>
            </a:r>
            <a:r>
              <a:rPr lang="en-US" altLang="en-US" sz="2800" b="1" dirty="0" err="1">
                <a:solidFill>
                  <a:srgbClr val="990000"/>
                </a:solidFill>
              </a:rPr>
              <a:t>năm</a:t>
            </a:r>
            <a:r>
              <a:rPr lang="en-US" altLang="en-US" sz="2800" b="1" dirty="0">
                <a:solidFill>
                  <a:srgbClr val="990000"/>
                </a:solidFill>
              </a:rPr>
              <a:t> mi-li-</a:t>
            </a:r>
            <a:r>
              <a:rPr lang="en-US" altLang="en-US" sz="2800" b="1" dirty="0" err="1">
                <a:solidFill>
                  <a:srgbClr val="990000"/>
                </a:solidFill>
              </a:rPr>
              <a:t>mét</a:t>
            </a:r>
            <a:r>
              <a:rPr lang="en-US" altLang="en-US" sz="2800" b="1" dirty="0">
                <a:solidFill>
                  <a:srgbClr val="990000"/>
                </a:solidFill>
              </a:rPr>
              <a:t> </a:t>
            </a:r>
            <a:r>
              <a:rPr lang="en-US" altLang="en-US" sz="2800" b="1" dirty="0" err="1">
                <a:solidFill>
                  <a:srgbClr val="990000"/>
                </a:solidFill>
              </a:rPr>
              <a:t>vuông</a:t>
            </a:r>
            <a:r>
              <a:rPr lang="en-US" altLang="en-US" sz="2800" b="1" dirty="0">
                <a:solidFill>
                  <a:srgbClr val="990000"/>
                </a:solidFill>
              </a:rPr>
              <a:t>.</a:t>
            </a:r>
          </a:p>
        </p:txBody>
      </p:sp>
      <p:sp>
        <p:nvSpPr>
          <p:cNvPr id="16434" name="Text Box 50"/>
          <p:cNvSpPr txBox="1">
            <a:spLocks noChangeArrowheads="1"/>
          </p:cNvSpPr>
          <p:nvPr/>
        </p:nvSpPr>
        <p:spPr bwMode="auto">
          <a:xfrm>
            <a:off x="2997200" y="2617788"/>
            <a:ext cx="9347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990000"/>
                </a:solidFill>
              </a:rPr>
              <a:t>  </a:t>
            </a:r>
            <a:r>
              <a:rPr lang="en-US" altLang="en-US" sz="2800" b="1" dirty="0" err="1">
                <a:solidFill>
                  <a:srgbClr val="990000"/>
                </a:solidFill>
              </a:rPr>
              <a:t>Một</a:t>
            </a:r>
            <a:r>
              <a:rPr lang="en-US" altLang="en-US" sz="2800" b="1" dirty="0">
                <a:solidFill>
                  <a:srgbClr val="990000"/>
                </a:solidFill>
              </a:rPr>
              <a:t> </a:t>
            </a:r>
            <a:r>
              <a:rPr lang="en-US" altLang="en-US" sz="2800" b="1" dirty="0" err="1">
                <a:solidFill>
                  <a:srgbClr val="990000"/>
                </a:solidFill>
              </a:rPr>
              <a:t>nghìn</a:t>
            </a:r>
            <a:r>
              <a:rPr lang="en-US" altLang="en-US" sz="2800" b="1" dirty="0">
                <a:solidFill>
                  <a:srgbClr val="990000"/>
                </a:solidFill>
              </a:rPr>
              <a:t> </a:t>
            </a:r>
            <a:r>
              <a:rPr lang="en-US" altLang="en-US" sz="2800" b="1" dirty="0" err="1">
                <a:solidFill>
                  <a:srgbClr val="990000"/>
                </a:solidFill>
              </a:rPr>
              <a:t>hai</a:t>
            </a:r>
            <a:r>
              <a:rPr lang="en-US" altLang="en-US" sz="2800" b="1" dirty="0">
                <a:solidFill>
                  <a:srgbClr val="990000"/>
                </a:solidFill>
              </a:rPr>
              <a:t> </a:t>
            </a:r>
            <a:r>
              <a:rPr lang="en-US" altLang="en-US" sz="2800" b="1" dirty="0" err="1">
                <a:solidFill>
                  <a:srgbClr val="990000"/>
                </a:solidFill>
              </a:rPr>
              <a:t>trăm</a:t>
            </a:r>
            <a:r>
              <a:rPr lang="en-US" altLang="en-US" sz="2800" b="1" dirty="0">
                <a:solidFill>
                  <a:srgbClr val="990000"/>
                </a:solidFill>
              </a:rPr>
              <a:t> mi-li-</a:t>
            </a:r>
            <a:r>
              <a:rPr lang="en-US" altLang="en-US" sz="2800" b="1" dirty="0" err="1">
                <a:solidFill>
                  <a:srgbClr val="990000"/>
                </a:solidFill>
              </a:rPr>
              <a:t>mét</a:t>
            </a:r>
            <a:r>
              <a:rPr lang="en-US" altLang="en-US" sz="2800" b="1" dirty="0">
                <a:solidFill>
                  <a:srgbClr val="990000"/>
                </a:solidFill>
              </a:rPr>
              <a:t> </a:t>
            </a:r>
            <a:r>
              <a:rPr lang="en-US" altLang="en-US" sz="2800" b="1" dirty="0" err="1">
                <a:solidFill>
                  <a:srgbClr val="990000"/>
                </a:solidFill>
              </a:rPr>
              <a:t>vuông</a:t>
            </a:r>
            <a:r>
              <a:rPr lang="en-US" altLang="en-US" sz="2800" b="1" dirty="0">
                <a:solidFill>
                  <a:srgbClr val="990000"/>
                </a:solidFill>
              </a:rPr>
              <a:t>.</a:t>
            </a:r>
          </a:p>
        </p:txBody>
      </p:sp>
      <p:sp>
        <p:nvSpPr>
          <p:cNvPr id="16435" name="Text Box 51"/>
          <p:cNvSpPr txBox="1">
            <a:spLocks noChangeArrowheads="1"/>
          </p:cNvSpPr>
          <p:nvPr/>
        </p:nvSpPr>
        <p:spPr bwMode="auto">
          <a:xfrm>
            <a:off x="762000" y="4552018"/>
            <a:ext cx="8128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/>
              <a:t>Hai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nghìn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ba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trăm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mười</a:t>
            </a:r>
            <a:r>
              <a:rPr lang="en-US" altLang="en-US" sz="2800" b="1" dirty="0"/>
              <a:t>  mi-li-</a:t>
            </a:r>
            <a:r>
              <a:rPr lang="en-US" altLang="en-US" sz="2800" b="1" dirty="0" err="1"/>
              <a:t>mét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vuông</a:t>
            </a:r>
            <a:r>
              <a:rPr lang="en-US" altLang="en-US" sz="2800" b="1" dirty="0"/>
              <a:t>:</a:t>
            </a:r>
          </a:p>
        </p:txBody>
      </p:sp>
      <p:sp>
        <p:nvSpPr>
          <p:cNvPr id="16436" name="Text Box 52"/>
          <p:cNvSpPr txBox="1">
            <a:spLocks noChangeArrowheads="1"/>
          </p:cNvSpPr>
          <p:nvPr/>
        </p:nvSpPr>
        <p:spPr bwMode="auto">
          <a:xfrm>
            <a:off x="7690840" y="4598055"/>
            <a:ext cx="2641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990000"/>
                </a:solidFill>
              </a:rPr>
              <a:t>2310mm</a:t>
            </a:r>
            <a:r>
              <a:rPr lang="en-US" altLang="en-US" sz="2800" b="1" baseline="30000" dirty="0">
                <a:solidFill>
                  <a:srgbClr val="990000"/>
                </a:solidFill>
              </a:rPr>
              <a:t>2</a:t>
            </a:r>
            <a:endParaRPr lang="en-US" altLang="en-US" sz="2800" b="1" dirty="0">
              <a:solidFill>
                <a:srgbClr val="990000"/>
              </a:solidFill>
            </a:endParaRPr>
          </a:p>
        </p:txBody>
      </p:sp>
      <p:pic>
        <p:nvPicPr>
          <p:cNvPr id="11280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5934" y="6067426"/>
            <a:ext cx="164253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1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159501"/>
            <a:ext cx="164253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2" name="Pictur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7101" y="6099176"/>
            <a:ext cx="1640417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3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5200" y="6099176"/>
            <a:ext cx="164253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4" name="Picture 2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0667" y="6148388"/>
            <a:ext cx="1642533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" descr="67169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919">
            <a:off x="10186842" y="1129251"/>
            <a:ext cx="181292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9105316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6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6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6391" grpId="0"/>
      <p:bldP spid="16392" grpId="0"/>
      <p:bldP spid="16395" grpId="0"/>
      <p:bldP spid="16399" grpId="0"/>
      <p:bldP spid="16401" grpId="0"/>
      <p:bldP spid="16407" grpId="0"/>
      <p:bldP spid="16413" grpId="0"/>
      <p:bldP spid="16432" grpId="0"/>
      <p:bldP spid="16433" grpId="0"/>
      <p:bldP spid="16434" grpId="0"/>
      <p:bldP spid="16435" grpId="0"/>
      <p:bldP spid="164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18535" y="1027608"/>
            <a:ext cx="10464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u="sng" dirty="0" err="1"/>
              <a:t>Bài</a:t>
            </a:r>
            <a:r>
              <a:rPr lang="en-US" altLang="en-US" sz="2800" b="1" u="sng" dirty="0"/>
              <a:t> 2</a:t>
            </a:r>
            <a:r>
              <a:rPr lang="en-US" altLang="en-US" sz="2800" b="1" dirty="0"/>
              <a:t>. </a:t>
            </a:r>
            <a:r>
              <a:rPr lang="en-US" altLang="en-US" sz="2800" b="1" dirty="0" err="1"/>
              <a:t>Viết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số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thích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hợp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vào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chỗ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chấm</a:t>
            </a:r>
            <a:r>
              <a:rPr lang="en-US" altLang="en-US" sz="2800" b="1" dirty="0"/>
              <a:t>: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584201" y="2245658"/>
            <a:ext cx="5384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/>
              <a:t>12 km</a:t>
            </a:r>
            <a:r>
              <a:rPr lang="en-US" altLang="en-US" sz="2800" b="1" baseline="30000" dirty="0"/>
              <a:t>2 </a:t>
            </a:r>
            <a:r>
              <a:rPr lang="en-US" altLang="en-US" sz="2800" b="1" dirty="0"/>
              <a:t> =</a:t>
            </a:r>
            <a:r>
              <a:rPr lang="en-US" altLang="en-US" sz="2800" b="1" baseline="30000" dirty="0"/>
              <a:t>  </a:t>
            </a:r>
            <a:r>
              <a:rPr lang="en-US" altLang="en-US" sz="2800" b="1" dirty="0"/>
              <a:t>......    hm</a:t>
            </a:r>
            <a:r>
              <a:rPr lang="en-US" altLang="en-US" sz="2800" b="1" baseline="30000" dirty="0"/>
              <a:t>2</a:t>
            </a:r>
            <a:r>
              <a:rPr lang="en-US" altLang="en-US" sz="2800" b="1" dirty="0"/>
              <a:t>  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711200" y="1722438"/>
            <a:ext cx="4470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/>
              <a:t>5 cm</a:t>
            </a:r>
            <a:r>
              <a:rPr lang="en-US" altLang="en-US" sz="2800" b="1" baseline="30000" dirty="0"/>
              <a:t>2     </a:t>
            </a:r>
            <a:r>
              <a:rPr lang="en-US" altLang="en-US" sz="2800" b="1" dirty="0"/>
              <a:t>= …       mm</a:t>
            </a:r>
            <a:r>
              <a:rPr lang="en-US" altLang="en-US" sz="2800" b="1" baseline="30000" dirty="0"/>
              <a:t>2</a:t>
            </a:r>
            <a:endParaRPr lang="en-US" altLang="en-US" sz="2800" b="1" dirty="0"/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636058" y="2768878"/>
            <a:ext cx="4775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/>
              <a:t>1 hm</a:t>
            </a:r>
            <a:r>
              <a:rPr lang="en-US" altLang="en-US" sz="2800" b="1" baseline="30000" dirty="0"/>
              <a:t>2    </a:t>
            </a:r>
            <a:r>
              <a:rPr lang="en-US" altLang="en-US" sz="2800" b="1" dirty="0"/>
              <a:t>=   ….       m</a:t>
            </a:r>
            <a:r>
              <a:rPr lang="en-US" altLang="en-US" sz="2800" b="1" baseline="30000" dirty="0"/>
              <a:t>2</a:t>
            </a:r>
            <a:endParaRPr lang="en-US" altLang="en-US" sz="2800" b="1" dirty="0"/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2025651" y="3286780"/>
            <a:ext cx="1930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990000"/>
                </a:solidFill>
              </a:rPr>
              <a:t>70 000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639235" y="3286780"/>
            <a:ext cx="4775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/>
              <a:t>7 hm</a:t>
            </a:r>
            <a:r>
              <a:rPr lang="en-US" altLang="en-US" sz="2800" b="1" baseline="30000" dirty="0"/>
              <a:t>2    </a:t>
            </a:r>
            <a:r>
              <a:rPr lang="en-US" altLang="en-US" sz="2800" b="1" dirty="0"/>
              <a:t>=   ….      m</a:t>
            </a:r>
            <a:r>
              <a:rPr lang="en-US" altLang="en-US" sz="2800" b="1" baseline="30000" dirty="0"/>
              <a:t>2</a:t>
            </a:r>
            <a:endParaRPr lang="en-US" altLang="en-US" sz="2800" b="1" dirty="0"/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2076451" y="2764116"/>
            <a:ext cx="1828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990000"/>
                </a:solidFill>
              </a:rPr>
              <a:t>10 000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2076451" y="2240896"/>
            <a:ext cx="1625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990000"/>
                </a:solidFill>
              </a:rPr>
              <a:t>1200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2286000" y="1730376"/>
            <a:ext cx="132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990000"/>
                </a:solidFill>
              </a:rPr>
              <a:t>500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6468" y="1656060"/>
            <a:ext cx="4844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a)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216400" y="183356"/>
            <a:ext cx="3606800" cy="6352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square" lIns="80465" tIns="40232" rIns="80465" bIns="402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THỰC HÀNH</a:t>
            </a:r>
          </a:p>
        </p:txBody>
      </p:sp>
      <p:pic>
        <p:nvPicPr>
          <p:cNvPr id="36" name="Picture 4" descr="67169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6488" y="710093"/>
            <a:ext cx="1812925" cy="5676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0937629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5" grpId="0"/>
      <p:bldP spid="17416" grpId="0"/>
      <p:bldP spid="17422" grpId="0"/>
      <p:bldP spid="17424" grpId="0"/>
      <p:bldP spid="17427" grpId="0"/>
      <p:bldP spid="17428" grpId="0"/>
      <p:bldP spid="17429" grpId="0"/>
      <p:bldP spid="17430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101600" y="533401"/>
            <a:ext cx="11887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  <a:latin typeface="Times New Roman" pitchFamily="18" charset="0"/>
              </a:rPr>
              <a:t>Bài 3. </a:t>
            </a:r>
            <a:r>
              <a:rPr lang="en-US" altLang="en-US" sz="3600" b="1">
                <a:solidFill>
                  <a:srgbClr val="000000"/>
                </a:solidFill>
                <a:latin typeface="Times New Roman" pitchFamily="18" charset="0"/>
              </a:rPr>
              <a:t>Viết phân số thích hợp vào chỗ chấm: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304800" y="1828801"/>
            <a:ext cx="548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0000"/>
                </a:solidFill>
                <a:latin typeface="Times New Roman" pitchFamily="18" charset="0"/>
              </a:rPr>
              <a:t>1 mm</a:t>
            </a:r>
            <a:r>
              <a:rPr lang="en-US" altLang="en-US" sz="2800" b="1" baseline="30000" dirty="0">
                <a:solidFill>
                  <a:srgbClr val="000000"/>
                </a:solidFill>
                <a:latin typeface="Times New Roman" pitchFamily="18" charset="0"/>
              </a:rPr>
              <a:t>2 </a:t>
            </a:r>
            <a:r>
              <a:rPr lang="en-US" altLang="en-US" sz="2800" b="1" dirty="0">
                <a:solidFill>
                  <a:srgbClr val="000000"/>
                </a:solidFill>
                <a:latin typeface="Times New Roman" pitchFamily="18" charset="0"/>
              </a:rPr>
              <a:t>=    …..     cm</a:t>
            </a:r>
            <a:r>
              <a:rPr lang="en-US" altLang="en-US" sz="2800" b="1" baseline="30000" dirty="0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altLang="en-US" sz="28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387351" y="3062289"/>
            <a:ext cx="548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Times New Roman" pitchFamily="18" charset="0"/>
              </a:rPr>
              <a:t>8 mm</a:t>
            </a:r>
            <a:r>
              <a:rPr lang="en-US" altLang="en-US" sz="2800" b="1" baseline="30000">
                <a:solidFill>
                  <a:srgbClr val="000000"/>
                </a:solidFill>
                <a:latin typeface="Times New Roman" pitchFamily="18" charset="0"/>
              </a:rPr>
              <a:t>2 </a:t>
            </a:r>
            <a:r>
              <a:rPr lang="en-US" altLang="en-US" sz="2800" b="1">
                <a:solidFill>
                  <a:srgbClr val="000000"/>
                </a:solidFill>
                <a:latin typeface="Times New Roman" pitchFamily="18" charset="0"/>
              </a:rPr>
              <a:t>=    …..     cm</a:t>
            </a:r>
            <a:r>
              <a:rPr lang="en-US" altLang="en-US" sz="2800" b="1" baseline="30000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altLang="en-US" sz="28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203200" y="4200526"/>
            <a:ext cx="548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Times New Roman" pitchFamily="18" charset="0"/>
              </a:rPr>
              <a:t>29 mm</a:t>
            </a:r>
            <a:r>
              <a:rPr lang="en-US" altLang="en-US" sz="2800" b="1" baseline="30000">
                <a:solidFill>
                  <a:srgbClr val="000000"/>
                </a:solidFill>
                <a:latin typeface="Times New Roman" pitchFamily="18" charset="0"/>
              </a:rPr>
              <a:t>2 </a:t>
            </a:r>
            <a:r>
              <a:rPr lang="en-US" altLang="en-US" sz="2800" b="1">
                <a:solidFill>
                  <a:srgbClr val="000000"/>
                </a:solidFill>
                <a:latin typeface="Times New Roman" pitchFamily="18" charset="0"/>
              </a:rPr>
              <a:t>=    …..     cm</a:t>
            </a:r>
            <a:r>
              <a:rPr lang="en-US" altLang="en-US" sz="2800" b="1" baseline="30000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altLang="en-US" sz="28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6400800" y="4276726"/>
            <a:ext cx="548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Times New Roman" pitchFamily="18" charset="0"/>
              </a:rPr>
              <a:t>34 dm</a:t>
            </a:r>
            <a:r>
              <a:rPr lang="en-US" altLang="en-US" sz="2800" b="1" baseline="30000">
                <a:solidFill>
                  <a:srgbClr val="000000"/>
                </a:solidFill>
                <a:latin typeface="Times New Roman" pitchFamily="18" charset="0"/>
              </a:rPr>
              <a:t>2 </a:t>
            </a:r>
            <a:r>
              <a:rPr lang="en-US" altLang="en-US" sz="2800" b="1">
                <a:solidFill>
                  <a:srgbClr val="000000"/>
                </a:solidFill>
                <a:latin typeface="Times New Roman" pitchFamily="18" charset="0"/>
              </a:rPr>
              <a:t>=    …..      m</a:t>
            </a:r>
            <a:r>
              <a:rPr lang="en-US" altLang="en-US" sz="2800" b="1" baseline="30000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altLang="en-US" sz="28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6400800" y="3062289"/>
            <a:ext cx="548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Times New Roman" pitchFamily="18" charset="0"/>
              </a:rPr>
              <a:t>7 dm</a:t>
            </a:r>
            <a:r>
              <a:rPr lang="en-US" altLang="en-US" sz="2800" b="1" baseline="30000">
                <a:solidFill>
                  <a:srgbClr val="000000"/>
                </a:solidFill>
                <a:latin typeface="Times New Roman" pitchFamily="18" charset="0"/>
              </a:rPr>
              <a:t>2   </a:t>
            </a:r>
            <a:r>
              <a:rPr lang="en-US" altLang="en-US" sz="2800" b="1">
                <a:solidFill>
                  <a:srgbClr val="000000"/>
                </a:solidFill>
                <a:latin typeface="Times New Roman" pitchFamily="18" charset="0"/>
              </a:rPr>
              <a:t>=    …..      m</a:t>
            </a:r>
            <a:r>
              <a:rPr lang="en-US" altLang="en-US" sz="2800" b="1" baseline="30000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altLang="en-US" sz="28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6400800" y="1905001"/>
            <a:ext cx="548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Times New Roman" pitchFamily="18" charset="0"/>
              </a:rPr>
              <a:t>1 dm</a:t>
            </a:r>
            <a:r>
              <a:rPr lang="en-US" altLang="en-US" sz="2800" b="1" baseline="30000">
                <a:solidFill>
                  <a:srgbClr val="000000"/>
                </a:solidFill>
                <a:latin typeface="Times New Roman" pitchFamily="18" charset="0"/>
              </a:rPr>
              <a:t>2   </a:t>
            </a:r>
            <a:r>
              <a:rPr lang="en-US" altLang="en-US" sz="2800" b="1">
                <a:solidFill>
                  <a:srgbClr val="000000"/>
                </a:solidFill>
                <a:latin typeface="Times New Roman" pitchFamily="18" charset="0"/>
              </a:rPr>
              <a:t>=    …..      m</a:t>
            </a:r>
            <a:r>
              <a:rPr lang="en-US" altLang="en-US" sz="2800" b="1" baseline="30000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altLang="en-US" sz="2800" b="1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8046506" y="4140201"/>
            <a:ext cx="1128183" cy="855662"/>
            <a:chOff x="3840" y="2968"/>
            <a:chExt cx="533" cy="539"/>
          </a:xfrm>
        </p:grpSpPr>
        <p:sp>
          <p:nvSpPr>
            <p:cNvPr id="23582" name="Text Box 29"/>
            <p:cNvSpPr txBox="1">
              <a:spLocks noChangeArrowheads="1"/>
            </p:cNvSpPr>
            <p:nvPr/>
          </p:nvSpPr>
          <p:spPr bwMode="auto">
            <a:xfrm>
              <a:off x="3845" y="2968"/>
              <a:ext cx="52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 dirty="0">
                  <a:solidFill>
                    <a:srgbClr val="990000"/>
                  </a:solidFill>
                  <a:latin typeface="Times New Roman" pitchFamily="18" charset="0"/>
                </a:rPr>
                <a:t> 34</a:t>
              </a:r>
            </a:p>
          </p:txBody>
        </p:sp>
        <p:sp>
          <p:nvSpPr>
            <p:cNvPr id="23583" name="Text Box 30"/>
            <p:cNvSpPr txBox="1">
              <a:spLocks noChangeArrowheads="1"/>
            </p:cNvSpPr>
            <p:nvPr/>
          </p:nvSpPr>
          <p:spPr bwMode="auto">
            <a:xfrm>
              <a:off x="3840" y="3216"/>
              <a:ext cx="52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 dirty="0">
                  <a:solidFill>
                    <a:srgbClr val="990000"/>
                  </a:solidFill>
                  <a:latin typeface="Times New Roman" pitchFamily="18" charset="0"/>
                </a:rPr>
                <a:t>100</a:t>
              </a:r>
            </a:p>
          </p:txBody>
        </p:sp>
        <p:sp>
          <p:nvSpPr>
            <p:cNvPr id="23584" name="Line 31"/>
            <p:cNvSpPr>
              <a:spLocks noChangeShapeType="1"/>
            </p:cNvSpPr>
            <p:nvPr/>
          </p:nvSpPr>
          <p:spPr bwMode="auto">
            <a:xfrm>
              <a:off x="3889" y="3216"/>
              <a:ext cx="255" cy="0"/>
            </a:xfrm>
            <a:prstGeom prst="line">
              <a:avLst/>
            </a:prstGeom>
            <a:noFill/>
            <a:ln w="571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8075687" y="2953545"/>
            <a:ext cx="1108528" cy="868362"/>
            <a:chOff x="3804" y="2960"/>
            <a:chExt cx="564" cy="547"/>
          </a:xfrm>
        </p:grpSpPr>
        <p:sp>
          <p:nvSpPr>
            <p:cNvPr id="23579" name="Text Box 33"/>
            <p:cNvSpPr txBox="1">
              <a:spLocks noChangeArrowheads="1"/>
            </p:cNvSpPr>
            <p:nvPr/>
          </p:nvSpPr>
          <p:spPr bwMode="auto">
            <a:xfrm>
              <a:off x="3840" y="2960"/>
              <a:ext cx="52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800" b="1" dirty="0">
                  <a:solidFill>
                    <a:srgbClr val="990000"/>
                  </a:solidFill>
                  <a:latin typeface="Times New Roman" pitchFamily="18" charset="0"/>
                </a:rPr>
                <a:t> </a:t>
              </a:r>
              <a:r>
                <a:rPr lang="en-US" altLang="en-US" sz="2400" b="1" dirty="0">
                  <a:solidFill>
                    <a:srgbClr val="990000"/>
                  </a:solidFill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23580" name="Text Box 34"/>
            <p:cNvSpPr txBox="1">
              <a:spLocks noChangeArrowheads="1"/>
            </p:cNvSpPr>
            <p:nvPr/>
          </p:nvSpPr>
          <p:spPr bwMode="auto">
            <a:xfrm>
              <a:off x="3804" y="3216"/>
              <a:ext cx="52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 dirty="0">
                  <a:solidFill>
                    <a:srgbClr val="990000"/>
                  </a:solidFill>
                  <a:latin typeface="Times New Roman" pitchFamily="18" charset="0"/>
                </a:rPr>
                <a:t>100</a:t>
              </a:r>
            </a:p>
          </p:txBody>
        </p:sp>
        <p:sp>
          <p:nvSpPr>
            <p:cNvPr id="23581" name="Line 35"/>
            <p:cNvSpPr>
              <a:spLocks noChangeShapeType="1"/>
            </p:cNvSpPr>
            <p:nvPr/>
          </p:nvSpPr>
          <p:spPr bwMode="auto">
            <a:xfrm>
              <a:off x="3840" y="3216"/>
              <a:ext cx="276" cy="1"/>
            </a:xfrm>
            <a:prstGeom prst="line">
              <a:avLst/>
            </a:prstGeom>
            <a:noFill/>
            <a:ln w="571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8024584" y="1751013"/>
            <a:ext cx="1043214" cy="920750"/>
            <a:chOff x="3768" y="2936"/>
            <a:chExt cx="600" cy="580"/>
          </a:xfrm>
        </p:grpSpPr>
        <p:sp>
          <p:nvSpPr>
            <p:cNvPr id="23576" name="Text Box 37"/>
            <p:cNvSpPr txBox="1">
              <a:spLocks noChangeArrowheads="1"/>
            </p:cNvSpPr>
            <p:nvPr/>
          </p:nvSpPr>
          <p:spPr bwMode="auto">
            <a:xfrm>
              <a:off x="3840" y="2936"/>
              <a:ext cx="52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800" b="1" dirty="0">
                  <a:solidFill>
                    <a:srgbClr val="990000"/>
                  </a:solidFill>
                  <a:latin typeface="Times New Roman" pitchFamily="18" charset="0"/>
                </a:rPr>
                <a:t> </a:t>
              </a:r>
              <a:r>
                <a:rPr lang="en-US" altLang="en-US" sz="2400" b="1" dirty="0">
                  <a:solidFill>
                    <a:srgbClr val="99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3577" name="Text Box 38"/>
            <p:cNvSpPr txBox="1">
              <a:spLocks noChangeArrowheads="1"/>
            </p:cNvSpPr>
            <p:nvPr/>
          </p:nvSpPr>
          <p:spPr bwMode="auto">
            <a:xfrm>
              <a:off x="3768" y="3225"/>
              <a:ext cx="52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>
                  <a:solidFill>
                    <a:srgbClr val="990000"/>
                  </a:solidFill>
                  <a:latin typeface="Times New Roman" pitchFamily="18" charset="0"/>
                </a:rPr>
                <a:t>100</a:t>
              </a:r>
            </a:p>
          </p:txBody>
        </p:sp>
        <p:sp>
          <p:nvSpPr>
            <p:cNvPr id="23578" name="Line 39"/>
            <p:cNvSpPr>
              <a:spLocks noChangeShapeType="1"/>
            </p:cNvSpPr>
            <p:nvPr/>
          </p:nvSpPr>
          <p:spPr bwMode="auto">
            <a:xfrm flipV="1">
              <a:off x="3840" y="3225"/>
              <a:ext cx="297" cy="0"/>
            </a:xfrm>
            <a:prstGeom prst="line">
              <a:avLst/>
            </a:prstGeom>
            <a:noFill/>
            <a:ln w="571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1908174" y="4091782"/>
            <a:ext cx="1174749" cy="868362"/>
            <a:chOff x="3792" y="2960"/>
            <a:chExt cx="555" cy="547"/>
          </a:xfrm>
        </p:grpSpPr>
        <p:sp>
          <p:nvSpPr>
            <p:cNvPr id="23573" name="Text Box 41"/>
            <p:cNvSpPr txBox="1">
              <a:spLocks noChangeArrowheads="1"/>
            </p:cNvSpPr>
            <p:nvPr/>
          </p:nvSpPr>
          <p:spPr bwMode="auto">
            <a:xfrm>
              <a:off x="3819" y="2960"/>
              <a:ext cx="52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 dirty="0">
                  <a:solidFill>
                    <a:srgbClr val="990000"/>
                  </a:solidFill>
                  <a:latin typeface="Times New Roman" pitchFamily="18" charset="0"/>
                </a:rPr>
                <a:t> 29</a:t>
              </a:r>
            </a:p>
          </p:txBody>
        </p:sp>
        <p:sp>
          <p:nvSpPr>
            <p:cNvPr id="23574" name="Text Box 42"/>
            <p:cNvSpPr txBox="1">
              <a:spLocks noChangeArrowheads="1"/>
            </p:cNvSpPr>
            <p:nvPr/>
          </p:nvSpPr>
          <p:spPr bwMode="auto">
            <a:xfrm>
              <a:off x="3810" y="3216"/>
              <a:ext cx="52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 dirty="0">
                  <a:solidFill>
                    <a:srgbClr val="990000"/>
                  </a:solidFill>
                  <a:latin typeface="Times New Roman" pitchFamily="18" charset="0"/>
                </a:rPr>
                <a:t>100</a:t>
              </a:r>
            </a:p>
          </p:txBody>
        </p:sp>
        <p:sp>
          <p:nvSpPr>
            <p:cNvPr id="23575" name="Line 43"/>
            <p:cNvSpPr>
              <a:spLocks noChangeShapeType="1"/>
            </p:cNvSpPr>
            <p:nvPr/>
          </p:nvSpPr>
          <p:spPr bwMode="auto">
            <a:xfrm>
              <a:off x="3792" y="3216"/>
              <a:ext cx="377" cy="0"/>
            </a:xfrm>
            <a:prstGeom prst="line">
              <a:avLst/>
            </a:prstGeom>
            <a:noFill/>
            <a:ln w="571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44"/>
          <p:cNvGrpSpPr>
            <a:grpSpLocks/>
          </p:cNvGrpSpPr>
          <p:nvPr/>
        </p:nvGrpSpPr>
        <p:grpSpPr bwMode="auto">
          <a:xfrm>
            <a:off x="1936750" y="2915445"/>
            <a:ext cx="1219200" cy="906462"/>
            <a:chOff x="3822" y="2936"/>
            <a:chExt cx="576" cy="571"/>
          </a:xfrm>
        </p:grpSpPr>
        <p:sp>
          <p:nvSpPr>
            <p:cNvPr id="23570" name="Text Box 45"/>
            <p:cNvSpPr txBox="1">
              <a:spLocks noChangeArrowheads="1"/>
            </p:cNvSpPr>
            <p:nvPr/>
          </p:nvSpPr>
          <p:spPr bwMode="auto">
            <a:xfrm>
              <a:off x="3870" y="2936"/>
              <a:ext cx="52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800" b="1" dirty="0">
                  <a:solidFill>
                    <a:srgbClr val="990000"/>
                  </a:solidFill>
                  <a:latin typeface="Times New Roman" pitchFamily="18" charset="0"/>
                </a:rPr>
                <a:t> </a:t>
              </a:r>
              <a:r>
                <a:rPr lang="en-US" altLang="en-US" sz="2400" b="1" dirty="0">
                  <a:solidFill>
                    <a:srgbClr val="990000"/>
                  </a:solidFill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23571" name="Text Box 46"/>
            <p:cNvSpPr txBox="1">
              <a:spLocks noChangeArrowheads="1"/>
            </p:cNvSpPr>
            <p:nvPr/>
          </p:nvSpPr>
          <p:spPr bwMode="auto">
            <a:xfrm>
              <a:off x="3822" y="3216"/>
              <a:ext cx="52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 dirty="0">
                  <a:solidFill>
                    <a:srgbClr val="990000"/>
                  </a:solidFill>
                  <a:latin typeface="Times New Roman" pitchFamily="18" charset="0"/>
                </a:rPr>
                <a:t>100</a:t>
              </a:r>
            </a:p>
          </p:txBody>
        </p:sp>
        <p:sp>
          <p:nvSpPr>
            <p:cNvPr id="23572" name="Line 47"/>
            <p:cNvSpPr>
              <a:spLocks noChangeShapeType="1"/>
            </p:cNvSpPr>
            <p:nvPr/>
          </p:nvSpPr>
          <p:spPr bwMode="auto">
            <a:xfrm flipV="1">
              <a:off x="3852" y="3216"/>
              <a:ext cx="264" cy="0"/>
            </a:xfrm>
            <a:prstGeom prst="line">
              <a:avLst/>
            </a:prstGeom>
            <a:noFill/>
            <a:ln w="571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48"/>
          <p:cNvGrpSpPr>
            <a:grpSpLocks/>
          </p:cNvGrpSpPr>
          <p:nvPr/>
        </p:nvGrpSpPr>
        <p:grpSpPr bwMode="auto">
          <a:xfrm>
            <a:off x="1720850" y="1685131"/>
            <a:ext cx="1219200" cy="904093"/>
            <a:chOff x="3792" y="2936"/>
            <a:chExt cx="576" cy="571"/>
          </a:xfrm>
        </p:grpSpPr>
        <p:sp>
          <p:nvSpPr>
            <p:cNvPr id="23567" name="Text Box 49"/>
            <p:cNvSpPr txBox="1">
              <a:spLocks noChangeArrowheads="1"/>
            </p:cNvSpPr>
            <p:nvPr/>
          </p:nvSpPr>
          <p:spPr bwMode="auto">
            <a:xfrm>
              <a:off x="3840" y="2936"/>
              <a:ext cx="52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800" b="1" dirty="0">
                  <a:solidFill>
                    <a:srgbClr val="990000"/>
                  </a:solidFill>
                  <a:latin typeface="Times New Roman" pitchFamily="18" charset="0"/>
                </a:rPr>
                <a:t> </a:t>
              </a:r>
              <a:r>
                <a:rPr lang="en-US" altLang="en-US" sz="2400" b="1" dirty="0">
                  <a:solidFill>
                    <a:srgbClr val="99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3568" name="Text Box 50"/>
            <p:cNvSpPr txBox="1">
              <a:spLocks noChangeArrowheads="1"/>
            </p:cNvSpPr>
            <p:nvPr/>
          </p:nvSpPr>
          <p:spPr bwMode="auto">
            <a:xfrm>
              <a:off x="3792" y="3216"/>
              <a:ext cx="52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 dirty="0">
                  <a:solidFill>
                    <a:srgbClr val="990000"/>
                  </a:solidFill>
                  <a:latin typeface="Times New Roman" pitchFamily="18" charset="0"/>
                </a:rPr>
                <a:t>100</a:t>
              </a:r>
            </a:p>
          </p:txBody>
        </p:sp>
        <p:sp>
          <p:nvSpPr>
            <p:cNvPr id="17459" name="Line 51"/>
            <p:cNvSpPr>
              <a:spLocks noChangeShapeType="1"/>
            </p:cNvSpPr>
            <p:nvPr/>
          </p:nvSpPr>
          <p:spPr bwMode="auto">
            <a:xfrm>
              <a:off x="3843" y="3216"/>
              <a:ext cx="294" cy="0"/>
            </a:xfrm>
            <a:prstGeom prst="line">
              <a:avLst/>
            </a:prstGeom>
            <a:ln w="28575"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>
                <a:ln w="28575">
                  <a:solidFill>
                    <a:srgbClr val="000000"/>
                  </a:solidFill>
                </a:ln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pic>
        <p:nvPicPr>
          <p:cNvPr id="33" name="Picture 4" descr="67169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6319" y="747867"/>
            <a:ext cx="1812925" cy="5676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3994388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/>
      <p:bldP spid="17418" grpId="0"/>
      <p:bldP spid="17431" grpId="0"/>
      <p:bldP spid="17432" grpId="0"/>
      <p:bldP spid="17433" grpId="0"/>
      <p:bldP spid="17434" grpId="0"/>
      <p:bldP spid="174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16000" y="1828800"/>
            <a:ext cx="3454400" cy="1295400"/>
          </a:xfrm>
        </p:spPr>
        <p:txBody>
          <a:bodyPr/>
          <a:lstStyle/>
          <a:p>
            <a:pPr marL="273050" indent="-273050" eaLnBrk="1" hangingPunct="1">
              <a:buFontTx/>
              <a:buNone/>
            </a:pPr>
            <a:r>
              <a:rPr lang="en-US" altLang="en-US" sz="3700" b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A. 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898900" y="1193801"/>
            <a:ext cx="4229100" cy="914400"/>
          </a:xfrm>
          <a:solidFill>
            <a:schemeClr val="accent6">
              <a:lumMod val="40000"/>
              <a:lumOff val="60000"/>
            </a:schemeClr>
          </a:solidFill>
        </p:spPr>
        <p:txBody>
          <a:bodyPr lIns="0" rIns="0" bIns="0" anchor="b">
            <a:normAutofit fontScale="90000"/>
          </a:bodyPr>
          <a:lstStyle/>
          <a:p>
            <a:pPr eaLnBrk="1" hangingPunct="1"/>
            <a:r>
              <a:rPr lang="en-US" altLang="en-US" sz="35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18cm</a:t>
            </a:r>
            <a:r>
              <a:rPr lang="en-US" altLang="en-US" sz="3500" b="1" baseline="30000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35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= … dm</a:t>
            </a:r>
            <a:r>
              <a:rPr lang="en-US" altLang="en-US" sz="3500" b="1" baseline="30000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br>
              <a:rPr lang="en-US" altLang="en-US" sz="3500" b="1" baseline="30000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3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990600" y="2952750"/>
            <a:ext cx="2908300" cy="104775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 b="1" dirty="0">
                <a:solidFill>
                  <a:srgbClr val="382C9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B.    </a:t>
            </a:r>
            <a:r>
              <a:rPr lang="en-US" sz="3200" dirty="0">
                <a:solidFill>
                  <a:srgbClr val="382C9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1800</a:t>
            </a: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990600" y="3810000"/>
            <a:ext cx="4216400" cy="13335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 b="1" dirty="0">
                <a:solidFill>
                  <a:srgbClr val="382C9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C.  </a:t>
            </a:r>
          </a:p>
        </p:txBody>
      </p:sp>
      <p:sp>
        <p:nvSpPr>
          <p:cNvPr id="14342" name="AutoShape 7"/>
          <p:cNvSpPr>
            <a:spLocks noChangeArrowheads="1"/>
          </p:cNvSpPr>
          <p:nvPr/>
        </p:nvSpPr>
        <p:spPr bwMode="auto">
          <a:xfrm>
            <a:off x="10566400" y="1981200"/>
            <a:ext cx="914400" cy="6096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FF0000"/>
              </a:gs>
              <a:gs pos="100000">
                <a:srgbClr val="57F20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14343" name="AutoShape 9"/>
          <p:cNvSpPr>
            <a:spLocks noChangeArrowheads="1"/>
          </p:cNvSpPr>
          <p:nvPr/>
        </p:nvSpPr>
        <p:spPr bwMode="auto">
          <a:xfrm>
            <a:off x="10566400" y="3048000"/>
            <a:ext cx="914400" cy="6096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FF0000"/>
              </a:gs>
              <a:gs pos="100000">
                <a:srgbClr val="57F20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57354" name="AutoShape 10"/>
          <p:cNvSpPr>
            <a:spLocks noChangeArrowheads="1"/>
          </p:cNvSpPr>
          <p:nvPr/>
        </p:nvSpPr>
        <p:spPr bwMode="auto">
          <a:xfrm rot="905439">
            <a:off x="4941458" y="3118750"/>
            <a:ext cx="5740400" cy="2133600"/>
          </a:xfrm>
          <a:prstGeom prst="cloudCallout">
            <a:avLst>
              <a:gd name="adj1" fmla="val 71315"/>
              <a:gd name="adj2" fmla="val 4731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en-US" sz="36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Hoan</a:t>
            </a:r>
            <a:r>
              <a:rPr lang="en-US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altLang="en-US" sz="3600" b="1" dirty="0">
                <a:solidFill>
                  <a:srgbClr val="382C94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14345" name="AutoShape 11"/>
          <p:cNvSpPr>
            <a:spLocks noChangeArrowheads="1"/>
          </p:cNvSpPr>
          <p:nvPr/>
        </p:nvSpPr>
        <p:spPr bwMode="auto">
          <a:xfrm>
            <a:off x="10668000" y="4038600"/>
            <a:ext cx="914400" cy="6096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FF0000"/>
              </a:gs>
              <a:gs pos="100000">
                <a:srgbClr val="57F20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1434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684000" y="6553200"/>
            <a:ext cx="508000" cy="304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4348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176000" y="6553200"/>
            <a:ext cx="508000" cy="304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grpSp>
        <p:nvGrpSpPr>
          <p:cNvPr id="14349" name="Group 1"/>
          <p:cNvGrpSpPr>
            <a:grpSpLocks/>
          </p:cNvGrpSpPr>
          <p:nvPr/>
        </p:nvGrpSpPr>
        <p:grpSpPr bwMode="auto">
          <a:xfrm>
            <a:off x="1320800" y="1651001"/>
            <a:ext cx="2622880" cy="1127125"/>
            <a:chOff x="990600" y="1652387"/>
            <a:chExt cx="1967160" cy="1127326"/>
          </a:xfrm>
        </p:grpSpPr>
        <p:grpSp>
          <p:nvGrpSpPr>
            <p:cNvPr id="14361" name="Group 22"/>
            <p:cNvGrpSpPr>
              <a:grpSpLocks/>
            </p:cNvGrpSpPr>
            <p:nvPr/>
          </p:nvGrpSpPr>
          <p:grpSpPr bwMode="auto">
            <a:xfrm>
              <a:off x="990600" y="1652387"/>
              <a:ext cx="1178718" cy="1127326"/>
              <a:chOff x="2609850" y="1721341"/>
              <a:chExt cx="879044" cy="1127465"/>
            </a:xfrm>
          </p:grpSpPr>
          <p:sp>
            <p:nvSpPr>
              <p:cNvPr id="14363" name="Text Box 96"/>
              <p:cNvSpPr txBox="1">
                <a:spLocks noChangeArrowheads="1"/>
              </p:cNvSpPr>
              <p:nvPr/>
            </p:nvSpPr>
            <p:spPr bwMode="auto">
              <a:xfrm>
                <a:off x="2609850" y="2040669"/>
                <a:ext cx="381215" cy="5795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endParaRPr lang="en-US" altLang="en-US" sz="3200">
                  <a:solidFill>
                    <a:srgbClr val="0000CC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14364" name="Text Box 97"/>
              <p:cNvSpPr txBox="1">
                <a:spLocks noChangeArrowheads="1"/>
              </p:cNvSpPr>
              <p:nvPr/>
            </p:nvSpPr>
            <p:spPr bwMode="auto">
              <a:xfrm>
                <a:off x="2962652" y="1721341"/>
                <a:ext cx="442778" cy="5795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3200">
                    <a:solidFill>
                      <a:srgbClr val="0000CC"/>
                    </a:solidFill>
                    <a:cs typeface="Times New Roman" pitchFamily="18" charset="0"/>
                  </a:rPr>
                  <a:t>18</a:t>
                </a:r>
              </a:p>
            </p:txBody>
          </p:sp>
          <p:sp>
            <p:nvSpPr>
              <p:cNvPr id="14365" name="Text Box 98"/>
              <p:cNvSpPr txBox="1">
                <a:spLocks noChangeArrowheads="1"/>
              </p:cNvSpPr>
              <p:nvPr/>
            </p:nvSpPr>
            <p:spPr bwMode="auto">
              <a:xfrm>
                <a:off x="2879186" y="2269297"/>
                <a:ext cx="609708" cy="5795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3200">
                    <a:solidFill>
                      <a:srgbClr val="0000CC"/>
                    </a:solidFill>
                    <a:cs typeface="Times New Roman" pitchFamily="18" charset="0"/>
                  </a:rPr>
                  <a:t>100</a:t>
                </a:r>
              </a:p>
            </p:txBody>
          </p:sp>
        </p:grpSp>
        <p:sp>
          <p:nvSpPr>
            <p:cNvPr id="14362" name="Text Box 100"/>
            <p:cNvSpPr txBox="1">
              <a:spLocks noChangeArrowheads="1"/>
            </p:cNvSpPr>
            <p:nvPr/>
          </p:nvSpPr>
          <p:spPr bwMode="auto">
            <a:xfrm>
              <a:off x="1957635" y="1906588"/>
              <a:ext cx="1000125" cy="579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dirty="0">
                  <a:solidFill>
                    <a:srgbClr val="0000CC"/>
                  </a:solidFill>
                  <a:cs typeface="Times New Roman" pitchFamily="18" charset="0"/>
                </a:rPr>
                <a:t>dm</a:t>
              </a:r>
              <a:r>
                <a:rPr lang="en-US" altLang="en-US" sz="3200" baseline="30000" dirty="0">
                  <a:solidFill>
                    <a:srgbClr val="0000CC"/>
                  </a:solidFill>
                  <a:cs typeface="Times New Roman" pitchFamily="18" charset="0"/>
                </a:rPr>
                <a:t>2</a:t>
              </a:r>
              <a:endParaRPr lang="en-US" altLang="en-US" sz="3200" dirty="0">
                <a:solidFill>
                  <a:srgbClr val="0000CC"/>
                </a:solidFill>
                <a:cs typeface="Times New Roman" pitchFamily="18" charset="0"/>
              </a:endParaRPr>
            </a:p>
          </p:txBody>
        </p:sp>
      </p:grpSp>
      <p:sp>
        <p:nvSpPr>
          <p:cNvPr id="14350" name="Text Box 100"/>
          <p:cNvSpPr txBox="1">
            <a:spLocks noChangeArrowheads="1"/>
          </p:cNvSpPr>
          <p:nvPr/>
        </p:nvSpPr>
        <p:spPr bwMode="auto">
          <a:xfrm>
            <a:off x="2699750" y="2921000"/>
            <a:ext cx="13335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0000FF"/>
                </a:solidFill>
                <a:cs typeface="Times New Roman" pitchFamily="18" charset="0"/>
              </a:rPr>
              <a:t>dm</a:t>
            </a:r>
            <a:r>
              <a:rPr lang="en-US" altLang="en-US" sz="3200" baseline="30000" dirty="0">
                <a:solidFill>
                  <a:srgbClr val="0000FF"/>
                </a:solidFill>
                <a:cs typeface="Times New Roman" pitchFamily="18" charset="0"/>
              </a:rPr>
              <a:t>2</a:t>
            </a:r>
            <a:endParaRPr lang="en-US" altLang="en-US" sz="3200" dirty="0">
              <a:solidFill>
                <a:srgbClr val="0000FF"/>
              </a:solidFill>
              <a:cs typeface="Times New Roman" pitchFamily="18" charset="0"/>
            </a:endParaRPr>
          </a:p>
        </p:txBody>
      </p:sp>
      <p:grpSp>
        <p:nvGrpSpPr>
          <p:cNvPr id="14351" name="Group 2"/>
          <p:cNvGrpSpPr>
            <a:grpSpLocks/>
          </p:cNvGrpSpPr>
          <p:nvPr/>
        </p:nvGrpSpPr>
        <p:grpSpPr bwMode="auto">
          <a:xfrm>
            <a:off x="1797052" y="3810000"/>
            <a:ext cx="2087139" cy="1047750"/>
            <a:chOff x="1348344" y="3798888"/>
            <a:chExt cx="1564846" cy="1047099"/>
          </a:xfrm>
        </p:grpSpPr>
        <p:grpSp>
          <p:nvGrpSpPr>
            <p:cNvPr id="14357" name="Group 27"/>
            <p:cNvGrpSpPr>
              <a:grpSpLocks/>
            </p:cNvGrpSpPr>
            <p:nvPr/>
          </p:nvGrpSpPr>
          <p:grpSpPr bwMode="auto">
            <a:xfrm>
              <a:off x="1348344" y="3798888"/>
              <a:ext cx="1066800" cy="1047099"/>
              <a:chOff x="2868704" y="1735137"/>
              <a:chExt cx="609600" cy="1046648"/>
            </a:xfrm>
          </p:grpSpPr>
          <p:sp>
            <p:nvSpPr>
              <p:cNvPr id="14359" name="Text Box 97"/>
              <p:cNvSpPr txBox="1">
                <a:spLocks noChangeArrowheads="1"/>
              </p:cNvSpPr>
              <p:nvPr/>
            </p:nvSpPr>
            <p:spPr bwMode="auto">
              <a:xfrm>
                <a:off x="2881993" y="1735137"/>
                <a:ext cx="446314" cy="5787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3200">
                    <a:solidFill>
                      <a:srgbClr val="382C94"/>
                    </a:solidFill>
                    <a:cs typeface="Times New Roman" pitchFamily="18" charset="0"/>
                  </a:rPr>
                  <a:t>18</a:t>
                </a:r>
              </a:p>
            </p:txBody>
          </p:sp>
          <p:sp>
            <p:nvSpPr>
              <p:cNvPr id="14360" name="Text Box 98"/>
              <p:cNvSpPr txBox="1">
                <a:spLocks noChangeArrowheads="1"/>
              </p:cNvSpPr>
              <p:nvPr/>
            </p:nvSpPr>
            <p:spPr bwMode="auto">
              <a:xfrm>
                <a:off x="2868704" y="2203002"/>
                <a:ext cx="609600" cy="5787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3200">
                    <a:solidFill>
                      <a:srgbClr val="382C94"/>
                    </a:solidFill>
                    <a:cs typeface="Times New Roman" pitchFamily="18" charset="0"/>
                  </a:rPr>
                  <a:t>10</a:t>
                </a:r>
              </a:p>
            </p:txBody>
          </p:sp>
        </p:grpSp>
        <p:sp>
          <p:nvSpPr>
            <p:cNvPr id="14358" name="Text Box 100"/>
            <p:cNvSpPr txBox="1">
              <a:spLocks noChangeArrowheads="1"/>
            </p:cNvSpPr>
            <p:nvPr/>
          </p:nvSpPr>
          <p:spPr bwMode="auto">
            <a:xfrm>
              <a:off x="1913065" y="3987668"/>
              <a:ext cx="1000125" cy="5790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dirty="0">
                  <a:solidFill>
                    <a:srgbClr val="382C94"/>
                  </a:solidFill>
                  <a:cs typeface="Times New Roman" pitchFamily="18" charset="0"/>
                </a:rPr>
                <a:t>dm</a:t>
              </a:r>
              <a:r>
                <a:rPr lang="en-US" altLang="en-US" sz="3200" baseline="30000" dirty="0">
                  <a:solidFill>
                    <a:srgbClr val="382C94"/>
                  </a:solidFill>
                  <a:cs typeface="Times New Roman" pitchFamily="18" charset="0"/>
                </a:rPr>
                <a:t>2</a:t>
              </a:r>
              <a:endParaRPr lang="en-US" altLang="en-US" sz="3200" dirty="0">
                <a:solidFill>
                  <a:srgbClr val="382C94"/>
                </a:solidFill>
                <a:cs typeface="Times New Roman" pitchFamily="18" charset="0"/>
              </a:endParaRPr>
            </a:p>
          </p:txBody>
        </p:sp>
      </p:grpSp>
      <p:sp>
        <p:nvSpPr>
          <p:cNvPr id="87069" name="Oval 29"/>
          <p:cNvSpPr>
            <a:spLocks noChangeArrowheads="1"/>
          </p:cNvSpPr>
          <p:nvPr/>
        </p:nvSpPr>
        <p:spPr bwMode="auto">
          <a:xfrm>
            <a:off x="860815" y="1775661"/>
            <a:ext cx="812800" cy="813816"/>
          </a:xfrm>
          <a:prstGeom prst="ellipse">
            <a:avLst/>
          </a:prstGeom>
          <a:noFill/>
          <a:ln w="57150" cmpd="thickThin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87070" name="Picture 14" descr="0830js5b15daddi012pz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0" y="1447800"/>
            <a:ext cx="1016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354" name="Straight Connector 2"/>
          <p:cNvCxnSpPr>
            <a:cxnSpLocks noChangeShapeType="1"/>
          </p:cNvCxnSpPr>
          <p:nvPr/>
        </p:nvCxnSpPr>
        <p:spPr bwMode="auto">
          <a:xfrm>
            <a:off x="1964267" y="2198688"/>
            <a:ext cx="54421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5" name="Straight Connector 4"/>
          <p:cNvCxnSpPr>
            <a:cxnSpLocks noChangeShapeType="1"/>
          </p:cNvCxnSpPr>
          <p:nvPr/>
        </p:nvCxnSpPr>
        <p:spPr bwMode="auto">
          <a:xfrm>
            <a:off x="1909234" y="4356871"/>
            <a:ext cx="5992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" name="TiengVoTay-DangCapNhat_49xap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0617" y="381000"/>
            <a:ext cx="812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2508483" y="88900"/>
            <a:ext cx="7747000" cy="6096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txBody>
          <a:bodyPr lIns="0" rIns="0" bIns="0" anchor="b"/>
          <a:lstStyle/>
          <a:p>
            <a:pPr algn="ctr" eaLnBrk="1" hangingPunct="1"/>
            <a:r>
              <a:rPr lang="en-US" alt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VẬN DỤNG SÁNG TẠO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8753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7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7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70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7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57354" grpId="0" animBg="1"/>
      <p:bldP spid="8706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1.0&quot;&gt;&lt;object type=&quot;1&quot; unique_id=&quot;10001&quot;&gt;&lt;object type=&quot;8&quot; unique_id=&quot;39892&quot;&gt;&lt;/object&gt;&lt;object type=&quot;2&quot; unique_id=&quot;39893&quot;&gt;&lt;object type=&quot;3&quot; unique_id=&quot;39894&quot;&gt;&lt;property id=&quot;20148&quot; value=&quot;5&quot;/&gt;&lt;property id=&quot;20300&quot; value=&quot;Slide 4&quot;/&gt;&lt;property id=&quot;20307&quot; value=&quot;256&quot;/&gt;&lt;/object&gt;&lt;object type=&quot;3&quot; unique_id=&quot;39895&quot;&gt;&lt;property id=&quot;20148&quot; value=&quot;5&quot;/&gt;&lt;property id=&quot;20300&quot; value=&quot;Slide 5&quot;/&gt;&lt;property id=&quot;20307&quot; value=&quot;257&quot;/&gt;&lt;/object&gt;&lt;object type=&quot;3&quot; unique_id=&quot;39988&quot;&gt;&lt;property id=&quot;20148&quot; value=&quot;5&quot;/&gt;&lt;property id=&quot;20300&quot; value=&quot;Slide 1 - &amp;quot;Thứ ba ngày 12 tháng 10 năm 2021 Toán&amp;quot;&quot;/&gt;&lt;property id=&quot;20307&quot; value=&quot;268&quot;/&gt;&lt;/object&gt;&lt;object type=&quot;3&quot; unique_id=&quot;39989&quot;&gt;&lt;property id=&quot;20148&quot; value=&quot;5&quot;/&gt;&lt;property id=&quot;20300&quot; value=&quot;Slide 2&quot;/&gt;&lt;property id=&quot;20307&quot; value=&quot;269&quot;/&gt;&lt;/object&gt;&lt;object type=&quot;3&quot; unique_id=&quot;39990&quot;&gt;&lt;property id=&quot;20148&quot; value=&quot;5&quot;/&gt;&lt;property id=&quot;20300&quot; value=&quot;Slide 3&quot;/&gt;&lt;property id=&quot;20307&quot; value=&quot;270&quot;/&gt;&lt;/object&gt;&lt;object type=&quot;3&quot; unique_id=&quot;39991&quot;&gt;&lt;property id=&quot;20148&quot; value=&quot;5&quot;/&gt;&lt;property id=&quot;20300&quot; value=&quot;Slide 6&quot;/&gt;&lt;property id=&quot;20307&quot; value=&quot;258&quot;/&gt;&lt;/object&gt;&lt;object type=&quot;3&quot; unique_id=&quot;39992&quot;&gt;&lt;property id=&quot;20148&quot; value=&quot;5&quot;/&gt;&lt;property id=&quot;20300&quot; value=&quot;Slide 7&quot;/&gt;&lt;property id=&quot;20307&quot; value=&quot;259&quot;/&gt;&lt;/object&gt;&lt;object type=&quot;3&quot; unique_id=&quot;39993&quot;&gt;&lt;property id=&quot;20148&quot; value=&quot;5&quot;/&gt;&lt;property id=&quot;20300&quot; value=&quot;Slide 8&quot;/&gt;&lt;property id=&quot;20307&quot; value=&quot;260&quot;/&gt;&lt;/object&gt;&lt;object type=&quot;3&quot; unique_id=&quot;39994&quot;&gt;&lt;property id=&quot;20148&quot; value=&quot;5&quot;/&gt;&lt;property id=&quot;20300&quot; value=&quot;Slide 9&quot;/&gt;&lt;property id=&quot;20307&quot; value=&quot;261&quot;/&gt;&lt;/object&gt;&lt;object type=&quot;3&quot; unique_id=&quot;39995&quot;&gt;&lt;property id=&quot;20148&quot; value=&quot;5&quot;/&gt;&lt;property id=&quot;20300&quot; value=&quot;Slide 10&quot;/&gt;&lt;property id=&quot;20307&quot; value=&quot;262&quot;/&gt;&lt;/object&gt;&lt;object type=&quot;3&quot; unique_id=&quot;39996&quot;&gt;&lt;property id=&quot;20148&quot; value=&quot;5&quot;/&gt;&lt;property id=&quot;20300&quot; value=&quot;Slide 11&quot;/&gt;&lt;property id=&quot;20307&quot; value=&quot;263&quot;/&gt;&lt;/object&gt;&lt;object type=&quot;3&quot; unique_id=&quot;39997&quot;&gt;&lt;property id=&quot;20148&quot; value=&quot;5&quot;/&gt;&lt;property id=&quot;20300&quot; value=&quot;Slide 12&quot;/&gt;&lt;property id=&quot;20307&quot; value=&quot;264&quot;/&gt;&lt;/object&gt;&lt;object type=&quot;3&quot; unique_id=&quot;39998&quot;&gt;&lt;property id=&quot;20148&quot; value=&quot;5&quot;/&gt;&lt;property id=&quot;20300&quot; value=&quot;Slide 13&quot;/&gt;&lt;property id=&quot;20307&quot; value=&quot;265&quot;/&gt;&lt;/object&gt;&lt;object type=&quot;3&quot; unique_id=&quot;39999&quot;&gt;&lt;property id=&quot;20148&quot; value=&quot;5&quot;/&gt;&lt;property id=&quot;20300&quot; value=&quot;Slide 14&quot;/&gt;&lt;property id=&quot;20307&quot; value=&quot;266&quot;/&gt;&lt;/object&gt;&lt;object type=&quot;3&quot; unique_id=&quot;40000&quot;&gt;&lt;property id=&quot;20148&quot; value=&quot;5&quot;/&gt;&lt;property id=&quot;20300&quot; value=&quot;Slide 15&quot;/&gt;&lt;property id=&quot;20307&quot; value=&quot;267&quot;/&gt;&lt;/object&gt;&lt;object type=&quot;3&quot; unique_id=&quot;40001&quot;&gt;&lt;property id=&quot;20148&quot; value=&quot;5&quot;/&gt;&lt;property id=&quot;20300&quot; value=&quot;Slide 16&quot;/&gt;&lt;property id=&quot;20307&quot; value=&quot;271&quot;/&gt;&lt;/object&gt;&lt;object type=&quot;3&quot; unique_id=&quot;40002&quot;&gt;&lt;property id=&quot;20148&quot; value=&quot;5&quot;/&gt;&lt;property id=&quot;20300&quot; value=&quot;Slide 17&quot;/&gt;&lt;property id=&quot;20307&quot; value=&quot;272&quot;/&gt;&lt;/object&gt;&lt;object type=&quot;3&quot; unique_id=&quot;40060&quot;&gt;&lt;property id=&quot;20148&quot; value=&quot;5&quot;/&gt;&lt;property id=&quot;20300&quot; value=&quot;Slide 18&quot;/&gt;&lt;property id=&quot;20307&quot; value=&quot;273&quot;/&gt;&lt;/object&gt;&lt;/object&gt;&lt;/object&gt;&lt;/database&gt;"/>
  <p:tag name="SECTOMILLISECCONVERTED" val="1"/>
  <p:tag name="ISPRING_LMS_API_VERSION" val="SCORM 2004 (4th edition)"/>
  <p:tag name="ISPRING_ULTRA_SCORM_COURSE_ID" val="E60B3D75-83DA-4795-ACF3-4D47426E7FA6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,\uFFFDt{BC205310-00B2-41AA-9631-AD59AAFB990D}&quot;,&quot;C:\\Users\\ADMIN\\Desktop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Mi  li  met vuong Bang don vi do dien tich"/>
  <p:tag name="ISPRING_FIRST_PUBLI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D0E955C-3155-4044-BFBD-488B9DA57BED}:29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24EF0EC-D3BE-4FA5-B553-FA82EFB9EAF4}:30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9F13F59-96BF-4109-96ED-FB332B304E5E}:30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7C6289A-FD4B-4FFD-9116-C3D81D38A074}:30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7CC218D-A574-40EF-8CC8-558A0E35FF34}:28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9FF572B-6D59-43F7-B955-4864BB59B8E0}:27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AC81347-BFC3-40AB-A173-8CD077A81F54}:28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581BBE7-EFC2-4ED2-AEF5-44777DEE106A}:29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4B4833B-9AF8-4ECD-900B-8E6446C304E1}:29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986533B-8D93-43FC-A592-1FB0CE5B62CB}:29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0D32ACC-F8C4-44EA-88F4-72E70B1D329B}:29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583</Words>
  <Application>Microsoft Office PowerPoint</Application>
  <PresentationFormat>Widescreen</PresentationFormat>
  <Paragraphs>175</Paragraphs>
  <Slides>11</Slides>
  <Notes>11</Notes>
  <HiddenSlides>0</HiddenSlides>
  <MMClips>3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.VnTime</vt:lpstr>
      <vt:lpstr>.VnTimeH</vt:lpstr>
      <vt:lpstr>Arial</vt:lpstr>
      <vt:lpstr>Calibri</vt:lpstr>
      <vt:lpstr>Calibri Light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18cm2 = … dm2  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 li  met vuong Bang don vi do dien tich</dc:title>
  <dc:creator>Admin</dc:creator>
  <cp:lastModifiedBy>Anh Nguyen</cp:lastModifiedBy>
  <cp:revision>55</cp:revision>
  <dcterms:created xsi:type="dcterms:W3CDTF">2021-10-09T05:38:21Z</dcterms:created>
  <dcterms:modified xsi:type="dcterms:W3CDTF">2024-10-21T15:17:58Z</dcterms:modified>
</cp:coreProperties>
</file>