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8" r:id="rId2"/>
    <p:sldId id="294" r:id="rId3"/>
    <p:sldId id="315" r:id="rId4"/>
    <p:sldId id="286" r:id="rId5"/>
    <p:sldId id="316" r:id="rId6"/>
    <p:sldId id="291" r:id="rId7"/>
    <p:sldId id="292" r:id="rId8"/>
    <p:sldId id="293" r:id="rId9"/>
    <p:sldId id="317" r:id="rId10"/>
    <p:sldId id="320" r:id="rId11"/>
    <p:sldId id="321" r:id="rId12"/>
    <p:sldId id="318" r:id="rId13"/>
    <p:sldId id="319" r:id="rId14"/>
    <p:sldId id="322" r:id="rId15"/>
    <p:sldId id="295" r:id="rId16"/>
    <p:sldId id="323" r:id="rId17"/>
    <p:sldId id="324" r:id="rId18"/>
    <p:sldId id="325" r:id="rId19"/>
    <p:sldId id="326"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4F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42" autoAdjust="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9910D-4BA5-46ED-B712-96A09244E0DA}"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C6A2F-050A-4689-A10A-129F7B28F56A}" type="slidenum">
              <a:rPr lang="en-US" smtClean="0"/>
              <a:t>‹#›</a:t>
            </a:fld>
            <a:endParaRPr lang="en-US"/>
          </a:p>
        </p:txBody>
      </p:sp>
    </p:spTree>
    <p:extLst>
      <p:ext uri="{BB962C8B-B14F-4D97-AF65-F5344CB8AC3E}">
        <p14:creationId xmlns:p14="http://schemas.microsoft.com/office/powerpoint/2010/main" val="339646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1</a:t>
            </a:fld>
            <a:endParaRPr lang="en-US"/>
          </a:p>
        </p:txBody>
      </p:sp>
    </p:spTree>
    <p:extLst>
      <p:ext uri="{BB962C8B-B14F-4D97-AF65-F5344CB8AC3E}">
        <p14:creationId xmlns:p14="http://schemas.microsoft.com/office/powerpoint/2010/main" val="406643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u="none" strike="noStrike" dirty="0">
                <a:solidFill>
                  <a:srgbClr val="8A8E00"/>
                </a:solidFill>
                <a:effectLst/>
                <a:latin typeface="Times New Roman" panose="02020603050405020304" pitchFamily="18" charset="0"/>
              </a:rPr>
              <a:t> Các em được tìm hiểu cách viết bài văn tả phong cảnh (tức là tả cảnh đẹp thiên nhiên). Có 2 tiết Tìm hiểu cách viết bài văn tả phong cảnh. Trong tiết thứ nhất này, các em tìm hiểu cách tả phong cảnh qua bài Đà Lạt (tả lần lượt từng cảnh vật, từng cảnh đẹp). Trong tiết thứ hai, các em được tìm hiểu cách tả phong cảnh theo trình tự thời gian qua bài Bốn mùa </a:t>
            </a:r>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4</a:t>
            </a:fld>
            <a:endParaRPr lang="en-US"/>
          </a:p>
        </p:txBody>
      </p:sp>
    </p:spTree>
    <p:extLst>
      <p:ext uri="{BB962C8B-B14F-4D97-AF65-F5344CB8AC3E}">
        <p14:creationId xmlns:p14="http://schemas.microsoft.com/office/powerpoint/2010/main" val="65953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a:p>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5</a:t>
            </a:fld>
            <a:endParaRPr lang="en-US"/>
          </a:p>
        </p:txBody>
      </p:sp>
    </p:spTree>
    <p:extLst>
      <p:ext uri="{BB962C8B-B14F-4D97-AF65-F5344CB8AC3E}">
        <p14:creationId xmlns:p14="http://schemas.microsoft.com/office/powerpoint/2010/main" val="196735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a:p>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7</a:t>
            </a:fld>
            <a:endParaRPr lang="en-US"/>
          </a:p>
        </p:txBody>
      </p:sp>
    </p:spTree>
    <p:extLst>
      <p:ext uri="{BB962C8B-B14F-4D97-AF65-F5344CB8AC3E}">
        <p14:creationId xmlns:p14="http://schemas.microsoft.com/office/powerpoint/2010/main" val="376754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a:p>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17</a:t>
            </a:fld>
            <a:endParaRPr lang="en-US"/>
          </a:p>
        </p:txBody>
      </p:sp>
    </p:spTree>
    <p:extLst>
      <p:ext uri="{BB962C8B-B14F-4D97-AF65-F5344CB8AC3E}">
        <p14:creationId xmlns:p14="http://schemas.microsoft.com/office/powerpoint/2010/main" val="269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1C6A2F-050A-4689-A10A-129F7B28F56A}" type="slidenum">
              <a:rPr lang="en-US" smtClean="0"/>
              <a:t>18</a:t>
            </a:fld>
            <a:endParaRPr lang="en-US"/>
          </a:p>
        </p:txBody>
      </p:sp>
    </p:spTree>
    <p:extLst>
      <p:ext uri="{BB962C8B-B14F-4D97-AF65-F5344CB8AC3E}">
        <p14:creationId xmlns:p14="http://schemas.microsoft.com/office/powerpoint/2010/main" val="219298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BDDA-3B48-4E48-99AD-ACE3A8D919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17B5EB-78F8-41C3-9211-A2DFAEA1C8A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B71B5F-EA11-4BA1-A02D-6390A2C9B3AE}"/>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10/4/2024</a:t>
            </a:fld>
            <a:endParaRPr lang="en-US"/>
          </a:p>
        </p:txBody>
      </p:sp>
      <p:sp>
        <p:nvSpPr>
          <p:cNvPr id="5" name="Footer Placeholder 4">
            <a:extLst>
              <a:ext uri="{FF2B5EF4-FFF2-40B4-BE49-F238E27FC236}">
                <a16:creationId xmlns:a16="http://schemas.microsoft.com/office/drawing/2014/main" id="{E7D2C336-7D53-4126-B9BA-1A9A15D004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5CACAC-E19D-40BD-B61C-05635C844ADF}"/>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77970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823D4-7523-4846-91D3-11F2EF1C15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AE4A6-20F9-458E-994D-E5713366BA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A4CF0-B694-4CED-BF0A-7FF91F5CAF24}"/>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10/4/2024</a:t>
            </a:fld>
            <a:endParaRPr lang="en-US"/>
          </a:p>
        </p:txBody>
      </p:sp>
      <p:sp>
        <p:nvSpPr>
          <p:cNvPr id="5" name="Footer Placeholder 4">
            <a:extLst>
              <a:ext uri="{FF2B5EF4-FFF2-40B4-BE49-F238E27FC236}">
                <a16:creationId xmlns:a16="http://schemas.microsoft.com/office/drawing/2014/main" id="{47AED017-886B-4FF4-ABAE-A927E57B35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54AAD8-CF20-48E7-9BE0-199A4D06F9BC}"/>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pic>
        <p:nvPicPr>
          <p:cNvPr id="7" name="Picture 6">
            <a:extLst>
              <a:ext uri="{FF2B5EF4-FFF2-40B4-BE49-F238E27FC236}">
                <a16:creationId xmlns:a16="http://schemas.microsoft.com/office/drawing/2014/main" id="{46EF6DCA-1845-463C-9BBB-D854385ACB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id="{56C62131-7569-47DD-B8C8-95868933E9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0F30C132-14F3-4529-A231-EDE12BEF7C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2995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BD59B-F109-4FCD-BFBC-BE876DAEE9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F655-EC23-4369-AF6B-B5F7A77E8EB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441F8-7974-46A2-9855-E99558D82712}"/>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10/4/2024</a:t>
            </a:fld>
            <a:endParaRPr lang="en-US"/>
          </a:p>
        </p:txBody>
      </p:sp>
      <p:sp>
        <p:nvSpPr>
          <p:cNvPr id="5" name="Footer Placeholder 4">
            <a:extLst>
              <a:ext uri="{FF2B5EF4-FFF2-40B4-BE49-F238E27FC236}">
                <a16:creationId xmlns:a16="http://schemas.microsoft.com/office/drawing/2014/main" id="{E5EE546F-637E-4CDD-8BBE-C01959FD60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308C37-E16F-44B7-842F-B911B3FC429D}"/>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pic>
        <p:nvPicPr>
          <p:cNvPr id="7" name="Picture 6">
            <a:extLst>
              <a:ext uri="{FF2B5EF4-FFF2-40B4-BE49-F238E27FC236}">
                <a16:creationId xmlns:a16="http://schemas.microsoft.com/office/drawing/2014/main" id="{A08EB93E-66CC-4479-85A6-8BB8FD975B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id="{D4991778-7A7E-42D9-8AD5-D75D3FCAB7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11AD31C8-4528-446F-8C8C-45D4CA4C8A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74920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4EF0-2691-4B0E-AE6D-C040AA5663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B148A5-F455-4B65-8841-F1BA7C4003A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85C52-D93F-43BC-B550-A88931593864}"/>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10/4/2024</a:t>
            </a:fld>
            <a:endParaRPr lang="en-US"/>
          </a:p>
        </p:txBody>
      </p:sp>
      <p:sp>
        <p:nvSpPr>
          <p:cNvPr id="5" name="Footer Placeholder 4">
            <a:extLst>
              <a:ext uri="{FF2B5EF4-FFF2-40B4-BE49-F238E27FC236}">
                <a16:creationId xmlns:a16="http://schemas.microsoft.com/office/drawing/2014/main" id="{9FB6C143-0818-4777-9603-E02A4FBBD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31879-CDD2-4E41-9F71-9F7D0346D563}"/>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75910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1FD6-3EE4-4642-B141-2A86B7B0F3F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72178A-C028-43F8-A12A-3D1F200246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F7A136-1A9F-47A6-B70D-774B4650FB46}"/>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10/4/2024</a:t>
            </a:fld>
            <a:endParaRPr lang="en-US"/>
          </a:p>
        </p:txBody>
      </p:sp>
      <p:sp>
        <p:nvSpPr>
          <p:cNvPr id="5" name="Footer Placeholder 4">
            <a:extLst>
              <a:ext uri="{FF2B5EF4-FFF2-40B4-BE49-F238E27FC236}">
                <a16:creationId xmlns:a16="http://schemas.microsoft.com/office/drawing/2014/main" id="{3B2B7A12-CB25-4616-B119-459441E9FB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A9C00E-EA83-46E2-95BF-8FA4D0CF1FE9}"/>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380883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A797-9387-417E-968F-09E18BAE22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C2183C-CCCC-4774-B36B-A7EA1A4F49B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4A9C7C-8E09-44BB-B99A-78CBDA36858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D1C60A-711C-4740-93F7-3C1D04316E67}"/>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10/4/2024</a:t>
            </a:fld>
            <a:endParaRPr lang="en-US"/>
          </a:p>
        </p:txBody>
      </p:sp>
      <p:sp>
        <p:nvSpPr>
          <p:cNvPr id="6" name="Footer Placeholder 5">
            <a:extLst>
              <a:ext uri="{FF2B5EF4-FFF2-40B4-BE49-F238E27FC236}">
                <a16:creationId xmlns:a16="http://schemas.microsoft.com/office/drawing/2014/main" id="{A0D1F7F8-FC36-42A4-AAAA-E4214BD461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DB806F-14AD-4A10-836B-FA6B39D43895}"/>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pic>
        <p:nvPicPr>
          <p:cNvPr id="8" name="Picture 7">
            <a:extLst>
              <a:ext uri="{FF2B5EF4-FFF2-40B4-BE49-F238E27FC236}">
                <a16:creationId xmlns:a16="http://schemas.microsoft.com/office/drawing/2014/main" id="{AE925444-D878-4B39-A6D5-655CAC86BF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19CEC528-F5EA-4AD8-91D2-6E63AE91B9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3669014D-20F2-49A5-8BDC-9C9D1E8FB1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7E9DC187-D51E-4116-9861-F4692A7AAE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51153" y="-1125886"/>
            <a:ext cx="2195254" cy="2195254"/>
          </a:xfrm>
          <a:prstGeom prst="ellipse">
            <a:avLst/>
          </a:prstGeom>
          <a:ln>
            <a:noFill/>
          </a:ln>
          <a:effectLst>
            <a:softEdge rad="112500"/>
          </a:effectLst>
        </p:spPr>
      </p:pic>
      <p:pic>
        <p:nvPicPr>
          <p:cNvPr id="12" name="Picture 11">
            <a:extLst>
              <a:ext uri="{FF2B5EF4-FFF2-40B4-BE49-F238E27FC236}">
                <a16:creationId xmlns:a16="http://schemas.microsoft.com/office/drawing/2014/main" id="{34B9F154-B255-4A35-9C11-D09D18D832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0547" y="24765000"/>
            <a:ext cx="2195254" cy="2195254"/>
          </a:xfrm>
          <a:prstGeom prst="ellipse">
            <a:avLst/>
          </a:prstGeom>
          <a:ln>
            <a:noFill/>
          </a:ln>
          <a:effectLst>
            <a:softEdge rad="112500"/>
          </a:effectLst>
        </p:spPr>
      </p:pic>
      <p:pic>
        <p:nvPicPr>
          <p:cNvPr id="13" name="Picture 12">
            <a:extLst>
              <a:ext uri="{FF2B5EF4-FFF2-40B4-BE49-F238E27FC236}">
                <a16:creationId xmlns:a16="http://schemas.microsoft.com/office/drawing/2014/main" id="{30872428-B983-4DF2-9E53-8D17304232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52699" y="-2774213"/>
            <a:ext cx="2195254" cy="2195254"/>
          </a:xfrm>
          <a:prstGeom prst="ellipse">
            <a:avLst/>
          </a:prstGeom>
          <a:ln>
            <a:noFill/>
          </a:ln>
          <a:effectLst>
            <a:softEdge rad="112500"/>
          </a:effectLst>
        </p:spPr>
      </p:pic>
    </p:spTree>
    <p:extLst>
      <p:ext uri="{BB962C8B-B14F-4D97-AF65-F5344CB8AC3E}">
        <p14:creationId xmlns:p14="http://schemas.microsoft.com/office/powerpoint/2010/main" val="308079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61BC-33F4-435B-BAF8-D17614233F9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A2CC58D-B96E-447A-B98A-2492592574E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162B0D-FF1E-4017-AE07-685E9C162CF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C6425-4162-4B78-9DF3-5742D74079E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8D84F3-9CE4-4426-BCEC-4E8AD61A4EC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747C9C-7B41-4E17-95AB-6531A51AA5B2}"/>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10/4/2024</a:t>
            </a:fld>
            <a:endParaRPr lang="en-US"/>
          </a:p>
        </p:txBody>
      </p:sp>
      <p:sp>
        <p:nvSpPr>
          <p:cNvPr id="8" name="Footer Placeholder 7">
            <a:extLst>
              <a:ext uri="{FF2B5EF4-FFF2-40B4-BE49-F238E27FC236}">
                <a16:creationId xmlns:a16="http://schemas.microsoft.com/office/drawing/2014/main" id="{548C25E1-F975-45C0-A436-61B390F357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2E0BE53-6282-49E1-AEF8-0D5E898EF6EE}"/>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5196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8F37-4381-4ABB-B75E-2AD3CE9D1A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5E1B9FF-71F0-45C1-B093-2B6D4B84FE2F}"/>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10/4/2024</a:t>
            </a:fld>
            <a:endParaRPr lang="en-US"/>
          </a:p>
        </p:txBody>
      </p:sp>
      <p:sp>
        <p:nvSpPr>
          <p:cNvPr id="4" name="Footer Placeholder 3">
            <a:extLst>
              <a:ext uri="{FF2B5EF4-FFF2-40B4-BE49-F238E27FC236}">
                <a16:creationId xmlns:a16="http://schemas.microsoft.com/office/drawing/2014/main" id="{1C4DBE6E-6795-4EFD-93C5-67B0660B5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9B29581-BB85-49EF-B052-13C197A1BF47}"/>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80708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61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EC72-FF22-4612-8B7E-9671A7F6878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90FF21-9190-4F27-93B6-AB7CF27E536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7139EA-EA49-4CBA-BC84-C8F7811BD5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73CE60-4CDF-43E7-B410-E85E0F322F02}"/>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10/4/2024</a:t>
            </a:fld>
            <a:endParaRPr lang="en-US"/>
          </a:p>
        </p:txBody>
      </p:sp>
      <p:sp>
        <p:nvSpPr>
          <p:cNvPr id="6" name="Footer Placeholder 5">
            <a:extLst>
              <a:ext uri="{FF2B5EF4-FFF2-40B4-BE49-F238E27FC236}">
                <a16:creationId xmlns:a16="http://schemas.microsoft.com/office/drawing/2014/main" id="{E0213A75-028D-4985-95DE-BCF23CA432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8C9D0B-3BF8-42C8-ACA0-99D2CDB4D519}"/>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218812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A056-A0FA-4C6F-A3D3-4F8AF96B080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C20527-2BB5-4BBD-98EF-C805C415BD1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ED01B0-8577-480C-B210-DCCA263E59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59DAE-966D-4F23-BD8C-E0BF13CCA7AF}"/>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10/4/2024</a:t>
            </a:fld>
            <a:endParaRPr lang="en-US"/>
          </a:p>
        </p:txBody>
      </p:sp>
      <p:sp>
        <p:nvSpPr>
          <p:cNvPr id="6" name="Footer Placeholder 5">
            <a:extLst>
              <a:ext uri="{FF2B5EF4-FFF2-40B4-BE49-F238E27FC236}">
                <a16:creationId xmlns:a16="http://schemas.microsoft.com/office/drawing/2014/main" id="{06293917-1D3C-4779-BD16-50F00B3D13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61CA9B-C871-406C-914D-6BE715A5B394}"/>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338642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848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8.svg"/><Relationship Id="rId5" Type="http://schemas.openxmlformats.org/officeDocument/2006/relationships/image" Target="../media/image25.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8.svg"/><Relationship Id="rId5" Type="http://schemas.openxmlformats.org/officeDocument/2006/relationships/image" Target="../media/image25.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3" Type="http://schemas.openxmlformats.org/officeDocument/2006/relationships/image" Target="../media/image37.svg"/><Relationship Id="rId18" Type="http://schemas.openxmlformats.org/officeDocument/2006/relationships/image" Target="../media/image33.png"/><Relationship Id="rId26" Type="http://schemas.openxmlformats.org/officeDocument/2006/relationships/image" Target="../media/image37.png"/><Relationship Id="rId39" Type="http://schemas.openxmlformats.org/officeDocument/2006/relationships/image" Target="../media/image45.png"/><Relationship Id="rId21" Type="http://schemas.openxmlformats.org/officeDocument/2006/relationships/image" Target="../media/image45.svg"/><Relationship Id="rId34" Type="http://schemas.openxmlformats.org/officeDocument/2006/relationships/image" Target="../media/image41.png"/><Relationship Id="rId7" Type="http://schemas.openxmlformats.org/officeDocument/2006/relationships/image" Target="../media/image31.svg"/><Relationship Id="rId2" Type="http://schemas.openxmlformats.org/officeDocument/2006/relationships/slideLayout" Target="../slideLayouts/slideLayout7.xml"/><Relationship Id="rId16" Type="http://schemas.openxmlformats.org/officeDocument/2006/relationships/image" Target="../media/image32.png"/><Relationship Id="rId20" Type="http://schemas.openxmlformats.org/officeDocument/2006/relationships/image" Target="../media/image34.png"/><Relationship Id="rId29" Type="http://schemas.openxmlformats.org/officeDocument/2006/relationships/image" Target="../media/image53.svg"/><Relationship Id="rId41" Type="http://schemas.openxmlformats.org/officeDocument/2006/relationships/image" Target="../media/image46.png"/><Relationship Id="rId1" Type="http://schemas.openxmlformats.org/officeDocument/2006/relationships/tags" Target="../tags/tag13.xml"/><Relationship Id="rId6" Type="http://schemas.openxmlformats.org/officeDocument/2006/relationships/image" Target="../media/image27.png"/><Relationship Id="rId11" Type="http://schemas.openxmlformats.org/officeDocument/2006/relationships/image" Target="../media/image35.svg"/><Relationship Id="rId24" Type="http://schemas.openxmlformats.org/officeDocument/2006/relationships/image" Target="../media/image36.png"/><Relationship Id="rId32" Type="http://schemas.openxmlformats.org/officeDocument/2006/relationships/image" Target="../media/image40.png"/><Relationship Id="rId37" Type="http://schemas.openxmlformats.org/officeDocument/2006/relationships/image" Target="../media/image43.png"/><Relationship Id="rId40" Type="http://schemas.openxmlformats.org/officeDocument/2006/relationships/image" Target="../media/image64.svg"/><Relationship Id="rId5" Type="http://schemas.openxmlformats.org/officeDocument/2006/relationships/image" Target="../media/image28.svg"/><Relationship Id="rId15" Type="http://schemas.openxmlformats.org/officeDocument/2006/relationships/image" Target="../media/image39.svg"/><Relationship Id="rId23" Type="http://schemas.openxmlformats.org/officeDocument/2006/relationships/image" Target="../media/image47.svg"/><Relationship Id="rId28" Type="http://schemas.openxmlformats.org/officeDocument/2006/relationships/image" Target="../media/image38.png"/><Relationship Id="rId36" Type="http://schemas.openxmlformats.org/officeDocument/2006/relationships/image" Target="../media/image60.svg"/><Relationship Id="rId10" Type="http://schemas.openxmlformats.org/officeDocument/2006/relationships/image" Target="../media/image29.png"/><Relationship Id="rId19" Type="http://schemas.openxmlformats.org/officeDocument/2006/relationships/image" Target="../media/image43.svg"/><Relationship Id="rId31" Type="http://schemas.openxmlformats.org/officeDocument/2006/relationships/image" Target="../media/image55.svg"/><Relationship Id="rId4" Type="http://schemas.openxmlformats.org/officeDocument/2006/relationships/image" Target="../media/image26.png"/><Relationship Id="rId9" Type="http://schemas.openxmlformats.org/officeDocument/2006/relationships/image" Target="../media/image33.svg"/><Relationship Id="rId14" Type="http://schemas.openxmlformats.org/officeDocument/2006/relationships/image" Target="../media/image31.png"/><Relationship Id="rId22" Type="http://schemas.openxmlformats.org/officeDocument/2006/relationships/image" Target="../media/image35.png"/><Relationship Id="rId27" Type="http://schemas.openxmlformats.org/officeDocument/2006/relationships/image" Target="../media/image51.svg"/><Relationship Id="rId30" Type="http://schemas.openxmlformats.org/officeDocument/2006/relationships/image" Target="../media/image39.png"/><Relationship Id="rId35" Type="http://schemas.openxmlformats.org/officeDocument/2006/relationships/image" Target="../media/image42.png"/><Relationship Id="rId8" Type="http://schemas.openxmlformats.org/officeDocument/2006/relationships/image" Target="../media/image28.png"/><Relationship Id="rId3" Type="http://schemas.openxmlformats.org/officeDocument/2006/relationships/image" Target="../media/image4.jpg"/><Relationship Id="rId12" Type="http://schemas.openxmlformats.org/officeDocument/2006/relationships/image" Target="../media/image30.png"/><Relationship Id="rId17" Type="http://schemas.openxmlformats.org/officeDocument/2006/relationships/image" Target="../media/image41.svg"/><Relationship Id="rId25" Type="http://schemas.openxmlformats.org/officeDocument/2006/relationships/image" Target="../media/image49.svg"/><Relationship Id="rId33" Type="http://schemas.openxmlformats.org/officeDocument/2006/relationships/image" Target="../media/image57.svg"/><Relationship Id="rId38"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8.svg"/><Relationship Id="rId5" Type="http://schemas.openxmlformats.org/officeDocument/2006/relationships/image" Target="../media/image24.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4.png"/><Relationship Id="rId5" Type="http://schemas.openxmlformats.org/officeDocument/2006/relationships/image" Target="../media/image21.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33.sv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50.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1.png"/><Relationship Id="rId4" Type="http://schemas.openxmlformats.org/officeDocument/2006/relationships/image" Target="../media/image4.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21.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4.xml"/><Relationship Id="rId7" Type="http://schemas.openxmlformats.org/officeDocument/2006/relationships/image" Target="../media/image17.emf"/><Relationship Id="rId12"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6.emf"/><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4.jp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8.sv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8.svg"/><Relationship Id="rId5" Type="http://schemas.openxmlformats.org/officeDocument/2006/relationships/image" Target="../media/image24.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8555A-F93D-4AA4-9CD8-8387544A8864}"/>
              </a:ext>
            </a:extLst>
          </p:cNvPr>
          <p:cNvPicPr>
            <a:picLocks noChangeAspect="1"/>
          </p:cNvPicPr>
          <p:nvPr/>
        </p:nvPicPr>
        <p:blipFill rotWithShape="1">
          <a:blip r:embed="rId4">
            <a:extLst>
              <a:ext uri="{28A0092B-C50C-407E-A947-70E740481C1C}">
                <a14:useLocalDpi xmlns:a14="http://schemas.microsoft.com/office/drawing/2010/main" val="0"/>
              </a:ext>
            </a:extLst>
          </a:blip>
          <a:srcRect b="14445"/>
          <a:stretch/>
        </p:blipFill>
        <p:spPr>
          <a:xfrm>
            <a:off x="-104775" y="-133350"/>
            <a:ext cx="12401550" cy="699135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D31C533B-7C49-7C94-CC79-903C9FE590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5383" y="921409"/>
            <a:ext cx="7200000" cy="5547841"/>
          </a:xfrm>
          <a:prstGeom prst="rect">
            <a:avLst/>
          </a:prstGeom>
        </p:spPr>
      </p:pic>
    </p:spTree>
    <p:custDataLst>
      <p:tags r:id="rId1"/>
    </p:custDataLst>
    <p:extLst>
      <p:ext uri="{BB962C8B-B14F-4D97-AF65-F5344CB8AC3E}">
        <p14:creationId xmlns:p14="http://schemas.microsoft.com/office/powerpoint/2010/main" val="2995494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4"/>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147237" y="180754"/>
            <a:ext cx="8750596"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219917" y="2394321"/>
              <a:ext cx="4081036" cy="696191"/>
            </a:xfrm>
            <a:prstGeom prst="rect">
              <a:avLst/>
            </a:prstGeom>
            <a:noFill/>
          </p:spPr>
          <p:txBody>
            <a:bodyPr wrap="square" rtlCol="0">
              <a:spAutoFit/>
            </a:bodyPr>
            <a:lstStyle/>
            <a:p>
              <a:pPr algn="just"/>
              <a:r>
                <a:rPr lang="en-US" sz="2400" b="1" i="0" dirty="0">
                  <a:solidFill>
                    <a:srgbClr val="000000"/>
                  </a:solidFill>
                  <a:effectLst/>
                  <a:ea typeface="Open Sans" panose="020B0606030504020204" pitchFamily="34" charset="0"/>
                  <a:cs typeface="Open Sans" panose="020B0606030504020204" pitchFamily="34" charset="0"/>
                </a:rPr>
                <a:t>b. </a:t>
              </a:r>
              <a:r>
                <a:rPr lang="en-US" sz="2400" b="1" i="0" dirty="0" err="1">
                  <a:solidFill>
                    <a:srgbClr val="000000"/>
                  </a:solidFill>
                  <a:effectLst/>
                  <a:ea typeface="Open Sans" panose="020B0606030504020204" pitchFamily="34" charset="0"/>
                  <a:cs typeface="Open Sans" panose="020B0606030504020204" pitchFamily="34" charset="0"/>
                </a:rPr>
                <a:t>Tìm</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phần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mở</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thân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và</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kết</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của</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văn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Nêu</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nội</a:t>
              </a:r>
              <a:r>
                <a:rPr lang="en-US" sz="2400" b="1" i="0" dirty="0">
                  <a:solidFill>
                    <a:srgbClr val="000000"/>
                  </a:solidFill>
                  <a:effectLst/>
                  <a:ea typeface="Open Sans" panose="020B0606030504020204" pitchFamily="34" charset="0"/>
                  <a:cs typeface="Open Sans" panose="020B0606030504020204" pitchFamily="34" charset="0"/>
                </a:rPr>
                <a:t> dung </a:t>
              </a:r>
              <a:r>
                <a:rPr lang="en-US" sz="2400" b="1" i="0" dirty="0" err="1">
                  <a:solidFill>
                    <a:srgbClr val="000000"/>
                  </a:solidFill>
                  <a:effectLst/>
                  <a:ea typeface="Open Sans" panose="020B0606030504020204" pitchFamily="34" charset="0"/>
                  <a:cs typeface="Open Sans" panose="020B0606030504020204" pitchFamily="34" charset="0"/>
                </a:rPr>
                <a:t>chính</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của</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mỗi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phần</a:t>
              </a:r>
              <a:r>
                <a:rPr lang="en-US" sz="2400" b="1" i="0" dirty="0">
                  <a:solidFill>
                    <a:srgbClr val="000000"/>
                  </a:solidFill>
                  <a:effectLst/>
                  <a:ea typeface="Open Sans" panose="020B0606030504020204" pitchFamily="34" charset="0"/>
                  <a:cs typeface="Open Sans" panose="020B0606030504020204" pitchFamily="34" charset="0"/>
                </a:rPr>
                <a:t>.</a:t>
              </a:r>
              <a:endParaRPr lang="en-US" sz="4400" b="1" dirty="0">
                <a:solidFill>
                  <a:srgbClr val="002060"/>
                </a:solidFill>
                <a:ea typeface="Open Sans" panose="020B0606030504020204" pitchFamily="34" charset="0"/>
                <a:cs typeface="Open Sans" panose="020B0606030504020204" pitchFamily="34" charset="0"/>
              </a:endParaRPr>
            </a:p>
          </p:txBody>
        </p:sp>
      </p:grpSp>
      <p:sp>
        <p:nvSpPr>
          <p:cNvPr id="17" name="Rectangle 16">
            <a:extLst>
              <a:ext uri="{FF2B5EF4-FFF2-40B4-BE49-F238E27FC236}">
                <a16:creationId xmlns:a16="http://schemas.microsoft.com/office/drawing/2014/main" id="{48533C74-67B6-EC51-47DC-F3B70F5D574F}"/>
              </a:ext>
            </a:extLst>
          </p:cNvPr>
          <p:cNvSpPr/>
          <p:nvPr/>
        </p:nvSpPr>
        <p:spPr>
          <a:xfrm>
            <a:off x="435935" y="2126512"/>
            <a:ext cx="6294474" cy="30515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447355" cy="4315718"/>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2400" b="1" dirty="0">
                <a:solidFill>
                  <a:srgbClr val="002060"/>
                </a:solidFill>
                <a:latin typeface="Calibri" panose="020F0502020204030204"/>
              </a:rPr>
              <a:t>Đoạn 1: </a:t>
            </a:r>
            <a:r>
              <a:rPr lang="vi-VN" sz="2400" dirty="0">
                <a:solidFill>
                  <a:srgbClr val="002060"/>
                </a:solidFill>
                <a:latin typeface="Calibri" panose="020F0502020204030204"/>
              </a:rPr>
              <a:t>Tả bao quát đặc điểm của Đà Lạt (độ cao, khí hậu, cảnh vật đẹp).</a:t>
            </a:r>
          </a:p>
          <a:p>
            <a:pPr lvl="0" algn="just">
              <a:defRPr/>
            </a:pPr>
            <a:r>
              <a:rPr lang="vi-VN" sz="2400" b="1" dirty="0">
                <a:solidFill>
                  <a:srgbClr val="002060"/>
                </a:solidFill>
                <a:latin typeface="Calibri" panose="020F0502020204030204"/>
              </a:rPr>
              <a:t>- Đoạn 2: </a:t>
            </a:r>
            <a:r>
              <a:rPr lang="vi-VN" sz="2400" dirty="0">
                <a:solidFill>
                  <a:srgbClr val="002060"/>
                </a:solidFill>
                <a:latin typeface="Calibri" panose="020F0502020204030204"/>
              </a:rPr>
              <a:t>Tả thác Cam Ly, suối Vàng, rừng thông của Đà Lạt</a:t>
            </a:r>
            <a:r>
              <a:rPr lang="en-US" sz="2400" dirty="0">
                <a:solidFill>
                  <a:srgbClr val="002060"/>
                </a:solidFill>
                <a:latin typeface="Calibri" panose="020F0502020204030204"/>
              </a:rPr>
              <a:t>.</a:t>
            </a:r>
            <a:endParaRPr lang="vi-VN" sz="2400" dirty="0">
              <a:solidFill>
                <a:srgbClr val="002060"/>
              </a:solidFill>
              <a:latin typeface="Calibri" panose="020F0502020204030204"/>
            </a:endParaRPr>
          </a:p>
          <a:p>
            <a:pPr lvl="0" algn="just">
              <a:defRPr/>
            </a:pPr>
            <a:r>
              <a:rPr lang="vi-VN" sz="2400" b="1" dirty="0">
                <a:solidFill>
                  <a:srgbClr val="002060"/>
                </a:solidFill>
                <a:latin typeface="Calibri" panose="020F0502020204030204"/>
              </a:rPr>
              <a:t>- Đoạn 3: </a:t>
            </a:r>
            <a:r>
              <a:rPr lang="vi-VN" sz="2400" dirty="0">
                <a:solidFill>
                  <a:srgbClr val="002060"/>
                </a:solidFill>
                <a:latin typeface="Calibri" panose="020F0502020204030204"/>
              </a:rPr>
              <a:t>Tả bầu trời và những hồ nước ở Đà Lạt.</a:t>
            </a:r>
          </a:p>
          <a:p>
            <a:pPr lvl="0" algn="just">
              <a:defRPr/>
            </a:pPr>
            <a:r>
              <a:rPr lang="vi-VN" sz="2400" b="1" dirty="0">
                <a:solidFill>
                  <a:srgbClr val="002060"/>
                </a:solidFill>
                <a:latin typeface="Calibri" panose="020F0502020204030204"/>
              </a:rPr>
              <a:t>Đoạn 4: </a:t>
            </a:r>
            <a:r>
              <a:rPr lang="vi-VN" sz="2400" dirty="0">
                <a:solidFill>
                  <a:srgbClr val="002060"/>
                </a:solidFill>
                <a:latin typeface="Calibri" panose="020F0502020204030204"/>
              </a:rPr>
              <a:t>Tả những vườn hoa và vườn rau của Đà Lạt.</a:t>
            </a:r>
          </a:p>
          <a:p>
            <a:pPr lvl="0" algn="just">
              <a:defRPr/>
            </a:pPr>
            <a:r>
              <a:rPr lang="vi-VN" sz="2400" b="1" i="1" dirty="0">
                <a:solidFill>
                  <a:srgbClr val="002060"/>
                </a:solidFill>
                <a:latin typeface="Calibri" panose="020F0502020204030204"/>
              </a:rPr>
              <a:t>(Thân bài miêu tả từng vẻ đẹp của cảnh vật Đà Lạt.)</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49023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4"/>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147237" y="180754"/>
            <a:ext cx="8750596"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219917" y="2394321"/>
              <a:ext cx="4081036" cy="6961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Tìm</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phần</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mở</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bài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thân</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bài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và</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kết</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bài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của</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bài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văn</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Nêu</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nội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dung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chính</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của</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mỗi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phần</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a:t>
              </a:r>
              <a:endParaRPr kumimoji="0" lang="en-US" sz="4400" b="1" i="0" u="none" strike="noStrike" kern="1200" cap="none" spc="0" normalizeH="0" baseline="0" noProof="0" dirty="0">
                <a:ln>
                  <a:noFill/>
                </a:ln>
                <a:solidFill>
                  <a:srgbClr val="002060"/>
                </a:solidFill>
                <a:effectLst/>
                <a:uLnTx/>
                <a:uFillTx/>
                <a:latin typeface="Calibri" panose="020F0502020204030204"/>
                <a:ea typeface="Open Sans" panose="020B0606030504020204" pitchFamily="34" charset="0"/>
                <a:cs typeface="Open Sans" panose="020B0606030504020204" pitchFamily="34" charset="0"/>
              </a:endParaRPr>
            </a:p>
          </p:txBody>
        </p:sp>
      </p:grpSp>
      <p:sp>
        <p:nvSpPr>
          <p:cNvPr id="17" name="Rectangle 16">
            <a:extLst>
              <a:ext uri="{FF2B5EF4-FFF2-40B4-BE49-F238E27FC236}">
                <a16:creationId xmlns:a16="http://schemas.microsoft.com/office/drawing/2014/main" id="{48533C74-67B6-EC51-47DC-F3B70F5D574F}"/>
              </a:ext>
            </a:extLst>
          </p:cNvPr>
          <p:cNvSpPr/>
          <p:nvPr/>
        </p:nvSpPr>
        <p:spPr>
          <a:xfrm>
            <a:off x="510363" y="5188688"/>
            <a:ext cx="3934046" cy="2551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795134" cy="4187845"/>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3200" b="1" dirty="0">
                <a:solidFill>
                  <a:srgbClr val="002060"/>
                </a:solidFill>
                <a:latin typeface="Calibri" panose="020F0502020204030204"/>
              </a:rPr>
              <a:t>Kết bài chỉ có 1 câu ngắn gọn, cô đọng nhưng nói lên được cảm nhận, lời ca ngợi đầy ấn tượng về phong cảnh của Đà Lạt.</a:t>
            </a:r>
          </a:p>
          <a:p>
            <a:pPr lvl="0" algn="just">
              <a:defRPr/>
            </a:pPr>
            <a:r>
              <a:rPr lang="vi-VN" sz="3200" b="1" i="1" dirty="0">
                <a:solidFill>
                  <a:srgbClr val="002060"/>
                </a:solidFill>
                <a:latin typeface="Calibri" panose="020F0502020204030204"/>
              </a:rPr>
              <a:t>(Kết bài khẳng định vẻ đẹp, sức hấp dẫn kì diệu của Đà Lạt.)</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357056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70914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86987DF2-9830-22C6-4B17-79BD56149ED6}"/>
              </a:ext>
            </a:extLst>
          </p:cNvPr>
          <p:cNvGrpSpPr/>
          <p:nvPr/>
        </p:nvGrpSpPr>
        <p:grpSpPr>
          <a:xfrm>
            <a:off x="925033" y="0"/>
            <a:ext cx="10515600" cy="1084521"/>
            <a:chOff x="2121894" y="2071911"/>
            <a:chExt cx="4712057" cy="1167681"/>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481381" y="2209287"/>
              <a:ext cx="352570" cy="99390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312217" y="2233982"/>
              <a:ext cx="4051583" cy="1005610"/>
            </a:xfrm>
            <a:prstGeom prst="rect">
              <a:avLst/>
            </a:prstGeom>
            <a:noFill/>
          </p:spPr>
          <p:txBody>
            <a:bodyPr wrap="square" rtlCol="0">
              <a:spAutoFit/>
            </a:bodyPr>
            <a:lstStyle/>
            <a:p>
              <a:pPr algn="just"/>
              <a:r>
                <a:rPr lang="vi-VN" sz="2400" b="0" i="0" dirty="0">
                  <a:solidFill>
                    <a:srgbClr val="000000"/>
                  </a:solidFill>
                  <a:effectLst/>
                  <a:latin typeface="Calibri" panose="020F0502020204030204" pitchFamily="34" charset="0"/>
                  <a:cs typeface="Calibri" panose="020F0502020204030204" pitchFamily="34" charset="0"/>
                </a:rPr>
                <a:t>c. Trong phần thân bài, phong cảnh được tả theo trình tự nào? Tìm từ ngữ được sử dụng để làm nổi bật vẻ đẹp của phong cảnh.</a:t>
              </a:r>
              <a:endParaRPr lang="en-US" sz="4400" b="1" dirty="0">
                <a:solidFill>
                  <a:srgbClr val="002060"/>
                </a:solidFill>
                <a:latin typeface="Calibri" panose="020F0502020204030204" pitchFamily="34" charset="0"/>
                <a:cs typeface="Calibri" panose="020F0502020204030204" pitchFamily="34" charset="0"/>
              </a:endParaRPr>
            </a:p>
          </p:txBody>
        </p:sp>
      </p:grpSp>
      <p:sp>
        <p:nvSpPr>
          <p:cNvPr id="7" name="Arc 6">
            <a:extLst>
              <a:ext uri="{FF2B5EF4-FFF2-40B4-BE49-F238E27FC236}">
                <a16:creationId xmlns:a16="http://schemas.microsoft.com/office/drawing/2014/main" id="{4D4D6416-2388-7FD5-7B8E-506FDC9D72E4}"/>
              </a:ext>
            </a:extLst>
          </p:cNvPr>
          <p:cNvSpPr/>
          <p:nvPr/>
        </p:nvSpPr>
        <p:spPr>
          <a:xfrm flipH="1">
            <a:off x="1314448" y="2343151"/>
            <a:ext cx="1077877" cy="2419350"/>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b="1">
              <a:latin typeface="Cambria" panose="02040503050406030204" pitchFamily="18" charset="0"/>
              <a:ea typeface="Cambria" panose="02040503050406030204" pitchFamily="18" charset="0"/>
            </a:endParaRPr>
          </a:p>
        </p:txBody>
      </p:sp>
      <p:sp>
        <p:nvSpPr>
          <p:cNvPr id="8" name="Arc 7">
            <a:extLst>
              <a:ext uri="{FF2B5EF4-FFF2-40B4-BE49-F238E27FC236}">
                <a16:creationId xmlns:a16="http://schemas.microsoft.com/office/drawing/2014/main" id="{4B51DE40-A0C8-4179-E574-E389C6FA446D}"/>
              </a:ext>
            </a:extLst>
          </p:cNvPr>
          <p:cNvSpPr/>
          <p:nvPr/>
        </p:nvSpPr>
        <p:spPr>
          <a:xfrm rot="9464515">
            <a:off x="1378141" y="3226893"/>
            <a:ext cx="1131461" cy="3098520"/>
          </a:xfrm>
          <a:prstGeom prst="arc">
            <a:avLst>
              <a:gd name="adj1" fmla="val 16200000"/>
              <a:gd name="adj2" fmla="val 20933934"/>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b="1">
              <a:latin typeface="Cambria" panose="02040503050406030204" pitchFamily="18" charset="0"/>
              <a:ea typeface="Cambria" panose="02040503050406030204" pitchFamily="18" charset="0"/>
            </a:endParaRPr>
          </a:p>
        </p:txBody>
      </p:sp>
      <p:sp>
        <p:nvSpPr>
          <p:cNvPr id="9" name="Freeform 2">
            <a:extLst>
              <a:ext uri="{FF2B5EF4-FFF2-40B4-BE49-F238E27FC236}">
                <a16:creationId xmlns:a16="http://schemas.microsoft.com/office/drawing/2014/main" id="{4B3E8897-D8BA-5FFD-268B-24414B0E1DBC}"/>
              </a:ext>
            </a:extLst>
          </p:cNvPr>
          <p:cNvSpPr/>
          <p:nvPr/>
        </p:nvSpPr>
        <p:spPr>
          <a:xfrm>
            <a:off x="4354475" y="1461314"/>
            <a:ext cx="1162050" cy="438149"/>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6">
            <a:extLst>
              <a:ext uri="{FF2B5EF4-FFF2-40B4-BE49-F238E27FC236}">
                <a16:creationId xmlns:a16="http://schemas.microsoft.com/office/drawing/2014/main" id="{C32303C3-9B2F-DA1F-4D7D-C54BF5845885}"/>
              </a:ext>
            </a:extLst>
          </p:cNvPr>
          <p:cNvSpPr/>
          <p:nvPr/>
        </p:nvSpPr>
        <p:spPr>
          <a:xfrm>
            <a:off x="4389400" y="2042337"/>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2">
            <a:extLst>
              <a:ext uri="{FF2B5EF4-FFF2-40B4-BE49-F238E27FC236}">
                <a16:creationId xmlns:a16="http://schemas.microsoft.com/office/drawing/2014/main" id="{BF9BCD1F-47E7-00A2-3240-80A7BF6210C2}"/>
              </a:ext>
            </a:extLst>
          </p:cNvPr>
          <p:cNvSpPr/>
          <p:nvPr/>
        </p:nvSpPr>
        <p:spPr>
          <a:xfrm flipV="1">
            <a:off x="4335425" y="2451913"/>
            <a:ext cx="1162050" cy="504825"/>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Freeform 2">
            <a:extLst>
              <a:ext uri="{FF2B5EF4-FFF2-40B4-BE49-F238E27FC236}">
                <a16:creationId xmlns:a16="http://schemas.microsoft.com/office/drawing/2014/main" id="{C758C869-727E-5651-59DB-6B45E4A644C5}"/>
              </a:ext>
            </a:extLst>
          </p:cNvPr>
          <p:cNvSpPr/>
          <p:nvPr/>
        </p:nvSpPr>
        <p:spPr>
          <a:xfrm>
            <a:off x="5419725" y="5524502"/>
            <a:ext cx="1162050" cy="438149"/>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2">
            <a:extLst>
              <a:ext uri="{FF2B5EF4-FFF2-40B4-BE49-F238E27FC236}">
                <a16:creationId xmlns:a16="http://schemas.microsoft.com/office/drawing/2014/main" id="{756C7FC3-F3D4-5280-CC3D-982186074C5E}"/>
              </a:ext>
            </a:extLst>
          </p:cNvPr>
          <p:cNvSpPr/>
          <p:nvPr/>
        </p:nvSpPr>
        <p:spPr>
          <a:xfrm flipV="1">
            <a:off x="5400675" y="6162676"/>
            <a:ext cx="1162050" cy="504825"/>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cxnSp>
        <p:nvCxnSpPr>
          <p:cNvPr id="20" name="Straight Connector 19">
            <a:extLst>
              <a:ext uri="{FF2B5EF4-FFF2-40B4-BE49-F238E27FC236}">
                <a16:creationId xmlns:a16="http://schemas.microsoft.com/office/drawing/2014/main" id="{303510F0-BF53-F2C4-0188-AB0DA38A0176}"/>
              </a:ext>
            </a:extLst>
          </p:cNvPr>
          <p:cNvCxnSpPr>
            <a:cxnSpLocks/>
          </p:cNvCxnSpPr>
          <p:nvPr/>
        </p:nvCxnSpPr>
        <p:spPr>
          <a:xfrm flipV="1">
            <a:off x="7431050" y="2642413"/>
            <a:ext cx="762000" cy="3238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89B576-D97B-403B-55AB-9610B43C6168}"/>
              </a:ext>
            </a:extLst>
          </p:cNvPr>
          <p:cNvCxnSpPr>
            <a:cxnSpLocks/>
          </p:cNvCxnSpPr>
          <p:nvPr/>
        </p:nvCxnSpPr>
        <p:spPr>
          <a:xfrm>
            <a:off x="7431050" y="3099613"/>
            <a:ext cx="752475" cy="4381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7CAC5EC-20CD-E8F4-640A-26890E5F5A58}"/>
              </a:ext>
            </a:extLst>
          </p:cNvPr>
          <p:cNvGrpSpPr/>
          <p:nvPr/>
        </p:nvGrpSpPr>
        <p:grpSpPr>
          <a:xfrm>
            <a:off x="5689304" y="937438"/>
            <a:ext cx="2514600" cy="916550"/>
            <a:chOff x="6210300" y="476250"/>
            <a:chExt cx="2514600" cy="916550"/>
          </a:xfrm>
        </p:grpSpPr>
        <p:sp>
          <p:nvSpPr>
            <p:cNvPr id="23" name="Freeform 4">
              <a:extLst>
                <a:ext uri="{FF2B5EF4-FFF2-40B4-BE49-F238E27FC236}">
                  <a16:creationId xmlns:a16="http://schemas.microsoft.com/office/drawing/2014/main" id="{DEE85D12-5F71-05AB-4DC5-FC772B06FB31}"/>
                </a:ext>
              </a:extLst>
            </p:cNvPr>
            <p:cNvSpPr/>
            <p:nvPr/>
          </p:nvSpPr>
          <p:spPr>
            <a:xfrm>
              <a:off x="6314308" y="779049"/>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4" name="TextBox 23">
              <a:extLst>
                <a:ext uri="{FF2B5EF4-FFF2-40B4-BE49-F238E27FC236}">
                  <a16:creationId xmlns:a16="http://schemas.microsoft.com/office/drawing/2014/main" id="{8F3E806F-300A-2B60-E3FB-E6A12D476A98}"/>
                </a:ext>
              </a:extLst>
            </p:cNvPr>
            <p:cNvSpPr txBox="1"/>
            <p:nvPr/>
          </p:nvSpPr>
          <p:spPr>
            <a:xfrm>
              <a:off x="6210300" y="885825"/>
              <a:ext cx="2514600" cy="400110"/>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Pattaya" panose="00000500000000000000" pitchFamily="2" charset="-34"/>
                </a:rPr>
                <a:t>Vị</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trí</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địa</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lý</a:t>
              </a:r>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25" name="Freeform 3">
              <a:extLst>
                <a:ext uri="{FF2B5EF4-FFF2-40B4-BE49-F238E27FC236}">
                  <a16:creationId xmlns:a16="http://schemas.microsoft.com/office/drawing/2014/main" id="{E42F33EA-1C39-E83D-AF27-57FCEEA63544}"/>
                </a:ext>
              </a:extLst>
            </p:cNvPr>
            <p:cNvSpPr/>
            <p:nvPr/>
          </p:nvSpPr>
          <p:spPr>
            <a:xfrm>
              <a:off x="6238876" y="476250"/>
              <a:ext cx="561974" cy="696245"/>
            </a:xfrm>
            <a:custGeom>
              <a:avLst/>
              <a:gdLst/>
              <a:ahLst/>
              <a:cxnLst/>
              <a:rect l="l" t="t" r="r" b="b"/>
              <a:pathLst>
                <a:path w="7228194" h="4114800">
                  <a:moveTo>
                    <a:pt x="0" y="0"/>
                  </a:moveTo>
                  <a:lnTo>
                    <a:pt x="7228194" y="0"/>
                  </a:lnTo>
                  <a:lnTo>
                    <a:pt x="7228194"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grpSp>
      <p:grpSp>
        <p:nvGrpSpPr>
          <p:cNvPr id="26" name="Group 25">
            <a:extLst>
              <a:ext uri="{FF2B5EF4-FFF2-40B4-BE49-F238E27FC236}">
                <a16:creationId xmlns:a16="http://schemas.microsoft.com/office/drawing/2014/main" id="{C729C17F-70D7-638D-244C-4191F93ECE22}"/>
              </a:ext>
            </a:extLst>
          </p:cNvPr>
          <p:cNvGrpSpPr/>
          <p:nvPr/>
        </p:nvGrpSpPr>
        <p:grpSpPr>
          <a:xfrm>
            <a:off x="5487183" y="1899462"/>
            <a:ext cx="2515367" cy="649851"/>
            <a:chOff x="6295258" y="1438274"/>
            <a:chExt cx="2515367" cy="649851"/>
          </a:xfrm>
        </p:grpSpPr>
        <p:sp>
          <p:nvSpPr>
            <p:cNvPr id="27" name="Freeform 4">
              <a:extLst>
                <a:ext uri="{FF2B5EF4-FFF2-40B4-BE49-F238E27FC236}">
                  <a16:creationId xmlns:a16="http://schemas.microsoft.com/office/drawing/2014/main" id="{AF05FC91-7DCF-F0CF-41EC-BFF896F43518}"/>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28" name="TextBox 27">
              <a:extLst>
                <a:ext uri="{FF2B5EF4-FFF2-40B4-BE49-F238E27FC236}">
                  <a16:creationId xmlns:a16="http://schemas.microsoft.com/office/drawing/2014/main" id="{CA3403B6-01E1-E0AF-BFF8-31E26BD56B85}"/>
                </a:ext>
              </a:extLst>
            </p:cNvPr>
            <p:cNvSpPr txBox="1"/>
            <p:nvPr/>
          </p:nvSpPr>
          <p:spPr>
            <a:xfrm>
              <a:off x="6296025" y="1533525"/>
              <a:ext cx="2514600" cy="400110"/>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Pattaya" panose="00000500000000000000" pitchFamily="2" charset="-34"/>
                </a:rPr>
                <a:t>Khí</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hậu</a:t>
              </a:r>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29" name="Freeform 4">
              <a:extLst>
                <a:ext uri="{FF2B5EF4-FFF2-40B4-BE49-F238E27FC236}">
                  <a16:creationId xmlns:a16="http://schemas.microsoft.com/office/drawing/2014/main" id="{60D196F6-E11F-6526-4DB1-C201A00A755A}"/>
                </a:ext>
              </a:extLst>
            </p:cNvPr>
            <p:cNvSpPr/>
            <p:nvPr/>
          </p:nvSpPr>
          <p:spPr>
            <a:xfrm>
              <a:off x="6343650" y="1438274"/>
              <a:ext cx="647700" cy="619125"/>
            </a:xfrm>
            <a:custGeom>
              <a:avLst/>
              <a:gdLst/>
              <a:ahLst/>
              <a:cxnLst/>
              <a:rect l="l" t="t" r="r" b="b"/>
              <a:pathLst>
                <a:path w="2065144" h="2057400">
                  <a:moveTo>
                    <a:pt x="0" y="0"/>
                  </a:moveTo>
                  <a:lnTo>
                    <a:pt x="2065144" y="0"/>
                  </a:lnTo>
                  <a:lnTo>
                    <a:pt x="2065144" y="2057400"/>
                  </a:lnTo>
                  <a:lnTo>
                    <a:pt x="0" y="20574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grpSp>
        <p:nvGrpSpPr>
          <p:cNvPr id="30" name="Group 29">
            <a:extLst>
              <a:ext uri="{FF2B5EF4-FFF2-40B4-BE49-F238E27FC236}">
                <a16:creationId xmlns:a16="http://schemas.microsoft.com/office/drawing/2014/main" id="{F084B3BB-5CCC-1C66-8BE9-93FD33431AC9}"/>
              </a:ext>
            </a:extLst>
          </p:cNvPr>
          <p:cNvGrpSpPr/>
          <p:nvPr/>
        </p:nvGrpSpPr>
        <p:grpSpPr>
          <a:xfrm>
            <a:off x="5449849" y="2604313"/>
            <a:ext cx="2305051" cy="676275"/>
            <a:chOff x="6257924" y="2143125"/>
            <a:chExt cx="2305051" cy="676275"/>
          </a:xfrm>
        </p:grpSpPr>
        <p:sp>
          <p:nvSpPr>
            <p:cNvPr id="31" name="Freeform 3">
              <a:extLst>
                <a:ext uri="{FF2B5EF4-FFF2-40B4-BE49-F238E27FC236}">
                  <a16:creationId xmlns:a16="http://schemas.microsoft.com/office/drawing/2014/main" id="{B31D323A-C1E0-DD99-7AD1-132734035899}"/>
                </a:ext>
              </a:extLst>
            </p:cNvPr>
            <p:cNvSpPr/>
            <p:nvPr/>
          </p:nvSpPr>
          <p:spPr>
            <a:xfrm>
              <a:off x="6290025" y="2181225"/>
              <a:ext cx="1968150" cy="638175"/>
            </a:xfrm>
            <a:custGeom>
              <a:avLst/>
              <a:gdLst/>
              <a:ahLst/>
              <a:cxnLst/>
              <a:rect l="l" t="t" r="r" b="b"/>
              <a:pathLst>
                <a:path w="3024000" h="1953828">
                  <a:moveTo>
                    <a:pt x="0" y="0"/>
                  </a:moveTo>
                  <a:lnTo>
                    <a:pt x="3024000" y="0"/>
                  </a:lnTo>
                  <a:lnTo>
                    <a:pt x="3024000" y="1953828"/>
                  </a:lnTo>
                  <a:lnTo>
                    <a:pt x="0" y="1953828"/>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32" name="TextBox 31">
              <a:extLst>
                <a:ext uri="{FF2B5EF4-FFF2-40B4-BE49-F238E27FC236}">
                  <a16:creationId xmlns:a16="http://schemas.microsoft.com/office/drawing/2014/main" id="{C40E5B91-2E92-89D5-1C19-09FCBC3C2882}"/>
                </a:ext>
              </a:extLst>
            </p:cNvPr>
            <p:cNvSpPr txBox="1"/>
            <p:nvPr/>
          </p:nvSpPr>
          <p:spPr>
            <a:xfrm>
              <a:off x="6648450" y="2286000"/>
              <a:ext cx="1914525" cy="400110"/>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Pattaya" panose="00000500000000000000" pitchFamily="2" charset="-34"/>
                </a:rPr>
                <a:t>Cảnh</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vật</a:t>
              </a:r>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33" name="Freeform 2">
              <a:extLst>
                <a:ext uri="{FF2B5EF4-FFF2-40B4-BE49-F238E27FC236}">
                  <a16:creationId xmlns:a16="http://schemas.microsoft.com/office/drawing/2014/main" id="{BF61DA68-85EA-A17B-69F6-C7ABD83EC848}"/>
                </a:ext>
              </a:extLst>
            </p:cNvPr>
            <p:cNvSpPr/>
            <p:nvPr/>
          </p:nvSpPr>
          <p:spPr>
            <a:xfrm>
              <a:off x="6257924" y="2143125"/>
              <a:ext cx="710945" cy="656443"/>
            </a:xfrm>
            <a:custGeom>
              <a:avLst/>
              <a:gdLst/>
              <a:ahLst/>
              <a:cxnLst/>
              <a:rect l="l" t="t" r="r" b="b"/>
              <a:pathLst>
                <a:path w="2622790" h="1685143">
                  <a:moveTo>
                    <a:pt x="0" y="0"/>
                  </a:moveTo>
                  <a:lnTo>
                    <a:pt x="2622790" y="0"/>
                  </a:lnTo>
                  <a:lnTo>
                    <a:pt x="2622790" y="1685143"/>
                  </a:lnTo>
                  <a:lnTo>
                    <a:pt x="0" y="168514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grpSp>
      <p:grpSp>
        <p:nvGrpSpPr>
          <p:cNvPr id="34" name="Group 33">
            <a:extLst>
              <a:ext uri="{FF2B5EF4-FFF2-40B4-BE49-F238E27FC236}">
                <a16:creationId xmlns:a16="http://schemas.microsoft.com/office/drawing/2014/main" id="{1904EF79-6949-177C-E00B-D08DC63A7352}"/>
              </a:ext>
            </a:extLst>
          </p:cNvPr>
          <p:cNvGrpSpPr/>
          <p:nvPr/>
        </p:nvGrpSpPr>
        <p:grpSpPr>
          <a:xfrm>
            <a:off x="1705745" y="735960"/>
            <a:ext cx="2759929" cy="1903056"/>
            <a:chOff x="1992824" y="221609"/>
            <a:chExt cx="3293551" cy="1903056"/>
          </a:xfrm>
        </p:grpSpPr>
        <p:grpSp>
          <p:nvGrpSpPr>
            <p:cNvPr id="35" name="Group 34">
              <a:extLst>
                <a:ext uri="{FF2B5EF4-FFF2-40B4-BE49-F238E27FC236}">
                  <a16:creationId xmlns:a16="http://schemas.microsoft.com/office/drawing/2014/main" id="{1CD5AC19-BC36-D414-A603-D1CBFEA937D2}"/>
                </a:ext>
              </a:extLst>
            </p:cNvPr>
            <p:cNvGrpSpPr/>
            <p:nvPr/>
          </p:nvGrpSpPr>
          <p:grpSpPr>
            <a:xfrm>
              <a:off x="1992824" y="942975"/>
              <a:ext cx="3293551" cy="1181690"/>
              <a:chOff x="2230949" y="952500"/>
              <a:chExt cx="3293551" cy="1181690"/>
            </a:xfrm>
          </p:grpSpPr>
          <p:sp>
            <p:nvSpPr>
              <p:cNvPr id="37" name="Freeform 10">
                <a:extLst>
                  <a:ext uri="{FF2B5EF4-FFF2-40B4-BE49-F238E27FC236}">
                    <a16:creationId xmlns:a16="http://schemas.microsoft.com/office/drawing/2014/main" id="{5219C5F7-AE02-B09C-79FD-0747DA81FDF0}"/>
                  </a:ext>
                </a:extLst>
              </p:cNvPr>
              <p:cNvSpPr/>
              <p:nvPr/>
            </p:nvSpPr>
            <p:spPr>
              <a:xfrm>
                <a:off x="2230949" y="952500"/>
                <a:ext cx="3293551" cy="1181690"/>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38" name="TextBox 37">
                <a:extLst>
                  <a:ext uri="{FF2B5EF4-FFF2-40B4-BE49-F238E27FC236}">
                    <a16:creationId xmlns:a16="http://schemas.microsoft.com/office/drawing/2014/main" id="{BA416C31-E101-5D9A-5A5E-A9F150459AA5}"/>
                  </a:ext>
                </a:extLst>
              </p:cNvPr>
              <p:cNvSpPr txBox="1"/>
              <p:nvPr/>
            </p:nvSpPr>
            <p:spPr>
              <a:xfrm>
                <a:off x="2667000" y="1314450"/>
                <a:ext cx="2514600" cy="707886"/>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Vẻ</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đẹp</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do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thiên</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nhiên</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ưu</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đãi</a:t>
                </a:r>
                <a:endParaRPr lang="en-US" sz="2000" b="1" dirty="0">
                  <a:latin typeface="Cambria" panose="02040503050406030204" pitchFamily="18" charset="0"/>
                  <a:ea typeface="Cambria" panose="02040503050406030204" pitchFamily="18" charset="0"/>
                  <a:cs typeface="#9Slide03 Arima Madurai Black" panose="00000A00000000000000" pitchFamily="2" charset="0"/>
                </a:endParaRPr>
              </a:p>
            </p:txBody>
          </p:sp>
        </p:grpSp>
        <p:sp>
          <p:nvSpPr>
            <p:cNvPr id="36" name="Freeform 5">
              <a:extLst>
                <a:ext uri="{FF2B5EF4-FFF2-40B4-BE49-F238E27FC236}">
                  <a16:creationId xmlns:a16="http://schemas.microsoft.com/office/drawing/2014/main" id="{A495D941-4A4A-007B-0FD9-360533B0E11E}"/>
                </a:ext>
              </a:extLst>
            </p:cNvPr>
            <p:cNvSpPr/>
            <p:nvPr/>
          </p:nvSpPr>
          <p:spPr>
            <a:xfrm>
              <a:off x="3334874" y="221609"/>
              <a:ext cx="1094251" cy="978542"/>
            </a:xfrm>
            <a:custGeom>
              <a:avLst/>
              <a:gdLst/>
              <a:ahLst/>
              <a:cxnLst/>
              <a:rect l="l" t="t" r="r" b="b"/>
              <a:pathLst>
                <a:path w="2036290" h="1921517">
                  <a:moveTo>
                    <a:pt x="0" y="0"/>
                  </a:moveTo>
                  <a:lnTo>
                    <a:pt x="2036290" y="0"/>
                  </a:lnTo>
                  <a:lnTo>
                    <a:pt x="2036290" y="1921517"/>
                  </a:lnTo>
                  <a:lnTo>
                    <a:pt x="0" y="1921517"/>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grpSp>
      <p:grpSp>
        <p:nvGrpSpPr>
          <p:cNvPr id="39" name="Group 38">
            <a:extLst>
              <a:ext uri="{FF2B5EF4-FFF2-40B4-BE49-F238E27FC236}">
                <a16:creationId xmlns:a16="http://schemas.microsoft.com/office/drawing/2014/main" id="{2711F196-D3C8-74A8-8EC1-B2A7EACA9178}"/>
              </a:ext>
            </a:extLst>
          </p:cNvPr>
          <p:cNvGrpSpPr/>
          <p:nvPr/>
        </p:nvGrpSpPr>
        <p:grpSpPr>
          <a:xfrm>
            <a:off x="2691656" y="4448175"/>
            <a:ext cx="2747120" cy="1967101"/>
            <a:chOff x="2691656" y="3933824"/>
            <a:chExt cx="2747120" cy="1967101"/>
          </a:xfrm>
        </p:grpSpPr>
        <p:grpSp>
          <p:nvGrpSpPr>
            <p:cNvPr id="40" name="Group 39">
              <a:extLst>
                <a:ext uri="{FF2B5EF4-FFF2-40B4-BE49-F238E27FC236}">
                  <a16:creationId xmlns:a16="http://schemas.microsoft.com/office/drawing/2014/main" id="{9FA1C86F-1C08-C0F5-86DD-E097B2B2846B}"/>
                </a:ext>
              </a:extLst>
            </p:cNvPr>
            <p:cNvGrpSpPr/>
            <p:nvPr/>
          </p:nvGrpSpPr>
          <p:grpSpPr>
            <a:xfrm>
              <a:off x="2691656" y="4812285"/>
              <a:ext cx="2747120" cy="1088640"/>
              <a:chOff x="3444130" y="4602735"/>
              <a:chExt cx="3024000" cy="1088640"/>
            </a:xfrm>
          </p:grpSpPr>
          <p:sp>
            <p:nvSpPr>
              <p:cNvPr id="42" name="Freeform 12">
                <a:extLst>
                  <a:ext uri="{FF2B5EF4-FFF2-40B4-BE49-F238E27FC236}">
                    <a16:creationId xmlns:a16="http://schemas.microsoft.com/office/drawing/2014/main" id="{A293D41F-4BBB-08C5-51B4-EB35AD6A36F3}"/>
                  </a:ext>
                </a:extLst>
              </p:cNvPr>
              <p:cNvSpPr/>
              <p:nvPr/>
            </p:nvSpPr>
            <p:spPr>
              <a:xfrm>
                <a:off x="3444130" y="4602735"/>
                <a:ext cx="3024000" cy="1088640"/>
              </a:xfrm>
              <a:custGeom>
                <a:avLst/>
                <a:gdLst/>
                <a:ahLst/>
                <a:cxnLst/>
                <a:rect l="l" t="t" r="r" b="b"/>
                <a:pathLst>
                  <a:path w="3024000" h="1088640">
                    <a:moveTo>
                      <a:pt x="0" y="0"/>
                    </a:moveTo>
                    <a:lnTo>
                      <a:pt x="3024000" y="0"/>
                    </a:lnTo>
                    <a:lnTo>
                      <a:pt x="3024000" y="1088640"/>
                    </a:lnTo>
                    <a:lnTo>
                      <a:pt x="0" y="1088640"/>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43" name="TextBox 42">
                <a:extLst>
                  <a:ext uri="{FF2B5EF4-FFF2-40B4-BE49-F238E27FC236}">
                    <a16:creationId xmlns:a16="http://schemas.microsoft.com/office/drawing/2014/main" id="{D605C698-726B-33D6-2CBD-F90154723BEC}"/>
                  </a:ext>
                </a:extLst>
              </p:cNvPr>
              <p:cNvSpPr txBox="1"/>
              <p:nvPr/>
            </p:nvSpPr>
            <p:spPr>
              <a:xfrm>
                <a:off x="3629025" y="4867275"/>
                <a:ext cx="2686050" cy="707886"/>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Vẻ</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đẹp</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do con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người</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tạo</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nên</a:t>
                </a:r>
                <a:endParaRPr lang="en-US" sz="2000" b="1" dirty="0">
                  <a:latin typeface="Cambria" panose="02040503050406030204" pitchFamily="18" charset="0"/>
                  <a:ea typeface="Cambria" panose="02040503050406030204" pitchFamily="18" charset="0"/>
                  <a:cs typeface="#9Slide03 Arima Madurai Black" panose="00000A00000000000000" pitchFamily="2" charset="0"/>
                </a:endParaRPr>
              </a:p>
            </p:txBody>
          </p:sp>
        </p:grpSp>
        <p:sp>
          <p:nvSpPr>
            <p:cNvPr id="41" name="Freeform 3">
              <a:extLst>
                <a:ext uri="{FF2B5EF4-FFF2-40B4-BE49-F238E27FC236}">
                  <a16:creationId xmlns:a16="http://schemas.microsoft.com/office/drawing/2014/main" id="{F0B3AFAD-4CEE-EB68-7F77-C6DA0E356B62}"/>
                </a:ext>
              </a:extLst>
            </p:cNvPr>
            <p:cNvSpPr/>
            <p:nvPr/>
          </p:nvSpPr>
          <p:spPr>
            <a:xfrm>
              <a:off x="3724275" y="3933824"/>
              <a:ext cx="1050430" cy="935983"/>
            </a:xfrm>
            <a:custGeom>
              <a:avLst/>
              <a:gdLst/>
              <a:ahLst/>
              <a:cxnLst/>
              <a:rect l="l" t="t" r="r" b="b"/>
              <a:pathLst>
                <a:path w="2254685" h="2057400">
                  <a:moveTo>
                    <a:pt x="0" y="0"/>
                  </a:moveTo>
                  <a:lnTo>
                    <a:pt x="2254685" y="0"/>
                  </a:lnTo>
                  <a:lnTo>
                    <a:pt x="2254685" y="2057400"/>
                  </a:lnTo>
                  <a:lnTo>
                    <a:pt x="0" y="2057400"/>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grpSp>
      <p:grpSp>
        <p:nvGrpSpPr>
          <p:cNvPr id="44" name="Group 43">
            <a:extLst>
              <a:ext uri="{FF2B5EF4-FFF2-40B4-BE49-F238E27FC236}">
                <a16:creationId xmlns:a16="http://schemas.microsoft.com/office/drawing/2014/main" id="{148244E1-F6AC-126A-FF06-75CFA79E770C}"/>
              </a:ext>
            </a:extLst>
          </p:cNvPr>
          <p:cNvGrpSpPr/>
          <p:nvPr/>
        </p:nvGrpSpPr>
        <p:grpSpPr>
          <a:xfrm>
            <a:off x="6315075" y="4714876"/>
            <a:ext cx="3544365" cy="1171575"/>
            <a:chOff x="6315075" y="4200525"/>
            <a:chExt cx="3544365" cy="1171575"/>
          </a:xfrm>
        </p:grpSpPr>
        <p:grpSp>
          <p:nvGrpSpPr>
            <p:cNvPr id="45" name="Group 44">
              <a:extLst>
                <a:ext uri="{FF2B5EF4-FFF2-40B4-BE49-F238E27FC236}">
                  <a16:creationId xmlns:a16="http://schemas.microsoft.com/office/drawing/2014/main" id="{D06A1CB9-1F77-0EBB-ECA1-8E6A667C1C56}"/>
                </a:ext>
              </a:extLst>
            </p:cNvPr>
            <p:cNvGrpSpPr/>
            <p:nvPr/>
          </p:nvGrpSpPr>
          <p:grpSpPr>
            <a:xfrm>
              <a:off x="6315075" y="4752975"/>
              <a:ext cx="2514600" cy="619125"/>
              <a:chOff x="6315075" y="4752975"/>
              <a:chExt cx="2514600" cy="619125"/>
            </a:xfrm>
          </p:grpSpPr>
          <p:sp>
            <p:nvSpPr>
              <p:cNvPr id="47" name="Freeform 8">
                <a:extLst>
                  <a:ext uri="{FF2B5EF4-FFF2-40B4-BE49-F238E27FC236}">
                    <a16:creationId xmlns:a16="http://schemas.microsoft.com/office/drawing/2014/main" id="{33299286-C167-B8AD-F526-144A6849D7D2}"/>
                  </a:ext>
                </a:extLst>
              </p:cNvPr>
              <p:cNvSpPr/>
              <p:nvPr/>
            </p:nvSpPr>
            <p:spPr>
              <a:xfrm>
                <a:off x="6555300" y="4752975"/>
                <a:ext cx="2074350" cy="619125"/>
              </a:xfrm>
              <a:custGeom>
                <a:avLst/>
                <a:gdLst/>
                <a:ahLst/>
                <a:cxnLst/>
                <a:rect l="l" t="t" r="r" b="b"/>
                <a:pathLst>
                  <a:path w="3024000" h="1016820">
                    <a:moveTo>
                      <a:pt x="0" y="0"/>
                    </a:moveTo>
                    <a:lnTo>
                      <a:pt x="3024000" y="0"/>
                    </a:lnTo>
                    <a:lnTo>
                      <a:pt x="3024000" y="1016820"/>
                    </a:lnTo>
                    <a:lnTo>
                      <a:pt x="0" y="1016820"/>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sp>
          <p:sp>
            <p:nvSpPr>
              <p:cNvPr id="48" name="TextBox 47">
                <a:extLst>
                  <a:ext uri="{FF2B5EF4-FFF2-40B4-BE49-F238E27FC236}">
                    <a16:creationId xmlns:a16="http://schemas.microsoft.com/office/drawing/2014/main" id="{61ED4C90-D4D0-40D9-D3A3-8E441F108E9A}"/>
                  </a:ext>
                </a:extLst>
              </p:cNvPr>
              <p:cNvSpPr txBox="1"/>
              <p:nvPr/>
            </p:nvSpPr>
            <p:spPr>
              <a:xfrm>
                <a:off x="6315075" y="4895850"/>
                <a:ext cx="2514600" cy="461665"/>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cs typeface="Pattaya" panose="00000500000000000000" pitchFamily="2" charset="-34"/>
                  </a:rPr>
                  <a:t>Vườn</a:t>
                </a:r>
                <a:r>
                  <a:rPr lang="en-US" sz="2400" b="1" dirty="0">
                    <a:latin typeface="Cambria" panose="02040503050406030204" pitchFamily="18" charset="0"/>
                    <a:ea typeface="Cambria" panose="02040503050406030204" pitchFamily="18" charset="0"/>
                    <a:cs typeface="Pattaya" panose="00000500000000000000" pitchFamily="2" charset="-34"/>
                  </a:rPr>
                  <a:t> </a:t>
                </a:r>
                <a:r>
                  <a:rPr lang="en-US" sz="2400" b="1" dirty="0" err="1">
                    <a:latin typeface="Cambria" panose="02040503050406030204" pitchFamily="18" charset="0"/>
                    <a:ea typeface="Cambria" panose="02040503050406030204" pitchFamily="18" charset="0"/>
                    <a:cs typeface="Pattaya" panose="00000500000000000000" pitchFamily="2" charset="-34"/>
                  </a:rPr>
                  <a:t>hoa</a:t>
                </a:r>
                <a:endParaRPr lang="en-US" sz="2400" b="1" dirty="0">
                  <a:latin typeface="Cambria" panose="02040503050406030204" pitchFamily="18" charset="0"/>
                  <a:ea typeface="Cambria" panose="02040503050406030204" pitchFamily="18" charset="0"/>
                  <a:cs typeface="Pattaya" panose="00000500000000000000" pitchFamily="2" charset="-34"/>
                </a:endParaRPr>
              </a:p>
            </p:txBody>
          </p:sp>
        </p:grpSp>
        <p:sp>
          <p:nvSpPr>
            <p:cNvPr id="46" name="Freeform 10">
              <a:extLst>
                <a:ext uri="{FF2B5EF4-FFF2-40B4-BE49-F238E27FC236}">
                  <a16:creationId xmlns:a16="http://schemas.microsoft.com/office/drawing/2014/main" id="{B59CE0CD-F084-C7C5-26E5-B8C1B66B3319}"/>
                </a:ext>
              </a:extLst>
            </p:cNvPr>
            <p:cNvSpPr/>
            <p:nvPr/>
          </p:nvSpPr>
          <p:spPr>
            <a:xfrm>
              <a:off x="8658225" y="4200525"/>
              <a:ext cx="1201215" cy="1118118"/>
            </a:xfrm>
            <a:custGeom>
              <a:avLst/>
              <a:gdLst/>
              <a:ahLst/>
              <a:cxnLst/>
              <a:rect l="l" t="t" r="r" b="b"/>
              <a:pathLst>
                <a:path w="2599201" h="1949400">
                  <a:moveTo>
                    <a:pt x="0" y="0"/>
                  </a:moveTo>
                  <a:lnTo>
                    <a:pt x="2599200" y="0"/>
                  </a:lnTo>
                  <a:lnTo>
                    <a:pt x="2599200" y="1949401"/>
                  </a:lnTo>
                  <a:lnTo>
                    <a:pt x="0" y="1949401"/>
                  </a:lnTo>
                  <a:lnTo>
                    <a:pt x="0" y="0"/>
                  </a:lnTo>
                  <a:close/>
                </a:path>
              </a:pathLst>
            </a:custGeom>
            <a:blipFill>
              <a:blip r:embed="rId30">
                <a:extLst>
                  <a:ext uri="{96DAC541-7B7A-43D3-8B79-37D633B846F1}">
                    <asvg:svgBlip xmlns="" xmlns:asvg="http://schemas.microsoft.com/office/drawing/2016/SVG/main" r:embed="rId31"/>
                  </a:ext>
                </a:extLst>
              </a:blip>
              <a:stretch>
                <a:fillRect/>
              </a:stretch>
            </a:blipFill>
          </p:spPr>
        </p:sp>
      </p:grpSp>
      <p:grpSp>
        <p:nvGrpSpPr>
          <p:cNvPr id="49" name="Group 48">
            <a:extLst>
              <a:ext uri="{FF2B5EF4-FFF2-40B4-BE49-F238E27FC236}">
                <a16:creationId xmlns:a16="http://schemas.microsoft.com/office/drawing/2014/main" id="{C10844B1-2F36-C2FB-4AA7-7076B13706A8}"/>
              </a:ext>
            </a:extLst>
          </p:cNvPr>
          <p:cNvGrpSpPr/>
          <p:nvPr/>
        </p:nvGrpSpPr>
        <p:grpSpPr>
          <a:xfrm>
            <a:off x="6343650" y="6181725"/>
            <a:ext cx="3311628" cy="676276"/>
            <a:chOff x="6343650" y="5667374"/>
            <a:chExt cx="3311628" cy="676276"/>
          </a:xfrm>
        </p:grpSpPr>
        <p:grpSp>
          <p:nvGrpSpPr>
            <p:cNvPr id="50" name="Group 49">
              <a:extLst>
                <a:ext uri="{FF2B5EF4-FFF2-40B4-BE49-F238E27FC236}">
                  <a16:creationId xmlns:a16="http://schemas.microsoft.com/office/drawing/2014/main" id="{1E58A7D9-322E-D1ED-D823-2F7F0FB6D8AF}"/>
                </a:ext>
              </a:extLst>
            </p:cNvPr>
            <p:cNvGrpSpPr/>
            <p:nvPr/>
          </p:nvGrpSpPr>
          <p:grpSpPr>
            <a:xfrm>
              <a:off x="6343650" y="5724525"/>
              <a:ext cx="2514600" cy="619125"/>
              <a:chOff x="6343650" y="5724525"/>
              <a:chExt cx="2514600" cy="619125"/>
            </a:xfrm>
          </p:grpSpPr>
          <p:sp>
            <p:nvSpPr>
              <p:cNvPr id="52" name="Freeform 8">
                <a:extLst>
                  <a:ext uri="{FF2B5EF4-FFF2-40B4-BE49-F238E27FC236}">
                    <a16:creationId xmlns:a16="http://schemas.microsoft.com/office/drawing/2014/main" id="{2508368E-4405-683E-DD5E-C945CE3AEB84}"/>
                  </a:ext>
                </a:extLst>
              </p:cNvPr>
              <p:cNvSpPr/>
              <p:nvPr/>
            </p:nvSpPr>
            <p:spPr>
              <a:xfrm>
                <a:off x="6583875" y="5724525"/>
                <a:ext cx="2074350" cy="619125"/>
              </a:xfrm>
              <a:custGeom>
                <a:avLst/>
                <a:gdLst/>
                <a:ahLst/>
                <a:cxnLst/>
                <a:rect l="l" t="t" r="r" b="b"/>
                <a:pathLst>
                  <a:path w="3024000" h="1016820">
                    <a:moveTo>
                      <a:pt x="0" y="0"/>
                    </a:moveTo>
                    <a:lnTo>
                      <a:pt x="3024000" y="0"/>
                    </a:lnTo>
                    <a:lnTo>
                      <a:pt x="3024000" y="1016820"/>
                    </a:lnTo>
                    <a:lnTo>
                      <a:pt x="0" y="1016820"/>
                    </a:lnTo>
                    <a:lnTo>
                      <a:pt x="0" y="0"/>
                    </a:lnTo>
                    <a:close/>
                  </a:path>
                </a:pathLst>
              </a:custGeom>
              <a:blipFill>
                <a:blip r:embed="rId32">
                  <a:extLst>
                    <a:ext uri="{96DAC541-7B7A-43D3-8B79-37D633B846F1}">
                      <asvg:svgBlip xmlns="" xmlns:asvg="http://schemas.microsoft.com/office/drawing/2016/SVG/main" r:embed="rId33"/>
                    </a:ext>
                  </a:extLst>
                </a:blip>
                <a:stretch>
                  <a:fillRect/>
                </a:stretch>
              </a:blipFill>
            </p:spPr>
            <p:txBody>
              <a:bodyPr/>
              <a:lstStyle/>
              <a:p>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53" name="TextBox 52">
                <a:extLst>
                  <a:ext uri="{FF2B5EF4-FFF2-40B4-BE49-F238E27FC236}">
                    <a16:creationId xmlns:a16="http://schemas.microsoft.com/office/drawing/2014/main" id="{38E0BA13-E7AD-B801-3C66-52D5F537904D}"/>
                  </a:ext>
                </a:extLst>
              </p:cNvPr>
              <p:cNvSpPr txBox="1"/>
              <p:nvPr/>
            </p:nvSpPr>
            <p:spPr>
              <a:xfrm>
                <a:off x="6343650" y="5867400"/>
                <a:ext cx="2514600" cy="461665"/>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cs typeface="Pattaya" panose="00000500000000000000" pitchFamily="2" charset="-34"/>
                  </a:rPr>
                  <a:t>Vườn</a:t>
                </a:r>
                <a:r>
                  <a:rPr lang="en-US" sz="2400" b="1" dirty="0">
                    <a:latin typeface="Cambria" panose="02040503050406030204" pitchFamily="18" charset="0"/>
                    <a:ea typeface="Cambria" panose="02040503050406030204" pitchFamily="18" charset="0"/>
                    <a:cs typeface="Pattaya" panose="00000500000000000000" pitchFamily="2" charset="-34"/>
                  </a:rPr>
                  <a:t> </a:t>
                </a:r>
                <a:r>
                  <a:rPr lang="en-US" sz="2400" b="1" dirty="0" err="1">
                    <a:latin typeface="Cambria" panose="02040503050406030204" pitchFamily="18" charset="0"/>
                    <a:ea typeface="Cambria" panose="02040503050406030204" pitchFamily="18" charset="0"/>
                    <a:cs typeface="Pattaya" panose="00000500000000000000" pitchFamily="2" charset="-34"/>
                  </a:rPr>
                  <a:t>rau</a:t>
                </a:r>
                <a:endParaRPr lang="en-US" sz="2400" b="1" dirty="0">
                  <a:latin typeface="Cambria" panose="02040503050406030204" pitchFamily="18" charset="0"/>
                  <a:ea typeface="Cambria" panose="02040503050406030204" pitchFamily="18" charset="0"/>
                  <a:cs typeface="Pattaya" panose="00000500000000000000" pitchFamily="2" charset="-34"/>
                </a:endParaRPr>
              </a:p>
            </p:txBody>
          </p:sp>
        </p:grpSp>
        <p:sp>
          <p:nvSpPr>
            <p:cNvPr id="51" name="Freeform 9">
              <a:extLst>
                <a:ext uri="{FF2B5EF4-FFF2-40B4-BE49-F238E27FC236}">
                  <a16:creationId xmlns:a16="http://schemas.microsoft.com/office/drawing/2014/main" id="{8A337054-6E93-6042-82D8-62ADC94A0DE5}"/>
                </a:ext>
              </a:extLst>
            </p:cNvPr>
            <p:cNvSpPr/>
            <p:nvPr/>
          </p:nvSpPr>
          <p:spPr>
            <a:xfrm>
              <a:off x="8753475" y="5667374"/>
              <a:ext cx="901803" cy="654465"/>
            </a:xfrm>
            <a:custGeom>
              <a:avLst/>
              <a:gdLst/>
              <a:ahLst/>
              <a:cxnLst/>
              <a:rect l="l" t="t" r="r" b="b"/>
              <a:pathLst>
                <a:path w="2089283" h="2013546">
                  <a:moveTo>
                    <a:pt x="0" y="0"/>
                  </a:moveTo>
                  <a:lnTo>
                    <a:pt x="2089283" y="0"/>
                  </a:lnTo>
                  <a:lnTo>
                    <a:pt x="2089283" y="2013547"/>
                  </a:lnTo>
                  <a:lnTo>
                    <a:pt x="0" y="2013547"/>
                  </a:lnTo>
                  <a:lnTo>
                    <a:pt x="0" y="0"/>
                  </a:lnTo>
                  <a:close/>
                </a:path>
              </a:pathLst>
            </a:custGeom>
            <a:blipFill>
              <a:blip r:embed="rId34"/>
              <a:stretch>
                <a:fillRect/>
              </a:stretch>
            </a:blipFill>
          </p:spPr>
        </p:sp>
      </p:grpSp>
      <p:grpSp>
        <p:nvGrpSpPr>
          <p:cNvPr id="54" name="Group 53">
            <a:extLst>
              <a:ext uri="{FF2B5EF4-FFF2-40B4-BE49-F238E27FC236}">
                <a16:creationId xmlns:a16="http://schemas.microsoft.com/office/drawing/2014/main" id="{4BB59944-CCC4-B33C-26E1-96B77EA4E12D}"/>
              </a:ext>
            </a:extLst>
          </p:cNvPr>
          <p:cNvGrpSpPr/>
          <p:nvPr/>
        </p:nvGrpSpPr>
        <p:grpSpPr>
          <a:xfrm>
            <a:off x="7825562" y="1404399"/>
            <a:ext cx="2514600" cy="1514239"/>
            <a:chOff x="8633637" y="943211"/>
            <a:chExt cx="2514600" cy="1514239"/>
          </a:xfrm>
        </p:grpSpPr>
        <p:sp>
          <p:nvSpPr>
            <p:cNvPr id="55" name="Freeform 7">
              <a:extLst>
                <a:ext uri="{FF2B5EF4-FFF2-40B4-BE49-F238E27FC236}">
                  <a16:creationId xmlns:a16="http://schemas.microsoft.com/office/drawing/2014/main" id="{0851F67E-A204-77CB-D30C-DAE395DB45CD}"/>
                </a:ext>
              </a:extLst>
            </p:cNvPr>
            <p:cNvSpPr/>
            <p:nvPr/>
          </p:nvSpPr>
          <p:spPr>
            <a:xfrm>
              <a:off x="9031800" y="1671298"/>
              <a:ext cx="1712400" cy="786152"/>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35">
                <a:extLst>
                  <a:ext uri="{96DAC541-7B7A-43D3-8B79-37D633B846F1}">
                    <asvg:svgBlip xmlns="" xmlns:asvg="http://schemas.microsoft.com/office/drawing/2016/SVG/main" r:embed="rId36"/>
                  </a:ext>
                </a:extLst>
              </a:blip>
              <a:stretch>
                <a:fillRect/>
              </a:stretch>
            </a:blipFill>
          </p:spPr>
        </p:sp>
        <p:sp>
          <p:nvSpPr>
            <p:cNvPr id="56" name="TextBox 55">
              <a:extLst>
                <a:ext uri="{FF2B5EF4-FFF2-40B4-BE49-F238E27FC236}">
                  <a16:creationId xmlns:a16="http://schemas.microsoft.com/office/drawing/2014/main" id="{70A21603-F519-A8D5-547A-AF2494187BA9}"/>
                </a:ext>
              </a:extLst>
            </p:cNvPr>
            <p:cNvSpPr txBox="1"/>
            <p:nvPr/>
          </p:nvSpPr>
          <p:spPr>
            <a:xfrm>
              <a:off x="8633637" y="1845635"/>
              <a:ext cx="2514600" cy="492443"/>
            </a:xfrm>
            <a:prstGeom prst="rect">
              <a:avLst/>
            </a:prstGeom>
            <a:noFill/>
          </p:spPr>
          <p:txBody>
            <a:bodyPr wrap="square" rtlCol="0">
              <a:spAutoFit/>
            </a:bodyPr>
            <a:lstStyle/>
            <a:p>
              <a:pPr algn="ctr"/>
              <a:r>
                <a:rPr lang="en-US" sz="2600" b="1" dirty="0" err="1">
                  <a:latin typeface="Cambria" panose="02040503050406030204" pitchFamily="18" charset="0"/>
                  <a:ea typeface="Cambria" panose="02040503050406030204" pitchFamily="18" charset="0"/>
                </a:rPr>
                <a:t>Thác</a:t>
              </a:r>
              <a:r>
                <a:rPr lang="en-US" sz="2600" b="1" dirty="0">
                  <a:latin typeface="Cambria" panose="02040503050406030204" pitchFamily="18" charset="0"/>
                  <a:ea typeface="Cambria" panose="02040503050406030204" pitchFamily="18" charset="0"/>
                </a:rPr>
                <a:t> </a:t>
              </a:r>
              <a:r>
                <a:rPr lang="en-US" sz="2600" b="1" dirty="0" err="1">
                  <a:latin typeface="Cambria" panose="02040503050406030204" pitchFamily="18" charset="0"/>
                  <a:ea typeface="Cambria" panose="02040503050406030204" pitchFamily="18" charset="0"/>
                </a:rPr>
                <a:t>nước</a:t>
              </a:r>
              <a:endParaRPr lang="en-US" sz="2600" b="1" dirty="0">
                <a:latin typeface="Cambria" panose="02040503050406030204" pitchFamily="18" charset="0"/>
                <a:ea typeface="Cambria" panose="02040503050406030204" pitchFamily="18" charset="0"/>
              </a:endParaRPr>
            </a:p>
          </p:txBody>
        </p:sp>
        <p:sp>
          <p:nvSpPr>
            <p:cNvPr id="57" name="Freeform 6">
              <a:extLst>
                <a:ext uri="{FF2B5EF4-FFF2-40B4-BE49-F238E27FC236}">
                  <a16:creationId xmlns:a16="http://schemas.microsoft.com/office/drawing/2014/main" id="{FC45A311-53C9-5165-7AA0-34E7C4B86DCB}"/>
                </a:ext>
              </a:extLst>
            </p:cNvPr>
            <p:cNvSpPr/>
            <p:nvPr/>
          </p:nvSpPr>
          <p:spPr>
            <a:xfrm>
              <a:off x="9339960" y="943211"/>
              <a:ext cx="1138597" cy="940554"/>
            </a:xfrm>
            <a:custGeom>
              <a:avLst/>
              <a:gdLst/>
              <a:ahLst/>
              <a:cxnLst/>
              <a:rect l="l" t="t" r="r" b="b"/>
              <a:pathLst>
                <a:path w="2574753" h="2577975">
                  <a:moveTo>
                    <a:pt x="0" y="0"/>
                  </a:moveTo>
                  <a:lnTo>
                    <a:pt x="2574752" y="0"/>
                  </a:lnTo>
                  <a:lnTo>
                    <a:pt x="2574752" y="2577976"/>
                  </a:lnTo>
                  <a:lnTo>
                    <a:pt x="0" y="2577976"/>
                  </a:lnTo>
                  <a:lnTo>
                    <a:pt x="0" y="0"/>
                  </a:lnTo>
                  <a:close/>
                </a:path>
              </a:pathLst>
            </a:custGeom>
            <a:blipFill>
              <a:blip r:embed="rId37"/>
              <a:stretch>
                <a:fillRect/>
              </a:stretch>
            </a:blipFill>
          </p:spPr>
        </p:sp>
      </p:grpSp>
      <p:grpSp>
        <p:nvGrpSpPr>
          <p:cNvPr id="58" name="Group 57">
            <a:extLst>
              <a:ext uri="{FF2B5EF4-FFF2-40B4-BE49-F238E27FC236}">
                <a16:creationId xmlns:a16="http://schemas.microsoft.com/office/drawing/2014/main" id="{CC6432CF-F278-FB90-BECF-E16A2D356D34}"/>
              </a:ext>
            </a:extLst>
          </p:cNvPr>
          <p:cNvGrpSpPr/>
          <p:nvPr/>
        </p:nvGrpSpPr>
        <p:grpSpPr>
          <a:xfrm>
            <a:off x="7878725" y="3037361"/>
            <a:ext cx="2514600" cy="1600694"/>
            <a:chOff x="8686800" y="2576173"/>
            <a:chExt cx="2514600" cy="1600694"/>
          </a:xfrm>
        </p:grpSpPr>
        <p:sp>
          <p:nvSpPr>
            <p:cNvPr id="59" name="Freeform 7">
              <a:extLst>
                <a:ext uri="{FF2B5EF4-FFF2-40B4-BE49-F238E27FC236}">
                  <a16:creationId xmlns:a16="http://schemas.microsoft.com/office/drawing/2014/main" id="{1CA875EE-F48B-7861-2122-6ABD58941A94}"/>
                </a:ext>
              </a:extLst>
            </p:cNvPr>
            <p:cNvSpPr/>
            <p:nvPr/>
          </p:nvSpPr>
          <p:spPr>
            <a:xfrm>
              <a:off x="9031800" y="2576173"/>
              <a:ext cx="1712400" cy="786152"/>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35">
                <a:extLst>
                  <a:ext uri="{96DAC541-7B7A-43D3-8B79-37D633B846F1}">
                    <asvg:svgBlip xmlns="" xmlns:asvg="http://schemas.microsoft.com/office/drawing/2016/SVG/main" r:embed="rId36"/>
                  </a:ext>
                </a:extLst>
              </a:blip>
              <a:stretch>
                <a:fillRect/>
              </a:stretch>
            </a:blipFill>
          </p:spPr>
        </p:sp>
        <p:sp>
          <p:nvSpPr>
            <p:cNvPr id="60" name="TextBox 59">
              <a:extLst>
                <a:ext uri="{FF2B5EF4-FFF2-40B4-BE49-F238E27FC236}">
                  <a16:creationId xmlns:a16="http://schemas.microsoft.com/office/drawing/2014/main" id="{36F9F245-7B0A-1828-4EEA-AD333106931B}"/>
                </a:ext>
              </a:extLst>
            </p:cNvPr>
            <p:cNvSpPr txBox="1"/>
            <p:nvPr/>
          </p:nvSpPr>
          <p:spPr>
            <a:xfrm>
              <a:off x="8686800" y="2771775"/>
              <a:ext cx="2514600" cy="461665"/>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rPr>
                <a:t>Dòng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suối</a:t>
              </a:r>
              <a:endParaRPr lang="en-US" sz="2400" b="1" dirty="0">
                <a:latin typeface="Cambria" panose="02040503050406030204" pitchFamily="18" charset="0"/>
                <a:ea typeface="Cambria" panose="02040503050406030204" pitchFamily="18" charset="0"/>
              </a:endParaRPr>
            </a:p>
          </p:txBody>
        </p:sp>
        <p:sp>
          <p:nvSpPr>
            <p:cNvPr id="61" name="Freeform 8">
              <a:extLst>
                <a:ext uri="{FF2B5EF4-FFF2-40B4-BE49-F238E27FC236}">
                  <a16:creationId xmlns:a16="http://schemas.microsoft.com/office/drawing/2014/main" id="{3EF50C96-F5A4-AEB5-FDA1-17B782B14241}"/>
                </a:ext>
              </a:extLst>
            </p:cNvPr>
            <p:cNvSpPr/>
            <p:nvPr/>
          </p:nvSpPr>
          <p:spPr>
            <a:xfrm>
              <a:off x="9374373" y="3317137"/>
              <a:ext cx="865344" cy="859730"/>
            </a:xfrm>
            <a:custGeom>
              <a:avLst/>
              <a:gdLst/>
              <a:ahLst/>
              <a:cxnLst/>
              <a:rect l="l" t="t" r="r" b="b"/>
              <a:pathLst>
                <a:path w="2388853" h="2057400">
                  <a:moveTo>
                    <a:pt x="0" y="0"/>
                  </a:moveTo>
                  <a:lnTo>
                    <a:pt x="2388853" y="0"/>
                  </a:lnTo>
                  <a:lnTo>
                    <a:pt x="2388853" y="2057400"/>
                  </a:lnTo>
                  <a:lnTo>
                    <a:pt x="0" y="2057400"/>
                  </a:lnTo>
                  <a:lnTo>
                    <a:pt x="0" y="0"/>
                  </a:lnTo>
                  <a:close/>
                </a:path>
              </a:pathLst>
            </a:custGeom>
            <a:blipFill>
              <a:blip r:embed="rId38"/>
              <a:stretch>
                <a:fillRect/>
              </a:stretch>
            </a:blipFill>
          </p:spPr>
        </p:sp>
      </p:grpSp>
      <p:grpSp>
        <p:nvGrpSpPr>
          <p:cNvPr id="62" name="Group 61">
            <a:extLst>
              <a:ext uri="{FF2B5EF4-FFF2-40B4-BE49-F238E27FC236}">
                <a16:creationId xmlns:a16="http://schemas.microsoft.com/office/drawing/2014/main" id="{6DEEB759-93FE-F185-799B-AF46C09B1C0F}"/>
              </a:ext>
            </a:extLst>
          </p:cNvPr>
          <p:cNvGrpSpPr/>
          <p:nvPr/>
        </p:nvGrpSpPr>
        <p:grpSpPr>
          <a:xfrm>
            <a:off x="194025" y="3465771"/>
            <a:ext cx="2400319" cy="1763455"/>
            <a:chOff x="194025" y="2951420"/>
            <a:chExt cx="2400319" cy="1763455"/>
          </a:xfrm>
        </p:grpSpPr>
        <p:grpSp>
          <p:nvGrpSpPr>
            <p:cNvPr id="63" name="Group 62">
              <a:extLst>
                <a:ext uri="{FF2B5EF4-FFF2-40B4-BE49-F238E27FC236}">
                  <a16:creationId xmlns:a16="http://schemas.microsoft.com/office/drawing/2014/main" id="{709FB010-A0C2-F94E-5CEB-171B2C50DB6B}"/>
                </a:ext>
              </a:extLst>
            </p:cNvPr>
            <p:cNvGrpSpPr/>
            <p:nvPr/>
          </p:nvGrpSpPr>
          <p:grpSpPr>
            <a:xfrm>
              <a:off x="194025" y="2951420"/>
              <a:ext cx="2400319" cy="1763455"/>
              <a:chOff x="1022700" y="1970345"/>
              <a:chExt cx="3028471" cy="1829609"/>
            </a:xfrm>
          </p:grpSpPr>
          <p:sp>
            <p:nvSpPr>
              <p:cNvPr id="65" name="Freeform 5">
                <a:extLst>
                  <a:ext uri="{FF2B5EF4-FFF2-40B4-BE49-F238E27FC236}">
                    <a16:creationId xmlns:a16="http://schemas.microsoft.com/office/drawing/2014/main" id="{639266D1-B8B3-BDD2-695A-1E016C506BCD}"/>
                  </a:ext>
                </a:extLst>
              </p:cNvPr>
              <p:cNvSpPr/>
              <p:nvPr/>
            </p:nvSpPr>
            <p:spPr>
              <a:xfrm>
                <a:off x="1022700" y="1970345"/>
                <a:ext cx="3024000" cy="1829609"/>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39">
                  <a:extLst>
                    <a:ext uri="{96DAC541-7B7A-43D3-8B79-37D633B846F1}">
                      <asvg:svgBlip xmlns="" xmlns:asvg="http://schemas.microsoft.com/office/drawing/2016/SVG/main" r:embed="rId40"/>
                    </a:ext>
                  </a:extLst>
                </a:blip>
                <a:stretch>
                  <a:fillRect/>
                </a:stretch>
              </a:blipFill>
            </p:spPr>
          </p:sp>
          <p:sp>
            <p:nvSpPr>
              <p:cNvPr id="66" name="TextBox 65">
                <a:extLst>
                  <a:ext uri="{FF2B5EF4-FFF2-40B4-BE49-F238E27FC236}">
                    <a16:creationId xmlns:a16="http://schemas.microsoft.com/office/drawing/2014/main" id="{FB0DD824-080C-8877-43CE-DA94B1E7F02F}"/>
                  </a:ext>
                </a:extLst>
              </p:cNvPr>
              <p:cNvSpPr txBox="1"/>
              <p:nvPr/>
            </p:nvSpPr>
            <p:spPr>
              <a:xfrm>
                <a:off x="1181546" y="2066628"/>
                <a:ext cx="2869625" cy="862171"/>
              </a:xfrm>
              <a:prstGeom prst="rect">
                <a:avLst/>
              </a:prstGeom>
              <a:noFill/>
            </p:spPr>
            <p:txBody>
              <a:bodyPr wrap="square" rtlCol="0">
                <a:spAutoFit/>
              </a:bodyPr>
              <a:lstStyle/>
              <a:p>
                <a:pPr algn="ctr"/>
                <a:r>
                  <a:rPr lang="en-US" sz="2400" b="1" dirty="0">
                    <a:solidFill>
                      <a:srgbClr val="002060"/>
                    </a:solidFill>
                    <a:effectLst>
                      <a:glow rad="228600">
                        <a:schemeClr val="accent3">
                          <a:satMod val="175000"/>
                          <a:alpha val="40000"/>
                        </a:schemeClr>
                      </a:glow>
                    </a:effectLst>
                    <a:latin typeface="Cambria" panose="02040503050406030204" pitchFamily="18" charset="0"/>
                    <a:ea typeface="Cambria" panose="02040503050406030204" pitchFamily="18" charset="0"/>
                  </a:rPr>
                  <a:t>PHONG CẢNH ĐÀ LẠT</a:t>
                </a:r>
              </a:p>
            </p:txBody>
          </p:sp>
        </p:grpSp>
        <p:pic>
          <p:nvPicPr>
            <p:cNvPr id="64" name="Picture 2" descr="Hành trình khám phá Đà Lạt bằng trại ngoài trời - SAKOS.vn">
              <a:extLst>
                <a:ext uri="{FF2B5EF4-FFF2-40B4-BE49-F238E27FC236}">
                  <a16:creationId xmlns:a16="http://schemas.microsoft.com/office/drawing/2014/main" id="{D6758254-820C-FDBB-FB41-D4113C1A2873}"/>
                </a:ext>
              </a:extLst>
            </p:cNvPr>
            <p:cNvPicPr>
              <a:picLocks noChangeAspect="1" noChangeArrowheads="1"/>
            </p:cNvPicPr>
            <p:nvPr/>
          </p:nvPicPr>
          <p:blipFill>
            <a:blip r:embed="rId41" cstate="hqprint">
              <a:extLst>
                <a:ext uri="{28A0092B-C50C-407E-A947-70E740481C1C}">
                  <a14:useLocalDpi xmlns:a14="http://schemas.microsoft.com/office/drawing/2010/main" val="0"/>
                </a:ext>
              </a:extLst>
            </a:blip>
            <a:srcRect/>
            <a:stretch>
              <a:fillRect/>
            </a:stretch>
          </p:blipFill>
          <p:spPr bwMode="auto">
            <a:xfrm>
              <a:off x="857250" y="4012692"/>
              <a:ext cx="1142999" cy="635508"/>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Freeform 6">
            <a:extLst>
              <a:ext uri="{FF2B5EF4-FFF2-40B4-BE49-F238E27FC236}">
                <a16:creationId xmlns:a16="http://schemas.microsoft.com/office/drawing/2014/main" id="{8CE3B113-B213-454A-7070-32889FC6FA9D}"/>
              </a:ext>
            </a:extLst>
          </p:cNvPr>
          <p:cNvSpPr/>
          <p:nvPr/>
        </p:nvSpPr>
        <p:spPr>
          <a:xfrm>
            <a:off x="9950229" y="2254988"/>
            <a:ext cx="597270" cy="403152"/>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8" name="Rectangle: Rounded Corners 67">
            <a:extLst>
              <a:ext uri="{FF2B5EF4-FFF2-40B4-BE49-F238E27FC236}">
                <a16:creationId xmlns:a16="http://schemas.microsoft.com/office/drawing/2014/main" id="{E2F3369E-0873-D0A2-E2F1-B0EA5BB690F8}"/>
              </a:ext>
            </a:extLst>
          </p:cNvPr>
          <p:cNvSpPr/>
          <p:nvPr/>
        </p:nvSpPr>
        <p:spPr>
          <a:xfrm>
            <a:off x="10536865" y="1828799"/>
            <a:ext cx="1456661" cy="114831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Như</a:t>
            </a:r>
            <a:r>
              <a:rPr lang="en-US" dirty="0"/>
              <a:t> </a:t>
            </a:r>
            <a:r>
              <a:rPr lang="en-US" dirty="0" err="1"/>
              <a:t>một</a:t>
            </a:r>
            <a:r>
              <a:rPr lang="en-US" dirty="0"/>
              <a:t> </a:t>
            </a:r>
            <a:r>
              <a:rPr lang="en-US" dirty="0" err="1"/>
              <a:t>dải</a:t>
            </a:r>
            <a:r>
              <a:rPr lang="en-US" dirty="0"/>
              <a:t> </a:t>
            </a:r>
            <a:r>
              <a:rPr lang="en-US" dirty="0" err="1"/>
              <a:t>lụa</a:t>
            </a:r>
            <a:r>
              <a:rPr lang="en-US" dirty="0"/>
              <a:t> </a:t>
            </a:r>
            <a:r>
              <a:rPr lang="en-US" dirty="0" err="1"/>
              <a:t>trắng</a:t>
            </a:r>
            <a:r>
              <a:rPr lang="en-US" dirty="0"/>
              <a:t> </a:t>
            </a:r>
            <a:r>
              <a:rPr lang="en-US" dirty="0" err="1"/>
              <a:t>sáng</a:t>
            </a:r>
            <a:r>
              <a:rPr lang="en-US" dirty="0"/>
              <a:t> </a:t>
            </a:r>
            <a:r>
              <a:rPr lang="en-US" dirty="0" err="1"/>
              <a:t>như</a:t>
            </a:r>
            <a:r>
              <a:rPr lang="en-US" dirty="0"/>
              <a:t> </a:t>
            </a:r>
            <a:r>
              <a:rPr lang="en-US" dirty="0" err="1"/>
              <a:t>gương</a:t>
            </a:r>
            <a:endParaRPr lang="en-US" dirty="0"/>
          </a:p>
        </p:txBody>
      </p:sp>
    </p:spTree>
    <p:custDataLst>
      <p:tags r:id="rId1"/>
    </p:custDataLst>
    <p:extLst>
      <p:ext uri="{BB962C8B-B14F-4D97-AF65-F5344CB8AC3E}">
        <p14:creationId xmlns:p14="http://schemas.microsoft.com/office/powerpoint/2010/main" val="2511946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down)">
                                      <p:cBhvr>
                                        <p:cTn id="79" dur="500"/>
                                        <p:tgtEl>
                                          <p:spTgt spid="6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left)">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1000"/>
                                        <p:tgtEl>
                                          <p:spTgt spid="58"/>
                                        </p:tgtEl>
                                      </p:cBhvr>
                                    </p:animEffect>
                                    <p:anim calcmode="lin" valueType="num">
                                      <p:cBhvr>
                                        <p:cTn id="95" dur="1000" fill="hold"/>
                                        <p:tgtEl>
                                          <p:spTgt spid="58"/>
                                        </p:tgtEl>
                                        <p:attrNameLst>
                                          <p:attrName>ppt_x</p:attrName>
                                        </p:attrNameLst>
                                      </p:cBhvr>
                                      <p:tavLst>
                                        <p:tav tm="0">
                                          <p:val>
                                            <p:strVal val="#ppt_x"/>
                                          </p:val>
                                        </p:tav>
                                        <p:tav tm="100000">
                                          <p:val>
                                            <p:strVal val="#ppt_x"/>
                                          </p:val>
                                        </p:tav>
                                      </p:tavLst>
                                    </p:anim>
                                    <p:anim calcmode="lin" valueType="num">
                                      <p:cBhvr>
                                        <p:cTn id="9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left)">
                                      <p:cBhvr>
                                        <p:cTn id="101" dur="500"/>
                                        <p:tgtEl>
                                          <p:spTgt spid="12"/>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wipe(left)">
                                      <p:cBhvr>
                                        <p:cTn id="113" dur="50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fade">
                                      <p:cBhvr>
                                        <p:cTn id="118" dur="1000"/>
                                        <p:tgtEl>
                                          <p:spTgt spid="49"/>
                                        </p:tgtEl>
                                      </p:cBhvr>
                                    </p:animEffect>
                                    <p:anim calcmode="lin" valueType="num">
                                      <p:cBhvr>
                                        <p:cTn id="119" dur="1000" fill="hold"/>
                                        <p:tgtEl>
                                          <p:spTgt spid="49"/>
                                        </p:tgtEl>
                                        <p:attrNameLst>
                                          <p:attrName>ppt_x</p:attrName>
                                        </p:attrNameLst>
                                      </p:cBhvr>
                                      <p:tavLst>
                                        <p:tav tm="0">
                                          <p:val>
                                            <p:strVal val="#ppt_x"/>
                                          </p:val>
                                        </p:tav>
                                        <p:tav tm="100000">
                                          <p:val>
                                            <p:strVal val="#ppt_x"/>
                                          </p:val>
                                        </p:tav>
                                      </p:tavLst>
                                    </p:anim>
                                    <p:anim calcmode="lin" valueType="num">
                                      <p:cBhvr>
                                        <p:cTn id="12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graphicFrame>
        <p:nvGraphicFramePr>
          <p:cNvPr id="7" name="Table 7">
            <a:extLst>
              <a:ext uri="{FF2B5EF4-FFF2-40B4-BE49-F238E27FC236}">
                <a16:creationId xmlns:a16="http://schemas.microsoft.com/office/drawing/2014/main" id="{2B203A10-CEF9-7F69-B1AA-40063D9B83BF}"/>
              </a:ext>
            </a:extLst>
          </p:cNvPr>
          <p:cNvGraphicFramePr>
            <a:graphicFrameLocks noGrp="1"/>
          </p:cNvGraphicFramePr>
          <p:nvPr>
            <p:extLst>
              <p:ext uri="{D42A27DB-BD31-4B8C-83A1-F6EECF244321}">
                <p14:modId xmlns:p14="http://schemas.microsoft.com/office/powerpoint/2010/main" val="1315614556"/>
              </p:ext>
            </p:extLst>
          </p:nvPr>
        </p:nvGraphicFramePr>
        <p:xfrm>
          <a:off x="0" y="-2"/>
          <a:ext cx="12192000" cy="6914119"/>
        </p:xfrm>
        <a:graphic>
          <a:graphicData uri="http://schemas.openxmlformats.org/drawingml/2006/table">
            <a:tbl>
              <a:tblPr firstRow="1" bandRow="1">
                <a:tableStyleId>{00A15C55-8517-42AA-B614-E9B94910E393}</a:tableStyleId>
              </a:tblPr>
              <a:tblGrid>
                <a:gridCol w="1659336">
                  <a:extLst>
                    <a:ext uri="{9D8B030D-6E8A-4147-A177-3AD203B41FA5}">
                      <a16:colId xmlns:a16="http://schemas.microsoft.com/office/drawing/2014/main" val="2836348786"/>
                    </a:ext>
                  </a:extLst>
                </a:gridCol>
                <a:gridCol w="1753715">
                  <a:extLst>
                    <a:ext uri="{9D8B030D-6E8A-4147-A177-3AD203B41FA5}">
                      <a16:colId xmlns:a16="http://schemas.microsoft.com/office/drawing/2014/main" val="3255816837"/>
                    </a:ext>
                  </a:extLst>
                </a:gridCol>
                <a:gridCol w="5730949">
                  <a:extLst>
                    <a:ext uri="{9D8B030D-6E8A-4147-A177-3AD203B41FA5}">
                      <a16:colId xmlns:a16="http://schemas.microsoft.com/office/drawing/2014/main" val="3562133014"/>
                    </a:ext>
                  </a:extLst>
                </a:gridCol>
                <a:gridCol w="3048000">
                  <a:extLst>
                    <a:ext uri="{9D8B030D-6E8A-4147-A177-3AD203B41FA5}">
                      <a16:colId xmlns:a16="http://schemas.microsoft.com/office/drawing/2014/main" val="3662341949"/>
                    </a:ext>
                  </a:extLst>
                </a:gridCol>
              </a:tblGrid>
              <a:tr h="762116">
                <a:tc gridSpan="4">
                  <a:txBody>
                    <a:bodyPr/>
                    <a:lstStyle/>
                    <a:p>
                      <a:pPr algn="ctr"/>
                      <a:r>
                        <a:rPr lang="en-US" sz="3200" dirty="0">
                          <a:latin typeface="Cambria" panose="02040503050406030204" pitchFamily="18" charset="0"/>
                          <a:ea typeface="Cambria" panose="02040503050406030204" pitchFamily="18" charset="0"/>
                        </a:rPr>
                        <a:t>Phong </a:t>
                      </a:r>
                      <a:r>
                        <a:rPr lang="en-US" sz="3200" dirty="0" err="1">
                          <a:latin typeface="Cambria" panose="02040503050406030204" pitchFamily="18" charset="0"/>
                          <a:ea typeface="Cambria" panose="02040503050406030204" pitchFamily="18" charset="0"/>
                        </a:rPr>
                        <a:t>cảnh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Lạt</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94512175"/>
                  </a:ext>
                </a:extLst>
              </a:tr>
              <a:tr h="822137">
                <a:tc rowSpan="3">
                  <a:txBody>
                    <a:bodyPr/>
                    <a:lstStyle/>
                    <a:p>
                      <a:pPr algn="ctr"/>
                      <a:r>
                        <a:rPr lang="en-US" sz="3200" dirty="0" err="1">
                          <a:latin typeface="Cambria" panose="02040503050406030204" pitchFamily="18" charset="0"/>
                          <a:ea typeface="Cambria" panose="02040503050406030204" pitchFamily="18" charset="0"/>
                        </a:rPr>
                        <a:t>Vẻ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đẹp</a:t>
                      </a:r>
                      <a:r>
                        <a:rPr lang="en-US" sz="3200" dirty="0">
                          <a:latin typeface="Cambria" panose="02040503050406030204" pitchFamily="18" charset="0"/>
                          <a:ea typeface="Cambria" panose="02040503050406030204" pitchFamily="18" charset="0"/>
                        </a:rPr>
                        <a:t> do </a:t>
                      </a:r>
                      <a:r>
                        <a:rPr lang="en-US" sz="3200" dirty="0" err="1">
                          <a:latin typeface="Cambria" panose="02040503050406030204" pitchFamily="18" charset="0"/>
                          <a:ea typeface="Cambria" panose="02040503050406030204" pitchFamily="18" charset="0"/>
                        </a:rPr>
                        <a:t>thiên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ưu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đãi</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176458"/>
                  </a:ext>
                </a:extLst>
              </a:tr>
              <a:tr h="45720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3871973"/>
                  </a:ext>
                </a:extLst>
              </a:tr>
              <a:tr h="233916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899211"/>
                  </a:ext>
                </a:extLst>
              </a:tr>
              <a:tr h="723014">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Vẻ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đẹp</a:t>
                      </a:r>
                      <a:r>
                        <a:rPr lang="en-US" sz="3200" dirty="0">
                          <a:latin typeface="Cambria" panose="02040503050406030204" pitchFamily="18" charset="0"/>
                          <a:ea typeface="Cambria" panose="02040503050406030204" pitchFamily="18" charset="0"/>
                        </a:rPr>
                        <a:t> do con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tạo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nên</a:t>
                      </a:r>
                      <a:endParaRPr lang="en-US" sz="32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8999818"/>
                  </a:ext>
                </a:extLst>
              </a:tr>
              <a:tr h="74427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7269357"/>
                  </a:ext>
                </a:extLst>
              </a:tr>
              <a:tr h="106621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5912163"/>
                  </a:ext>
                </a:extLst>
              </a:tr>
            </a:tbl>
          </a:graphicData>
        </a:graphic>
      </p:graphicFrame>
      <p:sp>
        <p:nvSpPr>
          <p:cNvPr id="8" name="TextBox 7">
            <a:extLst>
              <a:ext uri="{FF2B5EF4-FFF2-40B4-BE49-F238E27FC236}">
                <a16:creationId xmlns:a16="http://schemas.microsoft.com/office/drawing/2014/main" id="{E7A994B5-1E78-38C0-2671-109E8F4D3994}"/>
              </a:ext>
            </a:extLst>
          </p:cNvPr>
          <p:cNvSpPr txBox="1"/>
          <p:nvPr/>
        </p:nvSpPr>
        <p:spPr>
          <a:xfrm>
            <a:off x="1786270" y="1063256"/>
            <a:ext cx="1648046"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Vị</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địa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lý</a:t>
            </a:r>
            <a:endParaRPr lang="en-US"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3D5726F8-C611-87B1-F99F-D88A20A89B79}"/>
              </a:ext>
            </a:extLst>
          </p:cNvPr>
          <p:cNvSpPr txBox="1"/>
          <p:nvPr/>
        </p:nvSpPr>
        <p:spPr>
          <a:xfrm>
            <a:off x="3530010" y="797442"/>
            <a:ext cx="8261498" cy="830997"/>
          </a:xfrm>
          <a:prstGeom prst="rect">
            <a:avLst/>
          </a:prstGeom>
          <a:noFill/>
        </p:spPr>
        <p:txBody>
          <a:bodyPr wrap="square" rtlCol="0">
            <a:spAutoFit/>
          </a:bodyPr>
          <a:lstStyle/>
          <a:p>
            <a:pPr algn="just"/>
            <a:r>
              <a:rPr lang="vi-VN" sz="2400" b="0" i="0" u="none" strike="noStrike" dirty="0">
                <a:solidFill>
                  <a:srgbClr val="002060"/>
                </a:solidFill>
                <a:effectLst/>
                <a:latin typeface="Cambria" panose="02040503050406030204" pitchFamily="18" charset="0"/>
                <a:ea typeface="Cambria" panose="02040503050406030204" pitchFamily="18" charset="0"/>
              </a:rPr>
              <a:t>Đà Lạt nằm trên độ cao 1 500 mét so với mặt nước biển, nơi nghỉ mát lí tưởng</a:t>
            </a:r>
            <a:endParaRPr lang="en-US" sz="24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3B0C4B2E-B440-5E62-2A7A-7471711CC36C}"/>
              </a:ext>
            </a:extLst>
          </p:cNvPr>
          <p:cNvSpPr txBox="1"/>
          <p:nvPr/>
        </p:nvSpPr>
        <p:spPr>
          <a:xfrm>
            <a:off x="1828801" y="1562987"/>
            <a:ext cx="1648046"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Khí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hậu</a:t>
            </a:r>
            <a:endParaRPr lang="en-US" sz="24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42642E62-9E77-5303-1062-F47827884013}"/>
              </a:ext>
            </a:extLst>
          </p:cNvPr>
          <p:cNvSpPr txBox="1"/>
          <p:nvPr/>
        </p:nvSpPr>
        <p:spPr>
          <a:xfrm>
            <a:off x="3498112" y="1573619"/>
            <a:ext cx="8261498" cy="461665"/>
          </a:xfrm>
          <a:prstGeom prst="rect">
            <a:avLst/>
          </a:prstGeom>
          <a:noFill/>
        </p:spPr>
        <p:txBody>
          <a:bodyPr wrap="square" rtlCol="0">
            <a:spAutoFit/>
          </a:bodyPr>
          <a:lstStyle/>
          <a:p>
            <a:pPr algn="just"/>
            <a:r>
              <a:rPr lang="vi-VN" sz="2400" dirty="0">
                <a:solidFill>
                  <a:srgbClr val="002060"/>
                </a:solidFill>
                <a:latin typeface="Cambria" panose="02040503050406030204" pitchFamily="18" charset="0"/>
                <a:ea typeface="Cambria" panose="02040503050406030204" pitchFamily="18" charset="0"/>
              </a:rPr>
              <a:t>Đà Lạt mát mẻ quanh năm, không khí mát lành.</a:t>
            </a:r>
          </a:p>
        </p:txBody>
      </p:sp>
      <p:sp>
        <p:nvSpPr>
          <p:cNvPr id="12" name="TextBox 11">
            <a:extLst>
              <a:ext uri="{FF2B5EF4-FFF2-40B4-BE49-F238E27FC236}">
                <a16:creationId xmlns:a16="http://schemas.microsoft.com/office/drawing/2014/main" id="{DDD4BD11-9AD2-B0D2-A122-1EFCF5AE5DE9}"/>
              </a:ext>
            </a:extLst>
          </p:cNvPr>
          <p:cNvSpPr txBox="1"/>
          <p:nvPr/>
        </p:nvSpPr>
        <p:spPr>
          <a:xfrm>
            <a:off x="1839433" y="2296634"/>
            <a:ext cx="1648046"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Cảnh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endParaRPr lang="en-US" sz="24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A8DA6B0-E024-FB83-1F07-26EC9C5C9801}"/>
              </a:ext>
            </a:extLst>
          </p:cNvPr>
          <p:cNvSpPr txBox="1"/>
          <p:nvPr/>
        </p:nvSpPr>
        <p:spPr>
          <a:xfrm>
            <a:off x="3561907" y="2052084"/>
            <a:ext cx="8527312" cy="2400657"/>
          </a:xfrm>
          <a:prstGeom prst="rect">
            <a:avLst/>
          </a:prstGeom>
          <a:noFill/>
        </p:spPr>
        <p:txBody>
          <a:bodyPr wrap="square" rtlCol="0">
            <a:spAutoFit/>
          </a:bodyPr>
          <a:lstStyle/>
          <a:p>
            <a:r>
              <a:rPr lang="vi-VN" b="1" dirty="0">
                <a:solidFill>
                  <a:srgbClr val="002060"/>
                </a:solidFill>
                <a:latin typeface="Cambria" panose="02040503050406030204" pitchFamily="18" charset="0"/>
                <a:ea typeface="Cambria" panose="02040503050406030204" pitchFamily="18" charset="0"/>
              </a:rPr>
              <a:t>- Thác nước: </a:t>
            </a:r>
            <a:r>
              <a:rPr lang="vi-VN" dirty="0">
                <a:solidFill>
                  <a:srgbClr val="002060"/>
                </a:solidFill>
                <a:latin typeface="Cambria" panose="02040503050406030204" pitchFamily="18" charset="0"/>
                <a:ea typeface="Cambria" panose="02040503050406030204" pitchFamily="18" charset="0"/>
              </a:rPr>
              <a:t>như một dải lụa, trắng sáng như gương, tô điểm cho thành phố vẻ hùng vĩ và nên thơ.</a:t>
            </a:r>
            <a:endParaRPr lang="vi-VN" sz="2400" b="0" dirty="0">
              <a:solidFill>
                <a:srgbClr val="002060"/>
              </a:solidFill>
              <a:effectLst/>
              <a:latin typeface="Cambria" panose="02040503050406030204" pitchFamily="18" charset="0"/>
              <a:ea typeface="Cambria" panose="02040503050406030204" pitchFamily="18" charset="0"/>
            </a:endParaRPr>
          </a:p>
          <a:p>
            <a:r>
              <a:rPr lang="en-US" b="1" dirty="0">
                <a:solidFill>
                  <a:srgbClr val="002060"/>
                </a:solidFill>
                <a:latin typeface="Cambria" panose="02040503050406030204" pitchFamily="18" charset="0"/>
                <a:ea typeface="Cambria" panose="02040503050406030204" pitchFamily="18" charset="0"/>
              </a:rPr>
              <a:t>- </a:t>
            </a:r>
            <a:r>
              <a:rPr lang="vi-VN" b="1" dirty="0">
                <a:solidFill>
                  <a:srgbClr val="002060"/>
                </a:solidFill>
                <a:latin typeface="Cambria" panose="02040503050406030204" pitchFamily="18" charset="0"/>
                <a:ea typeface="Cambria" panose="02040503050406030204" pitchFamily="18" charset="0"/>
              </a:rPr>
              <a:t>Dòng suối (suối Vàng): </a:t>
            </a:r>
            <a:r>
              <a:rPr lang="vi-VN" dirty="0">
                <a:solidFill>
                  <a:srgbClr val="002060"/>
                </a:solidFill>
                <a:latin typeface="Cambria" panose="02040503050406030204" pitchFamily="18" charset="0"/>
                <a:ea typeface="Cambria" panose="02040503050406030204" pitchFamily="18" charset="0"/>
              </a:rPr>
              <a:t>có cột nước quanh năm suốt tháng đổ xuống ào ào, chia nước cho những con suối nhỏ rì rào...</a:t>
            </a:r>
            <a:endParaRPr lang="vi-VN" sz="2400" b="0" dirty="0">
              <a:solidFill>
                <a:srgbClr val="002060"/>
              </a:solidFill>
              <a:effectLst/>
              <a:latin typeface="Cambria" panose="02040503050406030204" pitchFamily="18" charset="0"/>
              <a:ea typeface="Cambria" panose="02040503050406030204" pitchFamily="18" charset="0"/>
            </a:endParaRPr>
          </a:p>
          <a:p>
            <a:r>
              <a:rPr lang="vi-VN" b="1" dirty="0">
                <a:solidFill>
                  <a:srgbClr val="002060"/>
                </a:solidFill>
                <a:latin typeface="Cambria" panose="02040503050406030204" pitchFamily="18" charset="0"/>
                <a:ea typeface="Cambria" panose="02040503050406030204" pitchFamily="18" charset="0"/>
              </a:rPr>
              <a:t>– Rừng thông: </a:t>
            </a:r>
            <a:r>
              <a:rPr lang="vi-VN" dirty="0">
                <a:solidFill>
                  <a:srgbClr val="002060"/>
                </a:solidFill>
                <a:latin typeface="Cambria" panose="02040503050406030204" pitchFamily="18" charset="0"/>
                <a:ea typeface="Cambria" panose="02040503050406030204" pitchFamily="18" charset="0"/>
              </a:rPr>
              <a:t>cây mọc thẳng tắp, ngút ngàn.</a:t>
            </a:r>
            <a:endParaRPr lang="vi-VN" sz="2400" b="0" dirty="0">
              <a:solidFill>
                <a:srgbClr val="002060"/>
              </a:solidFill>
              <a:effectLst/>
              <a:latin typeface="Cambria" panose="02040503050406030204" pitchFamily="18" charset="0"/>
              <a:ea typeface="Cambria" panose="02040503050406030204" pitchFamily="18" charset="0"/>
            </a:endParaRPr>
          </a:p>
          <a:p>
            <a:r>
              <a:rPr lang="vi-VN" b="1" dirty="0">
                <a:solidFill>
                  <a:srgbClr val="002060"/>
                </a:solidFill>
                <a:latin typeface="Cambria" panose="02040503050406030204" pitchFamily="18" charset="0"/>
                <a:ea typeface="Cambria" panose="02040503050406030204" pitchFamily="18" charset="0"/>
              </a:rPr>
              <a:t>- Bầu trời: </a:t>
            </a:r>
            <a:r>
              <a:rPr lang="vi-VN" dirty="0">
                <a:solidFill>
                  <a:srgbClr val="002060"/>
                </a:solidFill>
                <a:latin typeface="Cambria" panose="02040503050406030204" pitchFamily="18" charset="0"/>
                <a:ea typeface="Cambria" panose="02040503050406030204" pitchFamily="18" charset="0"/>
              </a:rPr>
              <a:t>không chút gợn mây trong nắng ấm, luôn thẳm xanh một màu ngọc bích; màu trời xanh phản chiếu xuống những mặt hồ... </a:t>
            </a:r>
            <a:endParaRPr lang="en-US" dirty="0">
              <a:solidFill>
                <a:srgbClr val="002060"/>
              </a:solidFill>
              <a:latin typeface="Cambria" panose="02040503050406030204" pitchFamily="18" charset="0"/>
              <a:ea typeface="Cambria" panose="02040503050406030204" pitchFamily="18" charset="0"/>
            </a:endParaRPr>
          </a:p>
          <a:p>
            <a:r>
              <a:rPr lang="vi-VN" b="1" dirty="0">
                <a:solidFill>
                  <a:srgbClr val="002060"/>
                </a:solidFill>
                <a:latin typeface="Cambria" panose="02040503050406030204" pitchFamily="18" charset="0"/>
                <a:ea typeface="Cambria" panose="02040503050406030204" pitchFamily="18" charset="0"/>
              </a:rPr>
              <a:t>- Những hồ nước: </a:t>
            </a:r>
            <a:r>
              <a:rPr lang="vi-VN" dirty="0">
                <a:solidFill>
                  <a:srgbClr val="002060"/>
                </a:solidFill>
                <a:latin typeface="Cambria" panose="02040503050406030204" pitchFamily="18" charset="0"/>
                <a:ea typeface="Cambria" panose="02040503050406030204" pitchFamily="18" charset="0"/>
              </a:rPr>
              <a:t>trong suốt như</a:t>
            </a:r>
            <a:r>
              <a:rPr lang="en-US" sz="2400"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pha lê.</a:t>
            </a:r>
            <a:endParaRPr lang="vi-VN" sz="2400" b="0" dirty="0">
              <a:solidFill>
                <a:srgbClr val="002060"/>
              </a:solidFill>
              <a:effectLst/>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3FED12E9-206A-3D0F-04E3-5920FAFD542B}"/>
              </a:ext>
            </a:extLst>
          </p:cNvPr>
          <p:cNvSpPr txBox="1"/>
          <p:nvPr/>
        </p:nvSpPr>
        <p:spPr>
          <a:xfrm>
            <a:off x="1850065" y="4540104"/>
            <a:ext cx="1648046"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Vườn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rau</a:t>
            </a:r>
            <a:endParaRPr lang="en-US" sz="2400"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247BC2E2-1B3A-683C-4EC0-ACA0EAE1D7FE}"/>
              </a:ext>
            </a:extLst>
          </p:cNvPr>
          <p:cNvSpPr txBox="1"/>
          <p:nvPr/>
        </p:nvSpPr>
        <p:spPr>
          <a:xfrm>
            <a:off x="4072269" y="4455041"/>
            <a:ext cx="4433777" cy="461665"/>
          </a:xfrm>
          <a:prstGeom prst="rect">
            <a:avLst/>
          </a:prstGeom>
          <a:noFill/>
        </p:spPr>
        <p:txBody>
          <a:bodyPr wrap="square" rtlCol="0">
            <a:spAutoFit/>
          </a:bodyPr>
          <a:lstStyle/>
          <a:p>
            <a:pPr algn="just"/>
            <a:r>
              <a:rPr lang="en-US" sz="2400" b="0" i="0" u="none" strike="noStrike" dirty="0" err="1">
                <a:solidFill>
                  <a:srgbClr val="002060"/>
                </a:solidFill>
                <a:effectLst/>
                <a:latin typeface="Cambria" panose="02040503050406030204" pitchFamily="18" charset="0"/>
                <a:ea typeface="Cambria" panose="02040503050406030204" pitchFamily="18" charset="0"/>
              </a:rPr>
              <a:t>Những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vườn</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rau</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xanh</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tươi</a:t>
            </a:r>
            <a:r>
              <a:rPr lang="en-US" sz="2400" b="0" i="0" u="none" strike="noStrike" dirty="0">
                <a:solidFill>
                  <a:srgbClr val="002060"/>
                </a:solidFill>
                <a:effectLst/>
                <a:latin typeface="Cambria" panose="02040503050406030204" pitchFamily="18" charset="0"/>
                <a:ea typeface="Cambria" panose="02040503050406030204" pitchFamily="18" charset="0"/>
              </a:rPr>
              <a:t>.</a:t>
            </a:r>
            <a:endParaRPr lang="en-US" sz="2400" dirty="0">
              <a:solidFill>
                <a:srgbClr val="00206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764E15D6-BA10-4186-0486-AC70A818D6B3}"/>
              </a:ext>
            </a:extLst>
          </p:cNvPr>
          <p:cNvSpPr txBox="1"/>
          <p:nvPr/>
        </p:nvSpPr>
        <p:spPr>
          <a:xfrm>
            <a:off x="1850065" y="5220587"/>
            <a:ext cx="1648046"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Vườn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hoa</a:t>
            </a:r>
            <a:endParaRPr lang="en-US" sz="2400" dirty="0">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81B0C075-A670-71B6-A2D8-E1CCEE18C3CB}"/>
              </a:ext>
            </a:extLst>
          </p:cNvPr>
          <p:cNvSpPr txBox="1"/>
          <p:nvPr/>
        </p:nvSpPr>
        <p:spPr>
          <a:xfrm>
            <a:off x="3753293" y="5135524"/>
            <a:ext cx="5252484" cy="461665"/>
          </a:xfrm>
          <a:prstGeom prst="rect">
            <a:avLst/>
          </a:prstGeom>
          <a:noFill/>
        </p:spPr>
        <p:txBody>
          <a:bodyPr wrap="square" rtlCol="0">
            <a:spAutoFit/>
          </a:bodyPr>
          <a:lstStyle/>
          <a:p>
            <a:pPr algn="just"/>
            <a:r>
              <a:rPr lang="en-US" sz="2400" b="0" i="0" u="none" strike="noStrike" dirty="0" err="1">
                <a:solidFill>
                  <a:srgbClr val="002060"/>
                </a:solidFill>
                <a:effectLst/>
                <a:latin typeface="Cambria" panose="02040503050406030204" pitchFamily="18" charset="0"/>
                <a:ea typeface="Cambria" panose="02040503050406030204" pitchFamily="18" charset="0"/>
              </a:rPr>
              <a:t>Những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vườn</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hoa</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muôn</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hồng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nghìn</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tía</a:t>
            </a:r>
            <a:r>
              <a:rPr lang="en-US" sz="2400" b="0" i="0" u="none" strike="noStrike" dirty="0">
                <a:solidFill>
                  <a:srgbClr val="002060"/>
                </a:solidFill>
                <a:effectLst/>
                <a:latin typeface="Cambria" panose="02040503050406030204" pitchFamily="18" charset="0"/>
                <a:ea typeface="Cambria" panose="02040503050406030204" pitchFamily="18" charset="0"/>
              </a:rPr>
              <a:t>.</a:t>
            </a:r>
            <a:endParaRPr lang="en-US" sz="2400" dirty="0">
              <a:solidFill>
                <a:srgbClr val="002060"/>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C000E2A8-F14B-45A1-C2EF-64CFAC80E24C}"/>
              </a:ext>
            </a:extLst>
          </p:cNvPr>
          <p:cNvSpPr txBox="1"/>
          <p:nvPr/>
        </p:nvSpPr>
        <p:spPr>
          <a:xfrm>
            <a:off x="9133368" y="4540101"/>
            <a:ext cx="2909777" cy="1015663"/>
          </a:xfrm>
          <a:prstGeom prst="rect">
            <a:avLst/>
          </a:prstGeom>
          <a:noFill/>
        </p:spPr>
        <p:txBody>
          <a:bodyPr wrap="square" rtlCol="0">
            <a:spAutoFit/>
          </a:bodyPr>
          <a:lstStyle/>
          <a:p>
            <a:pPr algn="just"/>
            <a:r>
              <a:rPr lang="en-US" sz="2000" b="0" i="0" u="none" strike="noStrike" dirty="0" err="1">
                <a:solidFill>
                  <a:srgbClr val="002060"/>
                </a:solidFill>
                <a:effectLst/>
                <a:latin typeface="Cambria" panose="02040503050406030204" pitchFamily="18" charset="0"/>
                <a:ea typeface="Cambria" panose="02040503050406030204" pitchFamily="18" charset="0"/>
              </a:rPr>
              <a:t>Như</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khoác</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cho</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thành</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phố</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Đà</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Lạt</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xinh</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đẹp</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một</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chiếc</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áo</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lụa</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rực</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rỡ</a:t>
            </a:r>
            <a:r>
              <a:rPr lang="en-US" sz="2000" b="0" i="0" u="none" strike="noStrike" dirty="0">
                <a:solidFill>
                  <a:srgbClr val="002060"/>
                </a:solidFill>
                <a:effectLst/>
                <a:latin typeface="Cambria" panose="02040503050406030204" pitchFamily="18" charset="0"/>
                <a:ea typeface="Cambria" panose="02040503050406030204" pitchFamily="18" charset="0"/>
              </a:rPr>
              <a:t>.</a:t>
            </a:r>
            <a:endParaRPr lang="en-US" sz="2000" dirty="0">
              <a:solidFill>
                <a:srgbClr val="00206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BE89F135-9ABD-D375-8526-E56AE0343E00}"/>
              </a:ext>
            </a:extLst>
          </p:cNvPr>
          <p:cNvSpPr txBox="1"/>
          <p:nvPr/>
        </p:nvSpPr>
        <p:spPr>
          <a:xfrm>
            <a:off x="1828799" y="6028661"/>
            <a:ext cx="1648046" cy="830997"/>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Hương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hoa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lá</a:t>
            </a:r>
            <a:endParaRPr lang="en-US" sz="2400" dirty="0">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CE1A88E4-5A8C-E767-C978-B894C5624AD0}"/>
              </a:ext>
            </a:extLst>
          </p:cNvPr>
          <p:cNvSpPr txBox="1"/>
          <p:nvPr/>
        </p:nvSpPr>
        <p:spPr>
          <a:xfrm>
            <a:off x="3763925" y="5890436"/>
            <a:ext cx="8133908" cy="830997"/>
          </a:xfrm>
          <a:prstGeom prst="rect">
            <a:avLst/>
          </a:prstGeom>
          <a:noFill/>
        </p:spPr>
        <p:txBody>
          <a:bodyPr wrap="square" rtlCol="0">
            <a:spAutoFit/>
          </a:bodyPr>
          <a:lstStyle/>
          <a:p>
            <a:pPr algn="just"/>
            <a:r>
              <a:rPr lang="en-US" sz="2400" b="0" i="0" u="none" strike="noStrike" dirty="0" err="1">
                <a:solidFill>
                  <a:srgbClr val="002060"/>
                </a:solidFill>
                <a:effectLst/>
                <a:latin typeface="Cambria" panose="02040503050406030204" pitchFamily="18" charset="0"/>
                <a:ea typeface="Cambria" panose="02040503050406030204" pitchFamily="18" charset="0"/>
              </a:rPr>
              <a:t>Hương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hoa</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hoà</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với</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hương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ngàn</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thông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làm</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cho</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không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khí</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Đà</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Lạt</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dễ</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chịu</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vô</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cùng</a:t>
            </a:r>
            <a:r>
              <a:rPr lang="en-US" sz="2400" b="0" i="0" u="none" strike="noStrike" dirty="0">
                <a:solidFill>
                  <a:srgbClr val="002060"/>
                </a:solidFill>
                <a:effectLst/>
                <a:latin typeface="Cambria" panose="02040503050406030204" pitchFamily="18" charset="0"/>
                <a:ea typeface="Cambria" panose="02040503050406030204" pitchFamily="18" charset="0"/>
              </a:rPr>
              <a:t>.</a:t>
            </a:r>
            <a:endParaRPr lang="en-US" sz="24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13150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8" grpId="0"/>
      <p:bldP spid="20"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4"/>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944681" y="180754"/>
            <a:ext cx="7953152"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382003" y="2260704"/>
              <a:ext cx="3988142" cy="799331"/>
            </a:xfrm>
            <a:prstGeom prst="rect">
              <a:avLst/>
            </a:prstGeom>
            <a:noFill/>
          </p:spPr>
          <p:txBody>
            <a:bodyPr wrap="square" rtlCol="0">
              <a:spAutoFit/>
            </a:bodyPr>
            <a:lstStyle/>
            <a:p>
              <a:pPr algn="just"/>
              <a:r>
                <a:rPr lang="vi-VN" sz="2800" b="1" i="0" dirty="0">
                  <a:solidFill>
                    <a:srgbClr val="000000"/>
                  </a:solidFill>
                  <a:effectLst/>
                  <a:latin typeface="Calibri" panose="020F0502020204030204" pitchFamily="34" charset="0"/>
                  <a:cs typeface="Calibri" panose="020F0502020204030204" pitchFamily="34" charset="0"/>
                </a:rPr>
                <a:t>d. Tình cảm của người viết đối với phong cảnh được thể hiện qua những chi tiết nào?</a:t>
              </a:r>
              <a:endParaRPr lang="en-US" sz="4800" b="1" dirty="0">
                <a:solidFill>
                  <a:srgbClr val="002060"/>
                </a:solidFill>
                <a:latin typeface="Calibri" panose="020F0502020204030204" pitchFamily="34" charset="0"/>
                <a:cs typeface="Calibri" panose="020F0502020204030204" pitchFamily="34" charset="0"/>
              </a:endParaRPr>
            </a:p>
          </p:txBody>
        </p:sp>
      </p:gr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447355" cy="3548479"/>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2400" b="1" dirty="0">
                <a:solidFill>
                  <a:srgbClr val="002060"/>
                </a:solidFill>
                <a:latin typeface="Calibri" panose="020F0502020204030204"/>
              </a:rPr>
              <a:t>Trong bài văn, tình cảm của tác giả đối với cảnh vật được thể hiện đan xen trong lời miêu tả, trong lời nhận xét,... Ví dụ: “cảnh đẹp đến nao lòng”, “là nơi nghỉ mát lí tưởng”, “tô điểm cho thành phố vẻ hùng vĩ và nên thơ”, “thành phố xinh đẹp”, “dễ chịu vô cùng”.</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02151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3AF297ED-CA9C-F6F3-254B-638E3C21C92E}"/>
              </a:ext>
            </a:extLst>
          </p:cNvPr>
          <p:cNvGrpSpPr/>
          <p:nvPr/>
        </p:nvGrpSpPr>
        <p:grpSpPr>
          <a:xfrm>
            <a:off x="861237" y="0"/>
            <a:ext cx="10069033" cy="1637414"/>
            <a:chOff x="1052623" y="-158211"/>
            <a:chExt cx="10069033" cy="1637414"/>
          </a:xfrm>
        </p:grpSpPr>
        <p:pic>
          <p:nvPicPr>
            <p:cNvPr id="6" name="Picture 12">
              <a:extLst>
                <a:ext uri="{FF2B5EF4-FFF2-40B4-BE49-F238E27FC236}">
                  <a16:creationId xmlns:a16="http://schemas.microsoft.com/office/drawing/2014/main" id="{4A40E602-C7A0-CF8C-872B-33DE98F027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121894" y="51097"/>
              <a:ext cx="8929564" cy="1428106"/>
            </a:xfrm>
            <a:prstGeom prst="rect">
              <a:avLst/>
            </a:prstGeom>
          </p:spPr>
        </p:pic>
        <p:sp>
          <p:nvSpPr>
            <p:cNvPr id="8" name="TextBox 7">
              <a:extLst>
                <a:ext uri="{FF2B5EF4-FFF2-40B4-BE49-F238E27FC236}">
                  <a16:creationId xmlns:a16="http://schemas.microsoft.com/office/drawing/2014/main" id="{CBF13DC8-423D-B1BE-C855-D478460CD997}"/>
                </a:ext>
              </a:extLst>
            </p:cNvPr>
            <p:cNvSpPr txBox="1"/>
            <p:nvPr/>
          </p:nvSpPr>
          <p:spPr>
            <a:xfrm>
              <a:off x="2433142" y="260589"/>
              <a:ext cx="8688514" cy="1200329"/>
            </a:xfrm>
            <a:prstGeom prst="rect">
              <a:avLst/>
            </a:prstGeom>
            <a:noFill/>
          </p:spPr>
          <p:txBody>
            <a:bodyPr wrap="square" rtlCol="0">
              <a:spAutoFit/>
            </a:bodyPr>
            <a:lstStyle/>
            <a:p>
              <a:pPr lvl="0" algn="ctr">
                <a:defRPr/>
              </a:pPr>
              <a:r>
                <a:rPr lang="vi-VN" sz="3600" b="1" i="1" dirty="0">
                  <a:solidFill>
                    <a:srgbClr val="FF0000"/>
                  </a:solidFill>
                  <a:latin typeface="Calibri" panose="020F0502020204030204"/>
                </a:rPr>
                <a:t>Trao đổi về những điểm cần lưu ý khi viết bài văn tả phong cảnh.</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9" name="Picture 9">
              <a:extLst>
                <a:ext uri="{FF2B5EF4-FFF2-40B4-BE49-F238E27FC236}">
                  <a16:creationId xmlns:a16="http://schemas.microsoft.com/office/drawing/2014/main" id="{FFAC02E9-1655-DDF2-7447-52081BFD09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52623" y="-158211"/>
              <a:ext cx="1362856" cy="1281085"/>
            </a:xfrm>
            <a:prstGeom prst="rect">
              <a:avLst/>
            </a:prstGeom>
          </p:spPr>
        </p:pic>
      </p:grpSp>
      <p:sp>
        <p:nvSpPr>
          <p:cNvPr id="10" name="Rectangle 9">
            <a:extLst>
              <a:ext uri="{FF2B5EF4-FFF2-40B4-BE49-F238E27FC236}">
                <a16:creationId xmlns:a16="http://schemas.microsoft.com/office/drawing/2014/main" id="{DE8704AC-B921-F368-1785-546FDFA51F53}"/>
              </a:ext>
            </a:extLst>
          </p:cNvPr>
          <p:cNvSpPr/>
          <p:nvPr/>
        </p:nvSpPr>
        <p:spPr>
          <a:xfrm>
            <a:off x="350875" y="1754373"/>
            <a:ext cx="2243470"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Phong </a:t>
            </a:r>
            <a:r>
              <a:rPr lang="en-US" sz="2800" dirty="0" err="1">
                <a:solidFill>
                  <a:srgbClr val="002060"/>
                </a:solidFill>
              </a:rPr>
              <a:t>cảnh</a:t>
            </a:r>
            <a:r>
              <a:rPr lang="en-US" sz="2800" dirty="0">
                <a:solidFill>
                  <a:srgbClr val="002060"/>
                </a:solidFill>
              </a:rPr>
              <a:t> </a:t>
            </a:r>
            <a:r>
              <a:rPr lang="en-US" sz="2800" dirty="0" err="1">
                <a:solidFill>
                  <a:srgbClr val="002060"/>
                </a:solidFill>
              </a:rPr>
              <a:t>được</a:t>
            </a:r>
            <a:r>
              <a:rPr lang="en-US" sz="2800" dirty="0">
                <a:solidFill>
                  <a:srgbClr val="002060"/>
                </a:solidFill>
              </a:rPr>
              <a:t> </a:t>
            </a:r>
            <a:r>
              <a:rPr lang="en-US" sz="2800" dirty="0" err="1">
                <a:solidFill>
                  <a:srgbClr val="002060"/>
                </a:solidFill>
              </a:rPr>
              <a:t>miêu</a:t>
            </a:r>
            <a:r>
              <a:rPr lang="en-US" sz="2800" dirty="0">
                <a:solidFill>
                  <a:srgbClr val="002060"/>
                </a:solidFill>
              </a:rPr>
              <a:t> </a:t>
            </a:r>
            <a:r>
              <a:rPr lang="en-US" sz="2800" dirty="0" err="1">
                <a:solidFill>
                  <a:srgbClr val="002060"/>
                </a:solidFill>
              </a:rPr>
              <a:t>tả</a:t>
            </a:r>
            <a:endParaRPr lang="en-US" sz="2800" dirty="0">
              <a:solidFill>
                <a:srgbClr val="002060"/>
              </a:solidFill>
            </a:endParaRPr>
          </a:p>
        </p:txBody>
      </p:sp>
      <p:sp>
        <p:nvSpPr>
          <p:cNvPr id="11" name="Rectangle 10">
            <a:extLst>
              <a:ext uri="{FF2B5EF4-FFF2-40B4-BE49-F238E27FC236}">
                <a16:creationId xmlns:a16="http://schemas.microsoft.com/office/drawing/2014/main" id="{90FD3FB1-E08B-F15E-0A8C-97C9E7A53767}"/>
              </a:ext>
            </a:extLst>
          </p:cNvPr>
          <p:cNvSpPr/>
          <p:nvPr/>
        </p:nvSpPr>
        <p:spPr>
          <a:xfrm>
            <a:off x="2796364" y="1775638"/>
            <a:ext cx="1626781"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Bố</a:t>
            </a:r>
            <a:r>
              <a:rPr lang="en-US" sz="2800" dirty="0">
                <a:solidFill>
                  <a:srgbClr val="002060"/>
                </a:solidFill>
              </a:rPr>
              <a:t> </a:t>
            </a:r>
            <a:r>
              <a:rPr lang="en-US" sz="2800" dirty="0" err="1">
                <a:solidFill>
                  <a:srgbClr val="002060"/>
                </a:solidFill>
              </a:rPr>
              <a:t>cục</a:t>
            </a:r>
            <a:r>
              <a:rPr lang="en-US" sz="2800" dirty="0">
                <a:solidFill>
                  <a:srgbClr val="002060"/>
                </a:solidFill>
              </a:rPr>
              <a:t> </a:t>
            </a:r>
            <a:r>
              <a:rPr lang="en-US" sz="2800" dirty="0" err="1">
                <a:solidFill>
                  <a:srgbClr val="002060"/>
                </a:solidFill>
              </a:rPr>
              <a:t>bài</a:t>
            </a:r>
            <a:r>
              <a:rPr lang="en-US" sz="2800" dirty="0">
                <a:solidFill>
                  <a:srgbClr val="002060"/>
                </a:solidFill>
              </a:rPr>
              <a:t> </a:t>
            </a:r>
            <a:r>
              <a:rPr lang="en-US" sz="2800" dirty="0" err="1">
                <a:solidFill>
                  <a:srgbClr val="002060"/>
                </a:solidFill>
              </a:rPr>
              <a:t>văn</a:t>
            </a:r>
            <a:endParaRPr lang="en-US" sz="2800" dirty="0">
              <a:solidFill>
                <a:srgbClr val="002060"/>
              </a:solidFill>
            </a:endParaRPr>
          </a:p>
        </p:txBody>
      </p:sp>
      <p:sp>
        <p:nvSpPr>
          <p:cNvPr id="12" name="Rectangle 11">
            <a:extLst>
              <a:ext uri="{FF2B5EF4-FFF2-40B4-BE49-F238E27FC236}">
                <a16:creationId xmlns:a16="http://schemas.microsoft.com/office/drawing/2014/main" id="{69A8B7AF-8172-B5DD-8091-045285972D17}"/>
              </a:ext>
            </a:extLst>
          </p:cNvPr>
          <p:cNvSpPr/>
          <p:nvPr/>
        </p:nvSpPr>
        <p:spPr>
          <a:xfrm>
            <a:off x="4646429" y="1775638"/>
            <a:ext cx="1626781"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Trình</a:t>
            </a:r>
            <a:r>
              <a:rPr lang="en-US" sz="2800" dirty="0">
                <a:solidFill>
                  <a:srgbClr val="002060"/>
                </a:solidFill>
              </a:rPr>
              <a:t> </a:t>
            </a:r>
            <a:r>
              <a:rPr lang="en-US" sz="2800" dirty="0" err="1">
                <a:solidFill>
                  <a:srgbClr val="002060"/>
                </a:solidFill>
              </a:rPr>
              <a:t>tự</a:t>
            </a:r>
            <a:r>
              <a:rPr lang="en-US" sz="2800" dirty="0">
                <a:solidFill>
                  <a:srgbClr val="002060"/>
                </a:solidFill>
              </a:rPr>
              <a:t> </a:t>
            </a:r>
            <a:r>
              <a:rPr lang="en-US" sz="2800" dirty="0" err="1">
                <a:solidFill>
                  <a:srgbClr val="002060"/>
                </a:solidFill>
              </a:rPr>
              <a:t>miêu</a:t>
            </a:r>
            <a:r>
              <a:rPr lang="en-US" sz="2800" dirty="0">
                <a:solidFill>
                  <a:srgbClr val="002060"/>
                </a:solidFill>
              </a:rPr>
              <a:t> </a:t>
            </a:r>
            <a:r>
              <a:rPr lang="en-US" sz="2800" dirty="0" err="1">
                <a:solidFill>
                  <a:srgbClr val="002060"/>
                </a:solidFill>
              </a:rPr>
              <a:t>tả</a:t>
            </a:r>
            <a:endParaRPr lang="en-US" sz="2800" dirty="0">
              <a:solidFill>
                <a:srgbClr val="002060"/>
              </a:solidFill>
            </a:endParaRPr>
          </a:p>
        </p:txBody>
      </p:sp>
      <p:sp>
        <p:nvSpPr>
          <p:cNvPr id="14" name="Rectangle 13">
            <a:extLst>
              <a:ext uri="{FF2B5EF4-FFF2-40B4-BE49-F238E27FC236}">
                <a16:creationId xmlns:a16="http://schemas.microsoft.com/office/drawing/2014/main" id="{89AE42EA-D01E-3A63-EF91-52A15F9DB47E}"/>
              </a:ext>
            </a:extLst>
          </p:cNvPr>
          <p:cNvSpPr/>
          <p:nvPr/>
        </p:nvSpPr>
        <p:spPr>
          <a:xfrm>
            <a:off x="6507128" y="1754373"/>
            <a:ext cx="2488018" cy="1233376"/>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Cách</a:t>
            </a:r>
            <a:r>
              <a:rPr lang="en-US" sz="2800" dirty="0">
                <a:solidFill>
                  <a:srgbClr val="002060"/>
                </a:solidFill>
              </a:rPr>
              <a:t> </a:t>
            </a:r>
            <a:r>
              <a:rPr lang="en-US" sz="2800" dirty="0" err="1">
                <a:solidFill>
                  <a:srgbClr val="002060"/>
                </a:solidFill>
              </a:rPr>
              <a:t>lựa</a:t>
            </a:r>
            <a:r>
              <a:rPr lang="en-US" sz="2800" dirty="0">
                <a:solidFill>
                  <a:srgbClr val="002060"/>
                </a:solidFill>
              </a:rPr>
              <a:t> </a:t>
            </a:r>
            <a:r>
              <a:rPr lang="en-US" sz="2800" dirty="0" err="1">
                <a:solidFill>
                  <a:srgbClr val="002060"/>
                </a:solidFill>
              </a:rPr>
              <a:t>chọn</a:t>
            </a:r>
            <a:r>
              <a:rPr lang="en-US" sz="2800" dirty="0">
                <a:solidFill>
                  <a:srgbClr val="002060"/>
                </a:solidFill>
              </a:rPr>
              <a:t> </a:t>
            </a:r>
            <a:r>
              <a:rPr lang="en-US" sz="2800" dirty="0" err="1">
                <a:solidFill>
                  <a:srgbClr val="002060"/>
                </a:solidFill>
              </a:rPr>
              <a:t>cảnh</a:t>
            </a:r>
            <a:r>
              <a:rPr lang="en-US" sz="2800" dirty="0">
                <a:solidFill>
                  <a:srgbClr val="002060"/>
                </a:solidFill>
              </a:rPr>
              <a:t> </a:t>
            </a:r>
            <a:r>
              <a:rPr lang="en-US" sz="2800" dirty="0" err="1">
                <a:solidFill>
                  <a:srgbClr val="002060"/>
                </a:solidFill>
              </a:rPr>
              <a:t>vật</a:t>
            </a:r>
            <a:r>
              <a:rPr lang="en-US" sz="2800" dirty="0">
                <a:solidFill>
                  <a:srgbClr val="002060"/>
                </a:solidFill>
              </a:rPr>
              <a:t> </a:t>
            </a:r>
            <a:r>
              <a:rPr lang="en-US" sz="2800" dirty="0" err="1">
                <a:solidFill>
                  <a:srgbClr val="002060"/>
                </a:solidFill>
              </a:rPr>
              <a:t>để</a:t>
            </a:r>
            <a:r>
              <a:rPr lang="en-US" sz="2800" dirty="0">
                <a:solidFill>
                  <a:srgbClr val="002060"/>
                </a:solidFill>
              </a:rPr>
              <a:t> </a:t>
            </a:r>
            <a:r>
              <a:rPr lang="en-US" sz="2800" dirty="0" err="1">
                <a:solidFill>
                  <a:srgbClr val="002060"/>
                </a:solidFill>
              </a:rPr>
              <a:t>miêu</a:t>
            </a:r>
            <a:r>
              <a:rPr lang="en-US" sz="2800" dirty="0">
                <a:solidFill>
                  <a:srgbClr val="002060"/>
                </a:solidFill>
              </a:rPr>
              <a:t> </a:t>
            </a:r>
            <a:r>
              <a:rPr lang="en-US" sz="2800" dirty="0" err="1">
                <a:solidFill>
                  <a:srgbClr val="002060"/>
                </a:solidFill>
              </a:rPr>
              <a:t>tả</a:t>
            </a:r>
            <a:endParaRPr lang="en-US" sz="2800" dirty="0">
              <a:solidFill>
                <a:srgbClr val="002060"/>
              </a:solidFill>
            </a:endParaRPr>
          </a:p>
        </p:txBody>
      </p:sp>
      <p:sp>
        <p:nvSpPr>
          <p:cNvPr id="15" name="Rectangle 14">
            <a:extLst>
              <a:ext uri="{FF2B5EF4-FFF2-40B4-BE49-F238E27FC236}">
                <a16:creationId xmlns:a16="http://schemas.microsoft.com/office/drawing/2014/main" id="{F0AC2F36-0CDA-1B08-6B39-1ACE6100D103}"/>
              </a:ext>
            </a:extLst>
          </p:cNvPr>
          <p:cNvSpPr/>
          <p:nvPr/>
        </p:nvSpPr>
        <p:spPr>
          <a:xfrm>
            <a:off x="9165266" y="1743740"/>
            <a:ext cx="2604975" cy="1233376"/>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Cách</a:t>
            </a:r>
            <a:r>
              <a:rPr lang="en-US" sz="2800" dirty="0">
                <a:solidFill>
                  <a:srgbClr val="002060"/>
                </a:solidFill>
              </a:rPr>
              <a:t> </a:t>
            </a:r>
            <a:r>
              <a:rPr lang="en-US" sz="2800" dirty="0" err="1">
                <a:solidFill>
                  <a:srgbClr val="002060"/>
                </a:solidFill>
              </a:rPr>
              <a:t>làm</a:t>
            </a:r>
            <a:r>
              <a:rPr lang="en-US" sz="2800" dirty="0">
                <a:solidFill>
                  <a:srgbClr val="002060"/>
                </a:solidFill>
              </a:rPr>
              <a:t> </a:t>
            </a:r>
            <a:r>
              <a:rPr lang="en-US" sz="2800" dirty="0" err="1">
                <a:solidFill>
                  <a:srgbClr val="002060"/>
                </a:solidFill>
              </a:rPr>
              <a:t>nổi</a:t>
            </a:r>
            <a:r>
              <a:rPr lang="en-US" sz="2800" dirty="0">
                <a:solidFill>
                  <a:srgbClr val="002060"/>
                </a:solidFill>
              </a:rPr>
              <a:t> </a:t>
            </a:r>
            <a:r>
              <a:rPr lang="en-US" sz="2800" dirty="0" err="1">
                <a:solidFill>
                  <a:srgbClr val="002060"/>
                </a:solidFill>
              </a:rPr>
              <a:t>bật</a:t>
            </a:r>
            <a:r>
              <a:rPr lang="en-US" sz="2800" dirty="0">
                <a:solidFill>
                  <a:srgbClr val="002060"/>
                </a:solidFill>
              </a:rPr>
              <a:t> </a:t>
            </a:r>
            <a:r>
              <a:rPr lang="en-US" sz="2800" dirty="0" err="1">
                <a:solidFill>
                  <a:srgbClr val="002060"/>
                </a:solidFill>
              </a:rPr>
              <a:t>đặc</a:t>
            </a:r>
            <a:r>
              <a:rPr lang="en-US" sz="2800" dirty="0">
                <a:solidFill>
                  <a:srgbClr val="002060"/>
                </a:solidFill>
              </a:rPr>
              <a:t> </a:t>
            </a:r>
            <a:r>
              <a:rPr lang="en-US" sz="2800" dirty="0" err="1">
                <a:solidFill>
                  <a:srgbClr val="002060"/>
                </a:solidFill>
              </a:rPr>
              <a:t>điểm</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phong</a:t>
            </a:r>
            <a:r>
              <a:rPr lang="en-US" sz="2800" dirty="0">
                <a:solidFill>
                  <a:srgbClr val="002060"/>
                </a:solidFill>
              </a:rPr>
              <a:t> </a:t>
            </a:r>
            <a:r>
              <a:rPr lang="en-US" sz="2800" dirty="0" err="1">
                <a:solidFill>
                  <a:srgbClr val="002060"/>
                </a:solidFill>
              </a:rPr>
              <a:t>cảnh</a:t>
            </a:r>
            <a:r>
              <a:rPr lang="en-US" sz="2800" dirty="0">
                <a:solidFill>
                  <a:srgbClr val="002060"/>
                </a:solidFill>
              </a:rPr>
              <a:t>.</a:t>
            </a:r>
          </a:p>
        </p:txBody>
      </p:sp>
    </p:spTree>
    <p:custDataLst>
      <p:tags r:id="rId1"/>
    </p:custDataLst>
    <p:extLst>
      <p:ext uri="{BB962C8B-B14F-4D97-AF65-F5344CB8AC3E}">
        <p14:creationId xmlns:p14="http://schemas.microsoft.com/office/powerpoint/2010/main" val="1502090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244549"/>
            <a:ext cx="11714328" cy="619655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6157FD5-5A7E-8951-8E93-80A36618310C}"/>
              </a:ext>
            </a:extLst>
          </p:cNvPr>
          <p:cNvSpPr/>
          <p:nvPr/>
        </p:nvSpPr>
        <p:spPr>
          <a:xfrm>
            <a:off x="606054" y="297713"/>
            <a:ext cx="3104707"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Phong </a:t>
            </a:r>
            <a:r>
              <a:rPr lang="en-US" sz="3200" b="1" dirty="0" err="1">
                <a:solidFill>
                  <a:srgbClr val="002060"/>
                </a:solidFill>
              </a:rPr>
              <a:t>cảnh</a:t>
            </a:r>
            <a:r>
              <a:rPr lang="en-US" sz="3200" b="1" dirty="0">
                <a:solidFill>
                  <a:srgbClr val="002060"/>
                </a:solidFill>
              </a:rPr>
              <a:t> </a:t>
            </a:r>
            <a:r>
              <a:rPr lang="en-US" sz="3200" b="1" dirty="0" err="1">
                <a:solidFill>
                  <a:srgbClr val="002060"/>
                </a:solidFill>
              </a:rPr>
              <a:t>được</a:t>
            </a:r>
            <a:r>
              <a:rPr lang="en-US" sz="3200" b="1" dirty="0">
                <a:solidFill>
                  <a:srgbClr val="002060"/>
                </a:solidFill>
              </a:rPr>
              <a:t> </a:t>
            </a:r>
            <a:r>
              <a:rPr lang="en-US" sz="3200" b="1" dirty="0" err="1">
                <a:solidFill>
                  <a:srgbClr val="002060"/>
                </a:solidFill>
              </a:rPr>
              <a:t>miêu</a:t>
            </a:r>
            <a:r>
              <a:rPr lang="en-US" sz="3200" b="1" dirty="0">
                <a:solidFill>
                  <a:srgbClr val="002060"/>
                </a:solidFill>
              </a:rPr>
              <a:t> </a:t>
            </a:r>
            <a:r>
              <a:rPr lang="en-US" sz="3200" b="1" dirty="0" err="1">
                <a:solidFill>
                  <a:srgbClr val="002060"/>
                </a:solidFill>
              </a:rPr>
              <a:t>tả</a:t>
            </a:r>
            <a:endParaRPr lang="en-US" sz="3200" b="1" dirty="0">
              <a:solidFill>
                <a:srgbClr val="002060"/>
              </a:solidFill>
            </a:endParaRPr>
          </a:p>
        </p:txBody>
      </p:sp>
      <p:sp>
        <p:nvSpPr>
          <p:cNvPr id="8" name="Freeform 6">
            <a:extLst>
              <a:ext uri="{FF2B5EF4-FFF2-40B4-BE49-F238E27FC236}">
                <a16:creationId xmlns:a16="http://schemas.microsoft.com/office/drawing/2014/main" id="{E882ADDC-F9D1-CE58-8ED8-B71107ABE704}"/>
              </a:ext>
            </a:extLst>
          </p:cNvPr>
          <p:cNvSpPr/>
          <p:nvPr/>
        </p:nvSpPr>
        <p:spPr>
          <a:xfrm>
            <a:off x="3719548" y="692003"/>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9" name="Group 8">
            <a:extLst>
              <a:ext uri="{FF2B5EF4-FFF2-40B4-BE49-F238E27FC236}">
                <a16:creationId xmlns:a16="http://schemas.microsoft.com/office/drawing/2014/main" id="{028410FE-5A48-5352-E90C-7776D0B3468B}"/>
              </a:ext>
            </a:extLst>
          </p:cNvPr>
          <p:cNvGrpSpPr/>
          <p:nvPr/>
        </p:nvGrpSpPr>
        <p:grpSpPr>
          <a:xfrm>
            <a:off x="4817330" y="276447"/>
            <a:ext cx="5889654" cy="1095153"/>
            <a:chOff x="6295258" y="1474374"/>
            <a:chExt cx="1950911" cy="613751"/>
          </a:xfrm>
        </p:grpSpPr>
        <p:sp>
          <p:nvSpPr>
            <p:cNvPr id="10" name="Freeform 4">
              <a:extLst>
                <a:ext uri="{FF2B5EF4-FFF2-40B4-BE49-F238E27FC236}">
                  <a16:creationId xmlns:a16="http://schemas.microsoft.com/office/drawing/2014/main" id="{6A46F71C-D356-EBF1-9F1F-2E3AE23D4075}"/>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11" name="TextBox 10">
              <a:extLst>
                <a:ext uri="{FF2B5EF4-FFF2-40B4-BE49-F238E27FC236}">
                  <a16:creationId xmlns:a16="http://schemas.microsoft.com/office/drawing/2014/main" id="{5BE91CEE-77BD-7F1C-F917-05AF7F046D7A}"/>
                </a:ext>
              </a:extLst>
            </p:cNvPr>
            <p:cNvSpPr txBox="1"/>
            <p:nvPr/>
          </p:nvSpPr>
          <p:spPr>
            <a:xfrm>
              <a:off x="6405206" y="1575235"/>
              <a:ext cx="1840963" cy="362220"/>
            </a:xfrm>
            <a:prstGeom prst="rect">
              <a:avLst/>
            </a:prstGeom>
            <a:noFill/>
          </p:spPr>
          <p:txBody>
            <a:bodyPr wrap="square" rtlCol="0">
              <a:spAutoFit/>
            </a:bodyPr>
            <a:lstStyle/>
            <a:p>
              <a:pPr rtl="0">
                <a:spcBef>
                  <a:spcPts val="0"/>
                </a:spcBef>
                <a:spcAft>
                  <a:spcPts val="500"/>
                </a:spcAft>
              </a:pP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a:t>
              </a:r>
              <a:r>
                <a:rPr lang="en-US" sz="3600" b="1" i="0" u="none" strike="noStrike" dirty="0" err="1">
                  <a:solidFill>
                    <a:srgbClr val="FF0000"/>
                  </a:solidFill>
                  <a:effectLst/>
                  <a:latin typeface="Cambria" panose="02040503050406030204" pitchFamily="18" charset="0"/>
                  <a:ea typeface="Cambria" panose="02040503050406030204" pitchFamily="18" charset="0"/>
                </a:rPr>
                <a:t>ả</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cảnh</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đẹp</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thiên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nhiên</a:t>
              </a:r>
              <a:r>
                <a:rPr lang="en-US" sz="3600" b="1" i="0" u="none" strike="noStrike" dirty="0">
                  <a:solidFill>
                    <a:srgbClr val="FF0000"/>
                  </a:solidFill>
                  <a:effectLst/>
                  <a:latin typeface="Cambria" panose="02040503050406030204" pitchFamily="18" charset="0"/>
                  <a:ea typeface="Cambria" panose="02040503050406030204" pitchFamily="18" charset="0"/>
                </a:rPr>
                <a:t>.</a:t>
              </a:r>
              <a:endParaRPr lang="en-US" sz="4000" b="1" dirty="0">
                <a:solidFill>
                  <a:srgbClr val="FF0000"/>
                </a:solidFill>
                <a:effectLst/>
                <a:latin typeface="Cambria" panose="02040503050406030204" pitchFamily="18" charset="0"/>
                <a:ea typeface="Cambria" panose="02040503050406030204" pitchFamily="18" charset="0"/>
              </a:endParaRPr>
            </a:p>
          </p:txBody>
        </p:sp>
      </p:grpSp>
      <p:sp>
        <p:nvSpPr>
          <p:cNvPr id="13" name="Rectangle 12">
            <a:extLst>
              <a:ext uri="{FF2B5EF4-FFF2-40B4-BE49-F238E27FC236}">
                <a16:creationId xmlns:a16="http://schemas.microsoft.com/office/drawing/2014/main" id="{68C34C04-EFB5-2926-4781-EC12165B2711}"/>
              </a:ext>
            </a:extLst>
          </p:cNvPr>
          <p:cNvSpPr/>
          <p:nvPr/>
        </p:nvSpPr>
        <p:spPr>
          <a:xfrm>
            <a:off x="648584" y="1924495"/>
            <a:ext cx="3104707"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Bố</a:t>
            </a:r>
            <a:r>
              <a:rPr lang="en-US" sz="3200" b="1" dirty="0">
                <a:solidFill>
                  <a:srgbClr val="002060"/>
                </a:solidFill>
              </a:rPr>
              <a:t> </a:t>
            </a:r>
            <a:r>
              <a:rPr lang="en-US" sz="3200" b="1" dirty="0" err="1">
                <a:solidFill>
                  <a:srgbClr val="002060"/>
                </a:solidFill>
              </a:rPr>
              <a:t>cục</a:t>
            </a:r>
            <a:r>
              <a:rPr lang="en-US" sz="3200" b="1" dirty="0">
                <a:solidFill>
                  <a:srgbClr val="002060"/>
                </a:solidFill>
              </a:rPr>
              <a:t> </a:t>
            </a:r>
            <a:r>
              <a:rPr lang="en-US" sz="3200" b="1" dirty="0" err="1">
                <a:solidFill>
                  <a:srgbClr val="002060"/>
                </a:solidFill>
              </a:rPr>
              <a:t>bài</a:t>
            </a:r>
            <a:r>
              <a:rPr lang="en-US" sz="3200" b="1" dirty="0">
                <a:solidFill>
                  <a:srgbClr val="002060"/>
                </a:solidFill>
              </a:rPr>
              <a:t> </a:t>
            </a:r>
            <a:r>
              <a:rPr lang="en-US" sz="3200" b="1" dirty="0" err="1">
                <a:solidFill>
                  <a:srgbClr val="002060"/>
                </a:solidFill>
              </a:rPr>
              <a:t>văn</a:t>
            </a:r>
            <a:endParaRPr lang="en-US" sz="3200" b="1" dirty="0">
              <a:solidFill>
                <a:srgbClr val="002060"/>
              </a:solidFill>
            </a:endParaRPr>
          </a:p>
        </p:txBody>
      </p:sp>
      <p:sp>
        <p:nvSpPr>
          <p:cNvPr id="17" name="Freeform 6">
            <a:extLst>
              <a:ext uri="{FF2B5EF4-FFF2-40B4-BE49-F238E27FC236}">
                <a16:creationId xmlns:a16="http://schemas.microsoft.com/office/drawing/2014/main" id="{85857DC2-E4F4-AD86-A494-2690B62AFED1}"/>
              </a:ext>
            </a:extLst>
          </p:cNvPr>
          <p:cNvSpPr/>
          <p:nvPr/>
        </p:nvSpPr>
        <p:spPr>
          <a:xfrm>
            <a:off x="3762078" y="2318785"/>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20" name="Group 19">
            <a:extLst>
              <a:ext uri="{FF2B5EF4-FFF2-40B4-BE49-F238E27FC236}">
                <a16:creationId xmlns:a16="http://schemas.microsoft.com/office/drawing/2014/main" id="{75400399-BF92-B9AD-6FE0-161F831AFAAC}"/>
              </a:ext>
            </a:extLst>
          </p:cNvPr>
          <p:cNvGrpSpPr/>
          <p:nvPr/>
        </p:nvGrpSpPr>
        <p:grpSpPr>
          <a:xfrm>
            <a:off x="4859861" y="1870551"/>
            <a:ext cx="5868389" cy="1200329"/>
            <a:chOff x="6295258" y="1456060"/>
            <a:chExt cx="1943867" cy="672694"/>
          </a:xfrm>
        </p:grpSpPr>
        <p:sp>
          <p:nvSpPr>
            <p:cNvPr id="21" name="Freeform 4">
              <a:extLst>
                <a:ext uri="{FF2B5EF4-FFF2-40B4-BE49-F238E27FC236}">
                  <a16:creationId xmlns:a16="http://schemas.microsoft.com/office/drawing/2014/main" id="{10EC8FE1-2F09-A063-FFC1-8148BD78CD0B}"/>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22" name="TextBox 21">
              <a:extLst>
                <a:ext uri="{FF2B5EF4-FFF2-40B4-BE49-F238E27FC236}">
                  <a16:creationId xmlns:a16="http://schemas.microsoft.com/office/drawing/2014/main" id="{F430B5B1-AF6F-5B98-D8E9-969AB453F94E}"/>
                </a:ext>
              </a:extLst>
            </p:cNvPr>
            <p:cNvSpPr txBox="1"/>
            <p:nvPr/>
          </p:nvSpPr>
          <p:spPr>
            <a:xfrm>
              <a:off x="6373508" y="1456060"/>
              <a:ext cx="1840963" cy="672694"/>
            </a:xfrm>
            <a:prstGeom prst="rect">
              <a:avLst/>
            </a:prstGeom>
            <a:noFill/>
          </p:spPr>
          <p:txBody>
            <a:bodyPr wrap="square" rtlCol="0">
              <a:spAutoFit/>
            </a:bodyPr>
            <a:lstStyle/>
            <a:p>
              <a:pPr rtl="0">
                <a:spcBef>
                  <a:spcPts val="0"/>
                </a:spcBef>
                <a:spcAft>
                  <a:spcPts val="500"/>
                </a:spcAft>
              </a:pPr>
              <a:r>
                <a:rPr lang="en-US" sz="3600" b="1" i="0" u="none" strike="noStrike" dirty="0" err="1">
                  <a:solidFill>
                    <a:srgbClr val="FF0000"/>
                  </a:solidFill>
                  <a:effectLst/>
                  <a:latin typeface="Cambria" panose="02040503050406030204" pitchFamily="18" charset="0"/>
                  <a:ea typeface="Cambria" panose="02040503050406030204" pitchFamily="18" charset="0"/>
                </a:rPr>
                <a:t>Gồm</a:t>
              </a:r>
              <a:r>
                <a:rPr lang="en-US" sz="3600" b="1" i="0" u="none" strike="noStrike" dirty="0">
                  <a:solidFill>
                    <a:srgbClr val="FF0000"/>
                  </a:solidFill>
                  <a:effectLst/>
                  <a:latin typeface="Cambria" panose="02040503050406030204" pitchFamily="18" charset="0"/>
                  <a:ea typeface="Cambria" panose="02040503050406030204" pitchFamily="18" charset="0"/>
                </a:rPr>
                <a:t> 3 </a:t>
              </a:r>
              <a:r>
                <a:rPr lang="en-US" sz="3600" b="1" i="0" u="none" strike="noStrike" dirty="0" err="1">
                  <a:solidFill>
                    <a:srgbClr val="FF0000"/>
                  </a:solidFill>
                  <a:effectLst/>
                  <a:latin typeface="Cambria" panose="02040503050406030204" pitchFamily="18" charset="0"/>
                  <a:ea typeface="Cambria" panose="02040503050406030204" pitchFamily="18" charset="0"/>
                </a:rPr>
                <a:t>phần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Mở</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bài</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thân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bài</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kết</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bài</a:t>
              </a:r>
              <a:endParaRPr lang="en-US" sz="4000" b="1" dirty="0">
                <a:solidFill>
                  <a:srgbClr val="FF0000"/>
                </a:solidFill>
                <a:effectLst/>
                <a:latin typeface="Cambria" panose="02040503050406030204" pitchFamily="18" charset="0"/>
                <a:ea typeface="Cambria" panose="02040503050406030204" pitchFamily="18" charset="0"/>
              </a:endParaRPr>
            </a:p>
          </p:txBody>
        </p:sp>
      </p:grpSp>
      <p:sp>
        <p:nvSpPr>
          <p:cNvPr id="23" name="Rectangle 22">
            <a:extLst>
              <a:ext uri="{FF2B5EF4-FFF2-40B4-BE49-F238E27FC236}">
                <a16:creationId xmlns:a16="http://schemas.microsoft.com/office/drawing/2014/main" id="{4F7CF7C3-69EE-E78E-2D47-55AD35C44BF3}"/>
              </a:ext>
            </a:extLst>
          </p:cNvPr>
          <p:cNvSpPr/>
          <p:nvPr/>
        </p:nvSpPr>
        <p:spPr>
          <a:xfrm>
            <a:off x="669850" y="3434318"/>
            <a:ext cx="3104707"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Trình</a:t>
            </a:r>
            <a:r>
              <a:rPr lang="en-US" sz="3200" b="1" dirty="0">
                <a:solidFill>
                  <a:srgbClr val="002060"/>
                </a:solidFill>
              </a:rPr>
              <a:t> </a:t>
            </a:r>
            <a:r>
              <a:rPr lang="en-US" sz="3200" b="1" dirty="0" err="1">
                <a:solidFill>
                  <a:srgbClr val="002060"/>
                </a:solidFill>
              </a:rPr>
              <a:t>tự</a:t>
            </a:r>
            <a:r>
              <a:rPr lang="en-US" sz="3200" b="1" dirty="0">
                <a:solidFill>
                  <a:srgbClr val="002060"/>
                </a:solidFill>
              </a:rPr>
              <a:t> </a:t>
            </a:r>
            <a:r>
              <a:rPr lang="en-US" sz="3200" b="1" dirty="0" err="1">
                <a:solidFill>
                  <a:srgbClr val="002060"/>
                </a:solidFill>
              </a:rPr>
              <a:t>miêu</a:t>
            </a:r>
            <a:r>
              <a:rPr lang="en-US" sz="3200" b="1" dirty="0">
                <a:solidFill>
                  <a:srgbClr val="002060"/>
                </a:solidFill>
              </a:rPr>
              <a:t> </a:t>
            </a:r>
            <a:r>
              <a:rPr lang="en-US" sz="3200" b="1" dirty="0" err="1">
                <a:solidFill>
                  <a:srgbClr val="002060"/>
                </a:solidFill>
              </a:rPr>
              <a:t>tả</a:t>
            </a:r>
            <a:endParaRPr lang="en-US" sz="3200" b="1" dirty="0">
              <a:solidFill>
                <a:srgbClr val="002060"/>
              </a:solidFill>
            </a:endParaRPr>
          </a:p>
        </p:txBody>
      </p:sp>
      <p:sp>
        <p:nvSpPr>
          <p:cNvPr id="24" name="Freeform 6">
            <a:extLst>
              <a:ext uri="{FF2B5EF4-FFF2-40B4-BE49-F238E27FC236}">
                <a16:creationId xmlns:a16="http://schemas.microsoft.com/office/drawing/2014/main" id="{94D18D7A-E00C-652F-97BD-0AFFA99C9106}"/>
              </a:ext>
            </a:extLst>
          </p:cNvPr>
          <p:cNvSpPr/>
          <p:nvPr/>
        </p:nvSpPr>
        <p:spPr>
          <a:xfrm>
            <a:off x="3783344" y="3828608"/>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25" name="Group 24">
            <a:extLst>
              <a:ext uri="{FF2B5EF4-FFF2-40B4-BE49-F238E27FC236}">
                <a16:creationId xmlns:a16="http://schemas.microsoft.com/office/drawing/2014/main" id="{78BD2D0E-1128-84F3-9DD3-FA1BD186A38E}"/>
              </a:ext>
            </a:extLst>
          </p:cNvPr>
          <p:cNvGrpSpPr/>
          <p:nvPr/>
        </p:nvGrpSpPr>
        <p:grpSpPr>
          <a:xfrm>
            <a:off x="4881127" y="3413052"/>
            <a:ext cx="5868389" cy="1095153"/>
            <a:chOff x="6295258" y="1474374"/>
            <a:chExt cx="1943867" cy="613751"/>
          </a:xfrm>
        </p:grpSpPr>
        <p:sp>
          <p:nvSpPr>
            <p:cNvPr id="26" name="Freeform 4">
              <a:extLst>
                <a:ext uri="{FF2B5EF4-FFF2-40B4-BE49-F238E27FC236}">
                  <a16:creationId xmlns:a16="http://schemas.microsoft.com/office/drawing/2014/main" id="{25C2798D-06E7-E121-3EB6-0FC10A785A58}"/>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27" name="TextBox 26">
              <a:extLst>
                <a:ext uri="{FF2B5EF4-FFF2-40B4-BE49-F238E27FC236}">
                  <a16:creationId xmlns:a16="http://schemas.microsoft.com/office/drawing/2014/main" id="{B65CEDFD-C8FE-93D1-F7FF-FCECC700E00C}"/>
                </a:ext>
              </a:extLst>
            </p:cNvPr>
            <p:cNvSpPr txBox="1"/>
            <p:nvPr/>
          </p:nvSpPr>
          <p:spPr>
            <a:xfrm>
              <a:off x="6369986" y="1569276"/>
              <a:ext cx="1840963" cy="362220"/>
            </a:xfrm>
            <a:prstGeom prst="rect">
              <a:avLst/>
            </a:prstGeom>
            <a:noFill/>
          </p:spPr>
          <p:txBody>
            <a:bodyPr wrap="square" rtlCol="0">
              <a:spAutoFit/>
            </a:bodyPr>
            <a:lstStyle/>
            <a:p>
              <a:pPr rtl="0">
                <a:spcBef>
                  <a:spcPts val="0"/>
                </a:spcBef>
                <a:spcAft>
                  <a:spcPts val="500"/>
                </a:spcAft>
              </a:pPr>
              <a:r>
                <a:rPr lang="en-US" sz="3600" b="1" i="0" u="none" strike="noStrike" dirty="0" err="1">
                  <a:solidFill>
                    <a:srgbClr val="FF0000"/>
                  </a:solidFill>
                  <a:effectLst/>
                  <a:latin typeface="Cambria" panose="02040503050406030204" pitchFamily="18" charset="0"/>
                  <a:ea typeface="Cambria" panose="02040503050406030204" pitchFamily="18" charset="0"/>
                </a:rPr>
                <a:t>Tả</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lần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lượt</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từng</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cảnh</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vật</a:t>
              </a:r>
              <a:endParaRPr lang="en-US" sz="4000" b="1" dirty="0">
                <a:solidFill>
                  <a:srgbClr val="FF0000"/>
                </a:solidFill>
                <a:effectLst/>
                <a:latin typeface="Cambria" panose="02040503050406030204" pitchFamily="18" charset="0"/>
                <a:ea typeface="Cambria" panose="02040503050406030204" pitchFamily="18" charset="0"/>
              </a:endParaRPr>
            </a:p>
          </p:txBody>
        </p:sp>
      </p:grpSp>
      <p:sp>
        <p:nvSpPr>
          <p:cNvPr id="28" name="Rectangle 27">
            <a:extLst>
              <a:ext uri="{FF2B5EF4-FFF2-40B4-BE49-F238E27FC236}">
                <a16:creationId xmlns:a16="http://schemas.microsoft.com/office/drawing/2014/main" id="{224CA492-D930-6694-3DF3-6D7EE216FDCA}"/>
              </a:ext>
            </a:extLst>
          </p:cNvPr>
          <p:cNvSpPr/>
          <p:nvPr/>
        </p:nvSpPr>
        <p:spPr>
          <a:xfrm>
            <a:off x="393406" y="4901611"/>
            <a:ext cx="3349254"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Cách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lựa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chọn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cảnh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để</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miêu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tả</a:t>
            </a:r>
            <a:endParaRPr lang="en-US" sz="2800" b="1" dirty="0">
              <a:solidFill>
                <a:srgbClr val="002060"/>
              </a:solidFill>
              <a:latin typeface="Cambria" panose="02040503050406030204" pitchFamily="18" charset="0"/>
              <a:ea typeface="Cambria" panose="02040503050406030204" pitchFamily="18" charset="0"/>
            </a:endParaRPr>
          </a:p>
        </p:txBody>
      </p:sp>
      <p:sp>
        <p:nvSpPr>
          <p:cNvPr id="29" name="Freeform 6">
            <a:extLst>
              <a:ext uri="{FF2B5EF4-FFF2-40B4-BE49-F238E27FC236}">
                <a16:creationId xmlns:a16="http://schemas.microsoft.com/office/drawing/2014/main" id="{72A43C29-6A3D-16AC-11B4-45CEA6D5FF25}"/>
              </a:ext>
            </a:extLst>
          </p:cNvPr>
          <p:cNvSpPr/>
          <p:nvPr/>
        </p:nvSpPr>
        <p:spPr>
          <a:xfrm>
            <a:off x="3751446" y="5295901"/>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30" name="Group 29">
            <a:extLst>
              <a:ext uri="{FF2B5EF4-FFF2-40B4-BE49-F238E27FC236}">
                <a16:creationId xmlns:a16="http://schemas.microsoft.com/office/drawing/2014/main" id="{D98296B0-0E60-9B35-05CC-92792C5E8510}"/>
              </a:ext>
            </a:extLst>
          </p:cNvPr>
          <p:cNvGrpSpPr/>
          <p:nvPr/>
        </p:nvGrpSpPr>
        <p:grpSpPr>
          <a:xfrm>
            <a:off x="4849229" y="4880348"/>
            <a:ext cx="5868389" cy="1095154"/>
            <a:chOff x="6295258" y="1474374"/>
            <a:chExt cx="1943867" cy="613751"/>
          </a:xfrm>
        </p:grpSpPr>
        <p:sp>
          <p:nvSpPr>
            <p:cNvPr id="31" name="Freeform 4">
              <a:extLst>
                <a:ext uri="{FF2B5EF4-FFF2-40B4-BE49-F238E27FC236}">
                  <a16:creationId xmlns:a16="http://schemas.microsoft.com/office/drawing/2014/main" id="{D34FCDEA-D136-0FA8-4F50-FD057B1176AD}"/>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32" name="TextBox 31">
              <a:extLst>
                <a:ext uri="{FF2B5EF4-FFF2-40B4-BE49-F238E27FC236}">
                  <a16:creationId xmlns:a16="http://schemas.microsoft.com/office/drawing/2014/main" id="{B5E6181C-DD2E-E78E-9C69-A4F98C9A3E5D}"/>
                </a:ext>
              </a:extLst>
            </p:cNvPr>
            <p:cNvSpPr txBox="1"/>
            <p:nvPr/>
          </p:nvSpPr>
          <p:spPr>
            <a:xfrm>
              <a:off x="6369986" y="1533523"/>
              <a:ext cx="1840963" cy="534705"/>
            </a:xfrm>
            <a:prstGeom prst="rect">
              <a:avLst/>
            </a:prstGeom>
            <a:noFill/>
          </p:spPr>
          <p:txBody>
            <a:bodyPr wrap="square" rtlCol="0">
              <a:spAutoFit/>
            </a:bodyPr>
            <a:lstStyle/>
            <a:p>
              <a:pPr algn="just" rtl="0">
                <a:spcBef>
                  <a:spcPts val="0"/>
                </a:spcBef>
                <a:spcAft>
                  <a:spcPts val="500"/>
                </a:spcAft>
              </a:pPr>
              <a:r>
                <a:rPr lang="en-US" sz="2800" b="1" dirty="0" err="1">
                  <a:solidFill>
                    <a:srgbClr val="FF0000"/>
                  </a:solidFill>
                  <a:latin typeface="Cambria" panose="02040503050406030204" pitchFamily="18" charset="0"/>
                  <a:ea typeface="Cambria" panose="02040503050406030204" pitchFamily="18" charset="0"/>
                </a:rPr>
                <a:t>T</a:t>
              </a:r>
              <a:r>
                <a:rPr lang="en-US" sz="2800" b="1" i="0" u="none" strike="noStrike" dirty="0" err="1">
                  <a:solidFill>
                    <a:srgbClr val="FF0000"/>
                  </a:solidFill>
                  <a:effectLst/>
                  <a:latin typeface="Cambria" panose="02040503050406030204" pitchFamily="18" charset="0"/>
                  <a:ea typeface="Cambria" panose="02040503050406030204" pitchFamily="18" charset="0"/>
                </a:rPr>
                <a:t>ả</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những</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cảnh</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vật</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tạo</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nên</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vẻ</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đẹp</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riêng</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của</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phong</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cảnh</a:t>
              </a:r>
              <a:r>
                <a:rPr lang="en-US" sz="2800" b="1" i="0" u="none" strike="noStrike" dirty="0">
                  <a:solidFill>
                    <a:srgbClr val="FF0000"/>
                  </a:solidFill>
                  <a:effectLst/>
                  <a:latin typeface="Cambria" panose="02040503050406030204" pitchFamily="18" charset="0"/>
                  <a:ea typeface="Cambria" panose="02040503050406030204" pitchFamily="18" charset="0"/>
                </a:rPr>
                <a:t>.</a:t>
              </a:r>
              <a:endParaRPr lang="en-US" sz="4800" b="1" dirty="0">
                <a:solidFill>
                  <a:srgbClr val="FF0000"/>
                </a:solidFill>
                <a:effectLst/>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2235765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4">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911D81AA-8560-EDDE-99DA-E0DB5C5289F6}"/>
              </a:ext>
            </a:extLst>
          </p:cNvPr>
          <p:cNvPicPr>
            <a:picLocks noChangeAspect="1"/>
          </p:cNvPicPr>
          <p:nvPr/>
        </p:nvPicPr>
        <p:blipFill>
          <a:blip r:embed="rId5"/>
          <a:stretch>
            <a:fillRect/>
          </a:stretch>
        </p:blipFill>
        <p:spPr>
          <a:xfrm>
            <a:off x="4022815" y="266264"/>
            <a:ext cx="4359018" cy="1072989"/>
          </a:xfrm>
          <a:prstGeom prst="rect">
            <a:avLst/>
          </a:prstGeom>
        </p:spPr>
      </p:pic>
      <p:sp>
        <p:nvSpPr>
          <p:cNvPr id="21" name="TextBox 20">
            <a:extLst>
              <a:ext uri="{FF2B5EF4-FFF2-40B4-BE49-F238E27FC236}">
                <a16:creationId xmlns:a16="http://schemas.microsoft.com/office/drawing/2014/main" id="{0EA90D2B-582E-3718-5FCB-4F7555C57BA8}"/>
              </a:ext>
            </a:extLst>
          </p:cNvPr>
          <p:cNvSpPr txBox="1"/>
          <p:nvPr/>
        </p:nvSpPr>
        <p:spPr>
          <a:xfrm>
            <a:off x="2514773" y="1307268"/>
            <a:ext cx="7501098" cy="4460796"/>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algn="just"/>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Bài văn tả phong cảnh thường có 3 phần:</a:t>
            </a:r>
          </a:p>
          <a:p>
            <a:pPr algn="just"/>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 Mở bài: </a:t>
            </a: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Giới thiệu khái quát về phong cảnh.</a:t>
            </a:r>
          </a:p>
          <a:p>
            <a:pPr algn="just"/>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 Thân bài: </a:t>
            </a: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Tả lần lượt từng phần hoặc từng vẻ đẹp của phong cảnh.</a:t>
            </a:r>
          </a:p>
          <a:p>
            <a:pPr algn="just"/>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 Kết bài: </a:t>
            </a: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Nếu nhận xét hoặc cảm nghĩ về phong cảnh.</a:t>
            </a:r>
            <a:endPar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pic>
        <p:nvPicPr>
          <p:cNvPr id="22" name="Picture 21">
            <a:extLst>
              <a:ext uri="{FF2B5EF4-FFF2-40B4-BE49-F238E27FC236}">
                <a16:creationId xmlns:a16="http://schemas.microsoft.com/office/drawing/2014/main" id="{8F6C230D-6500-B4CF-00D1-24D116FE9F2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0" b="65957" l="0" r="50897"/>
                    </a14:imgEffect>
                  </a14:imgLayer>
                </a14:imgProps>
              </a:ext>
            </a:extLst>
          </a:blip>
          <a:srcRect r="47935" b="20667"/>
          <a:stretch/>
        </p:blipFill>
        <p:spPr>
          <a:xfrm>
            <a:off x="-726577" y="2799143"/>
            <a:ext cx="3846052" cy="4938827"/>
          </a:xfrm>
          <a:prstGeom prst="rect">
            <a:avLst/>
          </a:prstGeom>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CDAF7E44-AD5D-51D9-7A46-8ECD22596E94}"/>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0" b="67430" l="54069" r="96276"/>
                    </a14:imgEffect>
                  </a14:imgLayer>
                </a14:imgProps>
              </a:ext>
            </a:extLst>
          </a:blip>
          <a:srcRect l="50662" b="20667"/>
          <a:stretch/>
        </p:blipFill>
        <p:spPr>
          <a:xfrm>
            <a:off x="9111287" y="2600441"/>
            <a:ext cx="3644570" cy="4938827"/>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2494222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8555A-F93D-4AA4-9CD8-8387544A8864}"/>
              </a:ext>
            </a:extLst>
          </p:cNvPr>
          <p:cNvPicPr>
            <a:picLocks noChangeAspect="1"/>
          </p:cNvPicPr>
          <p:nvPr/>
        </p:nvPicPr>
        <p:blipFill rotWithShape="1">
          <a:blip r:embed="rId4">
            <a:extLst>
              <a:ext uri="{28A0092B-C50C-407E-A947-70E740481C1C}">
                <a14:useLocalDpi xmlns:a14="http://schemas.microsoft.com/office/drawing/2010/main" val="0"/>
              </a:ext>
            </a:extLst>
          </a:blip>
          <a:srcRect b="14445"/>
          <a:stretch/>
        </p:blipFill>
        <p:spPr>
          <a:xfrm>
            <a:off x="-104775" y="-133350"/>
            <a:ext cx="12401550" cy="6991350"/>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453629B7-E071-F55A-A02B-420076A867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7030" y="713902"/>
            <a:ext cx="7193903" cy="5791702"/>
          </a:xfrm>
          <a:prstGeom prst="rect">
            <a:avLst/>
          </a:prstGeom>
        </p:spPr>
      </p:pic>
    </p:spTree>
    <p:custDataLst>
      <p:tags r:id="rId1"/>
    </p:custDataLst>
    <p:extLst>
      <p:ext uri="{BB962C8B-B14F-4D97-AF65-F5344CB8AC3E}">
        <p14:creationId xmlns:p14="http://schemas.microsoft.com/office/powerpoint/2010/main" val="1559425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B1B6813-3ACD-617C-22A9-3EB20BD58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73" y="726313"/>
            <a:ext cx="11498053" cy="5639289"/>
          </a:xfrm>
          <a:prstGeom prst="rect">
            <a:avLst/>
          </a:prstGeom>
        </p:spPr>
      </p:pic>
      <p:sp>
        <p:nvSpPr>
          <p:cNvPr id="5" name="TextBox 4">
            <a:extLst>
              <a:ext uri="{FF2B5EF4-FFF2-40B4-BE49-F238E27FC236}">
                <a16:creationId xmlns:a16="http://schemas.microsoft.com/office/drawing/2014/main" id="{DB59F760-24B7-0583-6030-B57C06A8F768}"/>
              </a:ext>
            </a:extLst>
          </p:cNvPr>
          <p:cNvSpPr txBox="1"/>
          <p:nvPr/>
        </p:nvSpPr>
        <p:spPr>
          <a:xfrm>
            <a:off x="3157870" y="1531088"/>
            <a:ext cx="5656521" cy="2585323"/>
          </a:xfrm>
          <a:prstGeom prst="rect">
            <a:avLst/>
          </a:prstGeom>
          <a:noFill/>
        </p:spPr>
        <p:txBody>
          <a:bodyPr wrap="square" rtlCol="0">
            <a:spAutoFit/>
          </a:bodyPr>
          <a:lstStyle/>
          <a:p>
            <a:pPr algn="ctr"/>
            <a:r>
              <a:rPr lang="en-US" sz="5400" b="1" dirty="0" err="1">
                <a:solidFill>
                  <a:schemeClr val="bg1"/>
                </a:solidFill>
              </a:rPr>
              <a:t>Nêu</a:t>
            </a:r>
            <a:r>
              <a:rPr lang="en-US" sz="5400" b="1" dirty="0">
                <a:solidFill>
                  <a:schemeClr val="bg1"/>
                </a:solidFill>
              </a:rPr>
              <a:t> </a:t>
            </a:r>
            <a:r>
              <a:rPr lang="en-US" sz="5400" b="1" dirty="0" err="1">
                <a:solidFill>
                  <a:schemeClr val="bg1"/>
                </a:solidFill>
              </a:rPr>
              <a:t>điều</a:t>
            </a:r>
            <a:r>
              <a:rPr lang="en-US" sz="5400" b="1" dirty="0">
                <a:solidFill>
                  <a:schemeClr val="bg1"/>
                </a:solidFill>
              </a:rPr>
              <a:t> </a:t>
            </a:r>
            <a:r>
              <a:rPr lang="en-US" sz="5400" b="1" dirty="0" err="1">
                <a:solidFill>
                  <a:schemeClr val="bg1"/>
                </a:solidFill>
              </a:rPr>
              <a:t>em</a:t>
            </a:r>
            <a:r>
              <a:rPr lang="en-US" sz="5400" b="1" dirty="0">
                <a:solidFill>
                  <a:schemeClr val="bg1"/>
                </a:solidFill>
              </a:rPr>
              <a:t> </a:t>
            </a:r>
            <a:r>
              <a:rPr lang="en-US" sz="5400" b="1" dirty="0" err="1">
                <a:solidFill>
                  <a:schemeClr val="bg1"/>
                </a:solidFill>
              </a:rPr>
              <a:t>học</a:t>
            </a:r>
            <a:r>
              <a:rPr lang="en-US" sz="5400" b="1" dirty="0">
                <a:solidFill>
                  <a:schemeClr val="bg1"/>
                </a:solidFill>
              </a:rPr>
              <a:t> </a:t>
            </a:r>
            <a:r>
              <a:rPr lang="en-US" sz="5400" b="1" dirty="0" err="1">
                <a:solidFill>
                  <a:schemeClr val="bg1"/>
                </a:solidFill>
              </a:rPr>
              <a:t>tập</a:t>
            </a:r>
            <a:r>
              <a:rPr lang="en-US" sz="5400" b="1" dirty="0">
                <a:solidFill>
                  <a:schemeClr val="bg1"/>
                </a:solidFill>
              </a:rPr>
              <a:t> </a:t>
            </a:r>
            <a:r>
              <a:rPr lang="en-US" sz="5400" b="1" dirty="0" err="1">
                <a:solidFill>
                  <a:schemeClr val="bg1"/>
                </a:solidFill>
              </a:rPr>
              <a:t>được</a:t>
            </a:r>
            <a:r>
              <a:rPr lang="en-US" sz="5400" b="1" dirty="0">
                <a:solidFill>
                  <a:schemeClr val="bg1"/>
                </a:solidFill>
              </a:rPr>
              <a:t> </a:t>
            </a:r>
            <a:r>
              <a:rPr lang="en-US" sz="5400" b="1" dirty="0" err="1">
                <a:solidFill>
                  <a:schemeClr val="bg1"/>
                </a:solidFill>
              </a:rPr>
              <a:t>từ</a:t>
            </a:r>
            <a:r>
              <a:rPr lang="en-US" sz="5400" b="1" dirty="0">
                <a:solidFill>
                  <a:schemeClr val="bg1"/>
                </a:solidFill>
              </a:rPr>
              <a:t> </a:t>
            </a:r>
            <a:r>
              <a:rPr lang="en-US" sz="5400" b="1" dirty="0" err="1">
                <a:solidFill>
                  <a:schemeClr val="bg1"/>
                </a:solidFill>
              </a:rPr>
              <a:t>bài</a:t>
            </a:r>
            <a:r>
              <a:rPr lang="en-US" sz="5400" b="1" dirty="0">
                <a:solidFill>
                  <a:schemeClr val="bg1"/>
                </a:solidFill>
              </a:rPr>
              <a:t> </a:t>
            </a:r>
            <a:r>
              <a:rPr lang="en-US" sz="5400" b="1" dirty="0" err="1">
                <a:solidFill>
                  <a:schemeClr val="bg1"/>
                </a:solidFill>
              </a:rPr>
              <a:t>văn</a:t>
            </a:r>
            <a:r>
              <a:rPr lang="en-US" sz="5400" b="1" dirty="0">
                <a:solidFill>
                  <a:schemeClr val="bg1"/>
                </a:solidFill>
              </a:rPr>
              <a:t> </a:t>
            </a:r>
            <a:r>
              <a:rPr lang="en-US" sz="5400" b="1" dirty="0" err="1">
                <a:solidFill>
                  <a:schemeClr val="bg1"/>
                </a:solidFill>
              </a:rPr>
              <a:t>tả</a:t>
            </a:r>
            <a:r>
              <a:rPr lang="en-US" sz="5400" b="1" dirty="0">
                <a:solidFill>
                  <a:schemeClr val="bg1"/>
                </a:solidFill>
              </a:rPr>
              <a:t> </a:t>
            </a:r>
            <a:r>
              <a:rPr lang="en-US" sz="5400" b="1" dirty="0" err="1">
                <a:solidFill>
                  <a:schemeClr val="bg1"/>
                </a:solidFill>
              </a:rPr>
              <a:t>cảnh</a:t>
            </a:r>
            <a:r>
              <a:rPr lang="en-US" sz="5400" b="1" dirty="0">
                <a:solidFill>
                  <a:schemeClr val="bg1"/>
                </a:solidFill>
              </a:rPr>
              <a:t> </a:t>
            </a:r>
            <a:r>
              <a:rPr lang="en-US" sz="5400" b="1" dirty="0" err="1">
                <a:solidFill>
                  <a:schemeClr val="bg1"/>
                </a:solidFill>
              </a:rPr>
              <a:t>Đà</a:t>
            </a:r>
            <a:r>
              <a:rPr lang="en-US" sz="5400" b="1" dirty="0">
                <a:solidFill>
                  <a:schemeClr val="bg1"/>
                </a:solidFill>
              </a:rPr>
              <a:t> </a:t>
            </a:r>
            <a:r>
              <a:rPr lang="en-US" sz="5400" b="1" dirty="0" err="1">
                <a:solidFill>
                  <a:schemeClr val="bg1"/>
                </a:solidFill>
              </a:rPr>
              <a:t>Lạt</a:t>
            </a:r>
            <a:r>
              <a:rPr lang="en-US" sz="5400" b="1" dirty="0">
                <a:solidFill>
                  <a:schemeClr val="bg1"/>
                </a:solidFill>
              </a:rPr>
              <a:t>.</a:t>
            </a:r>
          </a:p>
        </p:txBody>
      </p:sp>
    </p:spTree>
    <p:custDataLst>
      <p:tags r:id="rId1"/>
    </p:custDataLst>
    <p:extLst>
      <p:ext uri="{BB962C8B-B14F-4D97-AF65-F5344CB8AC3E}">
        <p14:creationId xmlns:p14="http://schemas.microsoft.com/office/powerpoint/2010/main" val="703975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8F86FEF-2A93-428D-B476-B6EACC6DD73D}"/>
              </a:ext>
            </a:extLst>
          </p:cNvPr>
          <p:cNvPicPr>
            <a:picLocks noChangeAspect="1"/>
          </p:cNvPicPr>
          <p:nvPr/>
        </p:nvPicPr>
        <p:blipFill>
          <a:blip r:embed="rId4"/>
          <a:stretch>
            <a:fillRect/>
          </a:stretch>
        </p:blipFill>
        <p:spPr>
          <a:xfrm>
            <a:off x="906075" y="2636370"/>
            <a:ext cx="9504488" cy="4090771"/>
          </a:xfrm>
          <a:prstGeom prst="rect">
            <a:avLst/>
          </a:prstGeom>
        </p:spPr>
      </p:pic>
      <p:pic>
        <p:nvPicPr>
          <p:cNvPr id="7" name="Picture 4">
            <a:extLst>
              <a:ext uri="{FF2B5EF4-FFF2-40B4-BE49-F238E27FC236}">
                <a16:creationId xmlns:a16="http://schemas.microsoft.com/office/drawing/2014/main" id="{75ABEE13-CD6F-E1F6-E8C6-41DB0818446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22906" y="909048"/>
            <a:ext cx="4490632" cy="2119773"/>
          </a:xfrm>
          <a:prstGeom prst="rect">
            <a:avLst/>
          </a:prstGeom>
        </p:spPr>
      </p:pic>
      <p:sp>
        <p:nvSpPr>
          <p:cNvPr id="8" name="TextBox 7">
            <a:extLst>
              <a:ext uri="{FF2B5EF4-FFF2-40B4-BE49-F238E27FC236}">
                <a16:creationId xmlns:a16="http://schemas.microsoft.com/office/drawing/2014/main" id="{4D6E28F3-BDA5-7D61-F075-802BD6089EBA}"/>
              </a:ext>
            </a:extLst>
          </p:cNvPr>
          <p:cNvSpPr txBox="1"/>
          <p:nvPr/>
        </p:nvSpPr>
        <p:spPr>
          <a:xfrm>
            <a:off x="1012054" y="1480423"/>
            <a:ext cx="3834615" cy="1077218"/>
          </a:xfrm>
          <a:prstGeom prst="rect">
            <a:avLst/>
          </a:prstGeom>
          <a:noFill/>
        </p:spPr>
        <p:txBody>
          <a:bodyPr wrap="square" rtlCol="0">
            <a:spAutoFit/>
          </a:bodyPr>
          <a:lstStyle/>
          <a:p>
            <a:pPr algn="just"/>
            <a:r>
              <a:rPr lang="en-US" sz="3200" b="1" dirty="0" err="1"/>
              <a:t>Nêu</a:t>
            </a:r>
            <a:r>
              <a:rPr lang="en-US" sz="3200" b="1" dirty="0"/>
              <a:t> </a:t>
            </a:r>
            <a:r>
              <a:rPr lang="en-US" sz="3200" b="1" dirty="0" err="1"/>
              <a:t>các</a:t>
            </a:r>
            <a:r>
              <a:rPr lang="en-US" sz="3200" b="1" dirty="0"/>
              <a:t> </a:t>
            </a:r>
            <a:r>
              <a:rPr lang="en-US" sz="3200" b="1" dirty="0" err="1"/>
              <a:t>kiểu</a:t>
            </a:r>
            <a:r>
              <a:rPr lang="en-US" sz="3200" b="1" dirty="0"/>
              <a:t> </a:t>
            </a:r>
            <a:r>
              <a:rPr lang="en-US" sz="3200" b="1" dirty="0" err="1"/>
              <a:t>bài</a:t>
            </a:r>
            <a:r>
              <a:rPr lang="en-US" sz="3200" b="1" dirty="0"/>
              <a:t> </a:t>
            </a:r>
            <a:r>
              <a:rPr lang="en-US" sz="3200" b="1" dirty="0" err="1"/>
              <a:t>văn</a:t>
            </a:r>
            <a:r>
              <a:rPr lang="en-US" sz="3200" b="1" dirty="0"/>
              <a:t> </a:t>
            </a:r>
            <a:r>
              <a:rPr lang="en-US" sz="3200" b="1" dirty="0" err="1"/>
              <a:t>miêu</a:t>
            </a:r>
            <a:r>
              <a:rPr lang="en-US" sz="3200" b="1" dirty="0"/>
              <a:t> </a:t>
            </a:r>
            <a:r>
              <a:rPr lang="en-US" sz="3200" b="1" dirty="0" err="1"/>
              <a:t>tả</a:t>
            </a:r>
            <a:r>
              <a:rPr lang="en-US" sz="3200" b="1" dirty="0"/>
              <a:t> </a:t>
            </a:r>
            <a:r>
              <a:rPr lang="en-US" sz="3200" b="1" dirty="0" err="1"/>
              <a:t>em</a:t>
            </a:r>
            <a:r>
              <a:rPr lang="en-US" sz="3200" b="1" dirty="0"/>
              <a:t> </a:t>
            </a:r>
            <a:r>
              <a:rPr lang="en-US" sz="3200" b="1" dirty="0" err="1"/>
              <a:t>đã</a:t>
            </a:r>
            <a:r>
              <a:rPr lang="en-US" sz="3200" b="1" dirty="0"/>
              <a:t> </a:t>
            </a:r>
            <a:r>
              <a:rPr lang="en-US" sz="3200" b="1" dirty="0" err="1"/>
              <a:t>học</a:t>
            </a:r>
            <a:r>
              <a:rPr lang="en-US" sz="3200" b="1" dirty="0"/>
              <a:t>.</a:t>
            </a:r>
          </a:p>
        </p:txBody>
      </p:sp>
      <p:grpSp>
        <p:nvGrpSpPr>
          <p:cNvPr id="14" name="Group 13">
            <a:extLst>
              <a:ext uri="{FF2B5EF4-FFF2-40B4-BE49-F238E27FC236}">
                <a16:creationId xmlns:a16="http://schemas.microsoft.com/office/drawing/2014/main" id="{20BFF4AD-B69C-413F-4690-B71B80866060}"/>
              </a:ext>
            </a:extLst>
          </p:cNvPr>
          <p:cNvGrpSpPr/>
          <p:nvPr/>
        </p:nvGrpSpPr>
        <p:grpSpPr>
          <a:xfrm>
            <a:off x="5645681" y="636480"/>
            <a:ext cx="6055087" cy="2390805"/>
            <a:chOff x="5645681" y="636480"/>
            <a:chExt cx="6055087" cy="2577237"/>
          </a:xfrm>
        </p:grpSpPr>
        <p:sp>
          <p:nvSpPr>
            <p:cNvPr id="10" name="Rectangle: Diagonal Corners Rounded 9">
              <a:extLst>
                <a:ext uri="{FF2B5EF4-FFF2-40B4-BE49-F238E27FC236}">
                  <a16:creationId xmlns:a16="http://schemas.microsoft.com/office/drawing/2014/main" id="{E19BCA7D-92D9-D35E-6391-0272726DADC7}"/>
                </a:ext>
              </a:extLst>
            </p:cNvPr>
            <p:cNvSpPr/>
            <p:nvPr/>
          </p:nvSpPr>
          <p:spPr>
            <a:xfrm>
              <a:off x="5645681" y="636480"/>
              <a:ext cx="5886412" cy="2435194"/>
            </a:xfrm>
            <a:prstGeom prst="round2Diag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Diagonal Corners Rounded 10">
              <a:extLst>
                <a:ext uri="{FF2B5EF4-FFF2-40B4-BE49-F238E27FC236}">
                  <a16:creationId xmlns:a16="http://schemas.microsoft.com/office/drawing/2014/main" id="{A162FFA8-0998-4A15-06B4-00322BB41219}"/>
                </a:ext>
              </a:extLst>
            </p:cNvPr>
            <p:cNvSpPr/>
            <p:nvPr/>
          </p:nvSpPr>
          <p:spPr>
            <a:xfrm>
              <a:off x="5775027" y="794685"/>
              <a:ext cx="5925741" cy="2419032"/>
            </a:xfrm>
            <a:prstGeom prst="round2Diag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6A712D3-F482-E925-4C5E-71CBDE2723A8}"/>
                </a:ext>
              </a:extLst>
            </p:cNvPr>
            <p:cNvSpPr txBox="1"/>
            <p:nvPr/>
          </p:nvSpPr>
          <p:spPr>
            <a:xfrm>
              <a:off x="5917227" y="1077478"/>
              <a:ext cx="5730275" cy="1938992"/>
            </a:xfrm>
            <a:prstGeom prst="rect">
              <a:avLst/>
            </a:prstGeom>
            <a:noFill/>
          </p:spPr>
          <p:txBody>
            <a:bodyPr wrap="square">
              <a:spAutoFit/>
            </a:bodyPr>
            <a:lstStyle/>
            <a:p>
              <a:pPr marL="342900" indent="-342900" algn="just">
                <a:buFont typeface="Arial" panose="020B0604020202020204" pitchFamily="34" charset="0"/>
                <a:buChar char="•"/>
              </a:pPr>
              <a:r>
                <a:rPr lang="vi-VN" sz="2400" b="1" dirty="0">
                  <a:solidFill>
                    <a:srgbClr val="002060"/>
                  </a:solidFill>
                  <a:latin typeface="Calibri" panose="020F0502020204030204" pitchFamily="34" charset="0"/>
                  <a:cs typeface="Calibri" panose="020F0502020204030204" pitchFamily="34" charset="0"/>
                </a:rPr>
                <a:t>Lớp 2: Viết được 4 – 5 câu tả 1 đồ vật.</a:t>
              </a:r>
            </a:p>
            <a:p>
              <a:pPr marL="342900" indent="-342900" algn="just">
                <a:buFont typeface="Arial" panose="020B0604020202020204" pitchFamily="34" charset="0"/>
                <a:buChar char="•"/>
              </a:pPr>
              <a:r>
                <a:rPr lang="vi-VN" sz="2400" b="1" dirty="0">
                  <a:solidFill>
                    <a:srgbClr val="002060"/>
                  </a:solidFill>
                  <a:latin typeface="Calibri" panose="020F0502020204030204" pitchFamily="34" charset="0"/>
                  <a:cs typeface="Calibri" panose="020F0502020204030204" pitchFamily="34" charset="0"/>
                </a:rPr>
                <a:t>Lớp 3: Viết được đoạn văn ngắn tả đồ vật.</a:t>
              </a:r>
            </a:p>
            <a:p>
              <a:pPr marL="342900" indent="-342900" algn="just">
                <a:buFont typeface="Arial" panose="020B0604020202020204" pitchFamily="34" charset="0"/>
                <a:buChar char="•"/>
              </a:pPr>
              <a:r>
                <a:rPr lang="vi-VN" sz="2400" b="1" dirty="0">
                  <a:solidFill>
                    <a:srgbClr val="002060"/>
                  </a:solidFill>
                  <a:latin typeface="Calibri" panose="020F0502020204030204" pitchFamily="34" charset="0"/>
                  <a:cs typeface="Calibri" panose="020F0502020204030204" pitchFamily="34" charset="0"/>
                </a:rPr>
                <a:t>Lớp 4: Viết được bài văn tả con vật, tả cây cối.</a:t>
              </a:r>
            </a:p>
          </p:txBody>
        </p:sp>
      </p:grpSp>
    </p:spTree>
    <p:custDataLst>
      <p:tags r:id="rId1"/>
    </p:custDataLst>
    <p:extLst>
      <p:ext uri="{BB962C8B-B14F-4D97-AF65-F5344CB8AC3E}">
        <p14:creationId xmlns:p14="http://schemas.microsoft.com/office/powerpoint/2010/main" val="4008147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8F86FEF-2A93-428D-B476-B6EACC6DD73D}"/>
              </a:ext>
            </a:extLst>
          </p:cNvPr>
          <p:cNvPicPr>
            <a:picLocks noChangeAspect="1"/>
          </p:cNvPicPr>
          <p:nvPr/>
        </p:nvPicPr>
        <p:blipFill>
          <a:blip r:embed="rId4"/>
          <a:stretch>
            <a:fillRect/>
          </a:stretch>
        </p:blipFill>
        <p:spPr>
          <a:xfrm>
            <a:off x="906075" y="2636370"/>
            <a:ext cx="9504488" cy="4090771"/>
          </a:xfrm>
          <a:prstGeom prst="rect">
            <a:avLst/>
          </a:prstGeom>
        </p:spPr>
      </p:pic>
      <p:pic>
        <p:nvPicPr>
          <p:cNvPr id="7" name="Picture 4">
            <a:extLst>
              <a:ext uri="{FF2B5EF4-FFF2-40B4-BE49-F238E27FC236}">
                <a16:creationId xmlns:a16="http://schemas.microsoft.com/office/drawing/2014/main" id="{75ABEE13-CD6F-E1F6-E8C6-41DB0818446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22906" y="909048"/>
            <a:ext cx="4490632" cy="2119773"/>
          </a:xfrm>
          <a:prstGeom prst="rect">
            <a:avLst/>
          </a:prstGeom>
        </p:spPr>
      </p:pic>
      <p:sp>
        <p:nvSpPr>
          <p:cNvPr id="8" name="TextBox 7">
            <a:extLst>
              <a:ext uri="{FF2B5EF4-FFF2-40B4-BE49-F238E27FC236}">
                <a16:creationId xmlns:a16="http://schemas.microsoft.com/office/drawing/2014/main" id="{4D6E28F3-BDA5-7D61-F075-802BD6089EBA}"/>
              </a:ext>
            </a:extLst>
          </p:cNvPr>
          <p:cNvSpPr txBox="1"/>
          <p:nvPr/>
        </p:nvSpPr>
        <p:spPr>
          <a:xfrm>
            <a:off x="1012054" y="1320624"/>
            <a:ext cx="3737499" cy="1384995"/>
          </a:xfrm>
          <a:prstGeom prst="rect">
            <a:avLst/>
          </a:prstGeom>
          <a:noFill/>
        </p:spPr>
        <p:txBody>
          <a:bodyPr wrap="square" rtlCol="0">
            <a:spAutoFit/>
          </a:bodyPr>
          <a:lstStyle/>
          <a:p>
            <a:pPr lvl="0" algn="ctr"/>
            <a:r>
              <a:rPr lang="en-US" sz="2800" b="1" dirty="0" err="1">
                <a:solidFill>
                  <a:prstClr val="black"/>
                </a:solidFill>
                <a:latin typeface="Calibri" panose="020F0502020204030204"/>
              </a:rPr>
              <a:t>Nêu</a:t>
            </a:r>
            <a:r>
              <a:rPr lang="en-US" sz="2800" b="1" dirty="0">
                <a:solidFill>
                  <a:prstClr val="black"/>
                </a:solidFill>
                <a:latin typeface="Calibri" panose="020F0502020204030204"/>
              </a:rPr>
              <a:t> n</a:t>
            </a:r>
            <a:r>
              <a:rPr lang="vi-VN" sz="2800" b="1" dirty="0">
                <a:solidFill>
                  <a:prstClr val="black"/>
                </a:solidFill>
                <a:latin typeface="Calibri" panose="020F0502020204030204"/>
              </a:rPr>
              <a:t>hững điểm cần lưu ý khi viết đoạn văn, bài văn miêu tả</a:t>
            </a:r>
            <a:r>
              <a:rPr lang="en-US" sz="2800" b="1" dirty="0">
                <a:solidFill>
                  <a:prstClr val="black"/>
                </a:solidFill>
                <a:latin typeface="Calibri" panose="020F0502020204030204"/>
              </a:rPr>
              <a:t>.</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grpSp>
        <p:nvGrpSpPr>
          <p:cNvPr id="14" name="Group 13">
            <a:extLst>
              <a:ext uri="{FF2B5EF4-FFF2-40B4-BE49-F238E27FC236}">
                <a16:creationId xmlns:a16="http://schemas.microsoft.com/office/drawing/2014/main" id="{20BFF4AD-B69C-413F-4690-B71B80866060}"/>
              </a:ext>
            </a:extLst>
          </p:cNvPr>
          <p:cNvGrpSpPr/>
          <p:nvPr/>
        </p:nvGrpSpPr>
        <p:grpSpPr>
          <a:xfrm>
            <a:off x="5645681" y="636480"/>
            <a:ext cx="6055087" cy="2390805"/>
            <a:chOff x="5645681" y="636480"/>
            <a:chExt cx="6055087" cy="2577237"/>
          </a:xfrm>
        </p:grpSpPr>
        <p:sp>
          <p:nvSpPr>
            <p:cNvPr id="10" name="Rectangle: Diagonal Corners Rounded 9">
              <a:extLst>
                <a:ext uri="{FF2B5EF4-FFF2-40B4-BE49-F238E27FC236}">
                  <a16:creationId xmlns:a16="http://schemas.microsoft.com/office/drawing/2014/main" id="{E19BCA7D-92D9-D35E-6391-0272726DADC7}"/>
                </a:ext>
              </a:extLst>
            </p:cNvPr>
            <p:cNvSpPr/>
            <p:nvPr/>
          </p:nvSpPr>
          <p:spPr>
            <a:xfrm>
              <a:off x="5645681" y="636480"/>
              <a:ext cx="5886412" cy="2435194"/>
            </a:xfrm>
            <a:prstGeom prst="round2Diag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Rounded 10">
              <a:extLst>
                <a:ext uri="{FF2B5EF4-FFF2-40B4-BE49-F238E27FC236}">
                  <a16:creationId xmlns:a16="http://schemas.microsoft.com/office/drawing/2014/main" id="{A162FFA8-0998-4A15-06B4-00322BB41219}"/>
                </a:ext>
              </a:extLst>
            </p:cNvPr>
            <p:cNvSpPr/>
            <p:nvPr/>
          </p:nvSpPr>
          <p:spPr>
            <a:xfrm>
              <a:off x="5775027" y="794685"/>
              <a:ext cx="5925741" cy="2419032"/>
            </a:xfrm>
            <a:prstGeom prst="round2Diag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6A712D3-F482-E925-4C5E-71CBDE2723A8}"/>
                </a:ext>
              </a:extLst>
            </p:cNvPr>
            <p:cNvSpPr txBox="1"/>
            <p:nvPr/>
          </p:nvSpPr>
          <p:spPr>
            <a:xfrm>
              <a:off x="5917227" y="1077478"/>
              <a:ext cx="5730275" cy="1957482"/>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Quan sát để tìm đặc điểm riêng của sự vật được miêu tả.</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Lựa chọn từ ngữ, cách viết câu để nêu bật đặc điểm riêng của sự vật.</a:t>
              </a:r>
            </a:p>
          </p:txBody>
        </p:sp>
      </p:grpSp>
    </p:spTree>
    <p:custDataLst>
      <p:tags r:id="rId1"/>
    </p:custDataLst>
    <p:extLst>
      <p:ext uri="{BB962C8B-B14F-4D97-AF65-F5344CB8AC3E}">
        <p14:creationId xmlns:p14="http://schemas.microsoft.com/office/powerpoint/2010/main" val="640255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4">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Rounded Rectangle 7">
            <a:extLst>
              <a:ext uri="{FF2B5EF4-FFF2-40B4-BE49-F238E27FC236}">
                <a16:creationId xmlns:a16="http://schemas.microsoft.com/office/drawing/2014/main" id="{FF183617-F189-49F7-942C-C5C69F9A69A4}"/>
              </a:ext>
            </a:extLst>
          </p:cNvPr>
          <p:cNvSpPr/>
          <p:nvPr/>
        </p:nvSpPr>
        <p:spPr>
          <a:xfrm>
            <a:off x="1209675" y="864482"/>
            <a:ext cx="9772650" cy="4704735"/>
          </a:xfrm>
          <a:prstGeom prst="roundRect">
            <a:avLst/>
          </a:prstGeom>
          <a:solidFill>
            <a:srgbClr val="FFFFFF">
              <a:alpha val="96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6FB6878-80E6-4E35-93FC-FCEF28CACD4F}"/>
              </a:ext>
            </a:extLst>
          </p:cNvPr>
          <p:cNvSpPr txBox="1"/>
          <p:nvPr/>
        </p:nvSpPr>
        <p:spPr>
          <a:xfrm>
            <a:off x="1766541" y="845725"/>
            <a:ext cx="87228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rPr>
              <a:t>Thứ</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ngày</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tháng</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năm</a:t>
            </a:r>
            <a:r>
              <a:rPr kumimoji="0" lang="en-US" sz="4000" b="1" i="0" u="none" strike="noStrike" kern="1200" cap="none" spc="0" normalizeH="0" baseline="0" noProof="0" dirty="0">
                <a:ln>
                  <a:noFill/>
                </a:ln>
                <a:solidFill>
                  <a:prstClr val="black"/>
                </a:solidFill>
                <a:effectLst/>
                <a:uLnTx/>
                <a:uFillTx/>
              </a:rPr>
              <a:t> …</a:t>
            </a:r>
          </a:p>
        </p:txBody>
      </p:sp>
      <p:pic>
        <p:nvPicPr>
          <p:cNvPr id="5" name="Picture 2" descr="Cute girl smiling welcoming posture character cartoon logo hand drawn art illustration">
            <a:extLst>
              <a:ext uri="{FF2B5EF4-FFF2-40B4-BE49-F238E27FC236}">
                <a16:creationId xmlns:a16="http://schemas.microsoft.com/office/drawing/2014/main" id="{67F72A09-B665-AD54-764C-F22040D8547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2098" t="5797" r="24015"/>
          <a:stretch/>
        </p:blipFill>
        <p:spPr bwMode="auto">
          <a:xfrm>
            <a:off x="9718898" y="3414735"/>
            <a:ext cx="2552700" cy="35714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36BBA3B-DBED-2A72-3FD9-F5DED9510762}"/>
              </a:ext>
            </a:extLst>
          </p:cNvPr>
          <p:cNvGrpSpPr/>
          <p:nvPr/>
        </p:nvGrpSpPr>
        <p:grpSpPr>
          <a:xfrm>
            <a:off x="0" y="1064227"/>
            <a:ext cx="2183082" cy="1506414"/>
            <a:chOff x="217218" y="265236"/>
            <a:chExt cx="2183082" cy="1506414"/>
          </a:xfrm>
        </p:grpSpPr>
        <p:sp>
          <p:nvSpPr>
            <p:cNvPr id="7" name="Freeform 4">
              <a:extLst>
                <a:ext uri="{FF2B5EF4-FFF2-40B4-BE49-F238E27FC236}">
                  <a16:creationId xmlns:a16="http://schemas.microsoft.com/office/drawing/2014/main" id="{F74BF54B-C453-73AE-ED82-9B4853ECCBDF}"/>
                </a:ext>
              </a:extLst>
            </p:cNvPr>
            <p:cNvSpPr/>
            <p:nvPr/>
          </p:nvSpPr>
          <p:spPr>
            <a:xfrm>
              <a:off x="217218" y="265236"/>
              <a:ext cx="2183082" cy="1506414"/>
            </a:xfrm>
            <a:custGeom>
              <a:avLst/>
              <a:gdLst/>
              <a:ahLst/>
              <a:cxnLst/>
              <a:rect l="l" t="t" r="r" b="b"/>
              <a:pathLst>
                <a:path w="3024000" h="2207520">
                  <a:moveTo>
                    <a:pt x="0" y="0"/>
                  </a:moveTo>
                  <a:lnTo>
                    <a:pt x="3024000" y="0"/>
                  </a:lnTo>
                  <a:lnTo>
                    <a:pt x="3024000" y="2207520"/>
                  </a:lnTo>
                  <a:lnTo>
                    <a:pt x="0" y="220752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8" name="Picture 7" descr="A pink and yellow text&#10;&#10;Description automatically generated">
              <a:extLst>
                <a:ext uri="{FF2B5EF4-FFF2-40B4-BE49-F238E27FC236}">
                  <a16:creationId xmlns:a16="http://schemas.microsoft.com/office/drawing/2014/main" id="{AC21BDFE-19A9-14F5-58F0-8DB12A89F2F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71499" y="592234"/>
              <a:ext cx="1428751" cy="913898"/>
            </a:xfrm>
            <a:prstGeom prst="rect">
              <a:avLst/>
            </a:prstGeom>
          </p:spPr>
        </p:pic>
        <p:sp>
          <p:nvSpPr>
            <p:cNvPr id="9" name="Rectangle 8">
              <a:extLst>
                <a:ext uri="{FF2B5EF4-FFF2-40B4-BE49-F238E27FC236}">
                  <a16:creationId xmlns:a16="http://schemas.microsoft.com/office/drawing/2014/main" id="{4B6CA094-A5F3-1947-7EDC-7A6319496A8B}"/>
                </a:ext>
              </a:extLst>
            </p:cNvPr>
            <p:cNvSpPr/>
            <p:nvPr/>
          </p:nvSpPr>
          <p:spPr>
            <a:xfrm rot="2434786">
              <a:off x="1619251" y="504825"/>
              <a:ext cx="85725" cy="20002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9900"/>
                </a:solidFill>
              </a:endParaRPr>
            </a:p>
          </p:txBody>
        </p:sp>
      </p:grpSp>
      <p:pic>
        <p:nvPicPr>
          <p:cNvPr id="11" name="Picture 10">
            <a:extLst>
              <a:ext uri="{FF2B5EF4-FFF2-40B4-BE49-F238E27FC236}">
                <a16:creationId xmlns:a16="http://schemas.microsoft.com/office/drawing/2014/main" id="{EF5F0E8E-1942-99D2-D563-59076C1A4073}"/>
              </a:ext>
            </a:extLst>
          </p:cNvPr>
          <p:cNvPicPr>
            <a:picLocks noChangeAspect="1"/>
          </p:cNvPicPr>
          <p:nvPr/>
        </p:nvPicPr>
        <p:blipFill>
          <a:blip r:embed="rId9"/>
          <a:stretch>
            <a:fillRect/>
          </a:stretch>
        </p:blipFill>
        <p:spPr>
          <a:xfrm>
            <a:off x="1402898" y="2450522"/>
            <a:ext cx="9102117" cy="2969009"/>
          </a:xfrm>
          <a:prstGeom prst="rect">
            <a:avLst/>
          </a:prstGeom>
        </p:spPr>
      </p:pic>
      <p:pic>
        <p:nvPicPr>
          <p:cNvPr id="17" name="Picture 16">
            <a:extLst>
              <a:ext uri="{FF2B5EF4-FFF2-40B4-BE49-F238E27FC236}">
                <a16:creationId xmlns:a16="http://schemas.microsoft.com/office/drawing/2014/main" id="{037DC35B-A40A-199B-5F0D-53721EDF88A3}"/>
              </a:ext>
            </a:extLst>
          </p:cNvPr>
          <p:cNvPicPr>
            <a:picLocks noChangeAspect="1"/>
          </p:cNvPicPr>
          <p:nvPr/>
        </p:nvPicPr>
        <p:blipFill>
          <a:blip r:embed="rId10"/>
          <a:stretch>
            <a:fillRect/>
          </a:stretch>
        </p:blipFill>
        <p:spPr>
          <a:xfrm>
            <a:off x="4115320" y="1702897"/>
            <a:ext cx="3712786" cy="1072989"/>
          </a:xfrm>
          <a:prstGeom prst="rect">
            <a:avLst/>
          </a:prstGeom>
        </p:spPr>
      </p:pic>
    </p:spTree>
    <p:custDataLst>
      <p:tags r:id="rId1"/>
    </p:custDataLst>
    <p:extLst>
      <p:ext uri="{BB962C8B-B14F-4D97-AF65-F5344CB8AC3E}">
        <p14:creationId xmlns:p14="http://schemas.microsoft.com/office/powerpoint/2010/main" val="2022577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3"/>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8555A-F93D-4AA4-9CD8-8387544A8864}"/>
              </a:ext>
            </a:extLst>
          </p:cNvPr>
          <p:cNvPicPr>
            <a:picLocks noChangeAspect="1"/>
          </p:cNvPicPr>
          <p:nvPr/>
        </p:nvPicPr>
        <p:blipFill rotWithShape="1">
          <a:blip r:embed="rId4">
            <a:extLst>
              <a:ext uri="{28A0092B-C50C-407E-A947-70E740481C1C}">
                <a14:useLocalDpi xmlns:a14="http://schemas.microsoft.com/office/drawing/2010/main" val="0"/>
              </a:ext>
            </a:extLst>
          </a:blip>
          <a:srcRect b="14445"/>
          <a:stretch/>
        </p:blipFill>
        <p:spPr>
          <a:xfrm>
            <a:off x="-104775" y="-133350"/>
            <a:ext cx="12401550" cy="6991350"/>
          </a:xfrm>
          <a:prstGeom prst="rect">
            <a:avLst/>
          </a:prstGeom>
        </p:spPr>
      </p:pic>
      <p:pic>
        <p:nvPicPr>
          <p:cNvPr id="5" name="Picture 4" descr="A red and green text on a black background&#10;&#10;Description automatically generated">
            <a:extLst>
              <a:ext uri="{FF2B5EF4-FFF2-40B4-BE49-F238E27FC236}">
                <a16:creationId xmlns:a16="http://schemas.microsoft.com/office/drawing/2014/main" id="{A3DD0872-2C47-E291-C673-3BE5BB4672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3989" y="929753"/>
            <a:ext cx="7456054" cy="5584420"/>
          </a:xfrm>
          <a:prstGeom prst="rect">
            <a:avLst/>
          </a:prstGeom>
        </p:spPr>
      </p:pic>
    </p:spTree>
    <p:custDataLst>
      <p:tags r:id="rId1"/>
    </p:custDataLst>
    <p:extLst>
      <p:ext uri="{BB962C8B-B14F-4D97-AF65-F5344CB8AC3E}">
        <p14:creationId xmlns:p14="http://schemas.microsoft.com/office/powerpoint/2010/main" val="2480319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4187"/>
            <a:ext cx="11714328" cy="64411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A73FD10A-FF5C-6E70-CDAC-6BF0CC59A033}"/>
              </a:ext>
            </a:extLst>
          </p:cNvPr>
          <p:cNvGrpSpPr/>
          <p:nvPr/>
        </p:nvGrpSpPr>
        <p:grpSpPr>
          <a:xfrm>
            <a:off x="861237" y="0"/>
            <a:ext cx="10069033" cy="1392865"/>
            <a:chOff x="1052623" y="-158211"/>
            <a:chExt cx="10069033" cy="1392865"/>
          </a:xfrm>
        </p:grpSpPr>
        <p:pic>
          <p:nvPicPr>
            <p:cNvPr id="3" name="Picture 12">
              <a:extLst>
                <a:ext uri="{FF2B5EF4-FFF2-40B4-BE49-F238E27FC236}">
                  <a16:creationId xmlns:a16="http://schemas.microsoft.com/office/drawing/2014/main" id="{20DE96CE-7228-6F50-F758-3387FF15BF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121894" y="51097"/>
              <a:ext cx="8929564" cy="1183557"/>
            </a:xfrm>
            <a:prstGeom prst="rect">
              <a:avLst/>
            </a:prstGeom>
          </p:spPr>
        </p:pic>
        <p:sp>
          <p:nvSpPr>
            <p:cNvPr id="4" name="TextBox 3">
              <a:extLst>
                <a:ext uri="{FF2B5EF4-FFF2-40B4-BE49-F238E27FC236}">
                  <a16:creationId xmlns:a16="http://schemas.microsoft.com/office/drawing/2014/main" id="{F75429E8-D977-A389-0BD3-5E2746F8749B}"/>
                </a:ext>
              </a:extLst>
            </p:cNvPr>
            <p:cNvSpPr txBox="1"/>
            <p:nvPr/>
          </p:nvSpPr>
          <p:spPr>
            <a:xfrm>
              <a:off x="2433142" y="260589"/>
              <a:ext cx="8688514" cy="707886"/>
            </a:xfrm>
            <a:prstGeom prst="rect">
              <a:avLst/>
            </a:prstGeom>
            <a:noFill/>
          </p:spPr>
          <p:txBody>
            <a:bodyPr wrap="square" rtlCol="0">
              <a:spAutoFit/>
            </a:bodyPr>
            <a:lstStyle/>
            <a:p>
              <a:pPr lvl="0" algn="ctr">
                <a:defRPr/>
              </a:pPr>
              <a:r>
                <a:rPr lang="vi-VN" sz="4000" b="1" i="1" dirty="0">
                  <a:solidFill>
                    <a:srgbClr val="FF0000"/>
                  </a:solidFill>
                  <a:latin typeface="Calibri" panose="020F0502020204030204"/>
                </a:rPr>
                <a:t>Đọc bài văn dưới đây và trả lời câu hỏi.</a:t>
              </a:r>
              <a:endPar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 name="Picture 9">
              <a:extLst>
                <a:ext uri="{FF2B5EF4-FFF2-40B4-BE49-F238E27FC236}">
                  <a16:creationId xmlns:a16="http://schemas.microsoft.com/office/drawing/2014/main" id="{022AB35D-8D31-77D8-751A-1FFE568289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52623" y="-158211"/>
              <a:ext cx="1362856" cy="1281085"/>
            </a:xfrm>
            <a:prstGeom prst="rect">
              <a:avLst/>
            </a:prstGeom>
          </p:spPr>
        </p:pic>
      </p:grpSp>
      <p:sp>
        <p:nvSpPr>
          <p:cNvPr id="9" name="TextBox 8">
            <a:extLst>
              <a:ext uri="{FF2B5EF4-FFF2-40B4-BE49-F238E27FC236}">
                <a16:creationId xmlns:a16="http://schemas.microsoft.com/office/drawing/2014/main" id="{8AC972CB-BC98-1A74-D2A4-771F95C0C8E3}"/>
              </a:ext>
            </a:extLst>
          </p:cNvPr>
          <p:cNvSpPr txBox="1"/>
          <p:nvPr/>
        </p:nvSpPr>
        <p:spPr>
          <a:xfrm>
            <a:off x="446568" y="1360967"/>
            <a:ext cx="11387470" cy="4708981"/>
          </a:xfrm>
          <a:prstGeom prst="rect">
            <a:avLst/>
          </a:prstGeom>
          <a:noFill/>
        </p:spPr>
        <p:txBody>
          <a:bodyPr wrap="square" rtlCol="0">
            <a:spAutoFit/>
          </a:bodyPr>
          <a:lstStyle/>
          <a:p>
            <a:pPr algn="ctr"/>
            <a:r>
              <a:rPr lang="vi-VN" sz="2000" b="1" i="0" dirty="0">
                <a:solidFill>
                  <a:srgbClr val="000000"/>
                </a:solidFill>
                <a:effectLst/>
                <a:latin typeface="Cambria" panose="02040503050406030204" pitchFamily="18" charset="0"/>
                <a:ea typeface="Cambria" panose="02040503050406030204" pitchFamily="18" charset="0"/>
              </a:rPr>
              <a:t>Đà Lạt</a:t>
            </a:r>
            <a:endParaRPr lang="vi-VN" sz="2000" b="0" i="0" dirty="0">
              <a:solidFill>
                <a:srgbClr val="000000"/>
              </a:solidFill>
              <a:effectLst/>
              <a:latin typeface="Cambria" panose="02040503050406030204" pitchFamily="18" charset="0"/>
              <a:ea typeface="Cambria" panose="02040503050406030204" pitchFamily="18" charset="0"/>
            </a:endParaRP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Đà Lạt là thành phố ngàn hoa, nổi tiếng với hồ trong xanh và thông mơ màng.</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Nằm trên độ cao 1 500 mét so với mặt nước biển, Đà Lạt có khí hậu mát mẻ quanh năm. Đây là nơi nghỉ mát lí tưởng của du khách chẳng những vì không khí mát lành mà còn bởi những cảnh đẹp đến nao lòng.</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Thác Cam Ly như một dải lụa, trắng sáng như gương, tô điểm cho thành phố vẻ hùng vĩ và nên thơ. Suối Vàng có cột nước quanh năm suốt tháng đổ xuống ào ào. Suối Vàng chia nước cho các con suối nhỏ rì rào, chảy mãi vào những nẻo nào trong lòng các rừng thông cây mọc thẳng tắp, ngút ngàn.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Trong nắng ấm, bầu trời Đà Lạt không chút gợn mây, luôn thắm xanh một màu ngọc bích. Cái màu xanh của tầng không càng thêm lung linh biến ảo khi phản chiếu xuống những mặt hồ trong suốt như pha lê.</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Cảnh sắc thiên nhiên của Đà Lạt vốn dĩ đã đẹp, lại được con người ra công tô điểm. Những vườn rau xanh tươi và những vườn hoa muôn hồng nghìn tía như khoác cho thành phố xinh đẹp này một chiếc áo lụa rực rỡ. Hương hoa hoà với hương ngàn thông làm cho không khí Đà Lạt dễ chịu vô cùng.</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Thật không ngoa khi ca ngợi Đà Lạt là chốn “bồng lai tiên cảnh".</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Ay Dun và Lê Tấn)</a:t>
            </a:r>
          </a:p>
        </p:txBody>
      </p:sp>
    </p:spTree>
    <p:custDataLst>
      <p:tags r:id="rId1"/>
    </p:custDataLst>
    <p:extLst>
      <p:ext uri="{BB962C8B-B14F-4D97-AF65-F5344CB8AC3E}">
        <p14:creationId xmlns:p14="http://schemas.microsoft.com/office/powerpoint/2010/main" val="651692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4">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5889191-3B24-40CB-8915-E0D1716EDBB4}"/>
              </a:ext>
            </a:extLst>
          </p:cNvPr>
          <p:cNvPicPr>
            <a:picLocks noChangeAspect="1"/>
          </p:cNvPicPr>
          <p:nvPr/>
        </p:nvPicPr>
        <p:blipFill>
          <a:blip r:embed="rId5"/>
          <a:stretch>
            <a:fillRect/>
          </a:stretch>
        </p:blipFill>
        <p:spPr>
          <a:xfrm>
            <a:off x="912254" y="590571"/>
            <a:ext cx="4002314" cy="2711245"/>
          </a:xfrm>
          <a:prstGeom prst="rect">
            <a:avLst/>
          </a:prstGeom>
        </p:spPr>
      </p:pic>
      <p:grpSp>
        <p:nvGrpSpPr>
          <p:cNvPr id="8" name="Group 7">
            <a:extLst>
              <a:ext uri="{FF2B5EF4-FFF2-40B4-BE49-F238E27FC236}">
                <a16:creationId xmlns:a16="http://schemas.microsoft.com/office/drawing/2014/main" id="{271F9123-EF77-EE9B-80D4-EA820C9C8A64}"/>
              </a:ext>
            </a:extLst>
          </p:cNvPr>
          <p:cNvGrpSpPr/>
          <p:nvPr/>
        </p:nvGrpSpPr>
        <p:grpSpPr>
          <a:xfrm>
            <a:off x="779520" y="3176347"/>
            <a:ext cx="3654257" cy="2862946"/>
            <a:chOff x="864580" y="3101919"/>
            <a:chExt cx="5568489" cy="3756081"/>
          </a:xfrm>
        </p:grpSpPr>
        <p:pic>
          <p:nvPicPr>
            <p:cNvPr id="3" name="Picture 2">
              <a:extLst>
                <a:ext uri="{FF2B5EF4-FFF2-40B4-BE49-F238E27FC236}">
                  <a16:creationId xmlns:a16="http://schemas.microsoft.com/office/drawing/2014/main" id="{1D5A798F-2DCD-6D5C-8996-3EA6C6D6CB31}"/>
                </a:ext>
              </a:extLst>
            </p:cNvPr>
            <p:cNvPicPr>
              <a:picLocks noChangeAspect="1"/>
            </p:cNvPicPr>
            <p:nvPr/>
          </p:nvPicPr>
          <p:blipFill>
            <a:blip r:embed="rId6"/>
            <a:stretch>
              <a:fillRect/>
            </a:stretch>
          </p:blipFill>
          <p:spPr>
            <a:xfrm>
              <a:off x="3633704" y="3197837"/>
              <a:ext cx="2799365" cy="3660163"/>
            </a:xfrm>
            <a:prstGeom prst="rect">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id="{B28B2182-911D-C510-D3E8-C4ED3ACD37BA}"/>
                </a:ext>
              </a:extLst>
            </p:cNvPr>
            <p:cNvPicPr>
              <a:picLocks noChangeAspect="1"/>
            </p:cNvPicPr>
            <p:nvPr/>
          </p:nvPicPr>
          <p:blipFill>
            <a:blip r:embed="rId7"/>
            <a:stretch>
              <a:fillRect/>
            </a:stretch>
          </p:blipFill>
          <p:spPr>
            <a:xfrm>
              <a:off x="864580" y="3101919"/>
              <a:ext cx="2540758" cy="3756081"/>
            </a:xfrm>
            <a:prstGeom prst="rect">
              <a:avLst/>
            </a:prstGeom>
            <a:effectLst>
              <a:outerShdw blurRad="76200" dir="13500000" sy="23000" kx="1200000" algn="br" rotWithShape="0">
                <a:prstClr val="black">
                  <a:alpha val="20000"/>
                </a:prstClr>
              </a:outerShdw>
            </a:effectLst>
          </p:spPr>
        </p:pic>
      </p:grpSp>
      <p:grpSp>
        <p:nvGrpSpPr>
          <p:cNvPr id="14" name="Group 13">
            <a:extLst>
              <a:ext uri="{FF2B5EF4-FFF2-40B4-BE49-F238E27FC236}">
                <a16:creationId xmlns:a16="http://schemas.microsoft.com/office/drawing/2014/main" id="{53BF8C0E-B8BB-510C-FDE1-0951F32B2E15}"/>
              </a:ext>
            </a:extLst>
          </p:cNvPr>
          <p:cNvGrpSpPr/>
          <p:nvPr/>
        </p:nvGrpSpPr>
        <p:grpSpPr>
          <a:xfrm>
            <a:off x="5082362" y="498291"/>
            <a:ext cx="5762845" cy="1064695"/>
            <a:chOff x="2121894" y="2071911"/>
            <a:chExt cx="4745408" cy="1255990"/>
          </a:xfrm>
        </p:grpSpPr>
        <p:sp>
          <p:nvSpPr>
            <p:cNvPr id="9" name="Rectangle: Rounded Corners 8">
              <a:extLst>
                <a:ext uri="{FF2B5EF4-FFF2-40B4-BE49-F238E27FC236}">
                  <a16:creationId xmlns:a16="http://schemas.microsoft.com/office/drawing/2014/main" id="{A1D39CA1-26F7-09BB-5850-3C325B0D0844}"/>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BAEB67B-7A80-57F5-9070-D5C59893D21C}"/>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1" name="Picture 7">
              <a:extLst>
                <a:ext uri="{FF2B5EF4-FFF2-40B4-BE49-F238E27FC236}">
                  <a16:creationId xmlns:a16="http://schemas.microsoft.com/office/drawing/2014/main" id="{E1920D55-E13B-6FD0-27CB-F0833F77E82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200349" y="2607225"/>
              <a:ext cx="666953" cy="720676"/>
            </a:xfrm>
            <a:prstGeom prst="rect">
              <a:avLst/>
            </a:prstGeom>
          </p:spPr>
        </p:pic>
        <p:sp>
          <p:nvSpPr>
            <p:cNvPr id="12" name="TextBox 11">
              <a:extLst>
                <a:ext uri="{FF2B5EF4-FFF2-40B4-BE49-F238E27FC236}">
                  <a16:creationId xmlns:a16="http://schemas.microsoft.com/office/drawing/2014/main" id="{6DB5DFD2-4553-1336-593A-947A4483E282}"/>
                </a:ext>
              </a:extLst>
            </p:cNvPr>
            <p:cNvSpPr txBox="1"/>
            <p:nvPr/>
          </p:nvSpPr>
          <p:spPr>
            <a:xfrm>
              <a:off x="2528835" y="2384740"/>
              <a:ext cx="3025708" cy="592483"/>
            </a:xfrm>
            <a:prstGeom prst="rect">
              <a:avLst/>
            </a:prstGeom>
            <a:noFill/>
          </p:spPr>
          <p:txBody>
            <a:bodyPr wrap="none" rtlCol="0">
              <a:spAutoFit/>
            </a:bodyPr>
            <a:lstStyle/>
            <a:p>
              <a:r>
                <a:rPr lang="en-US" sz="4000" dirty="0">
                  <a:solidFill>
                    <a:srgbClr val="002060"/>
                  </a:solidFill>
                </a:rPr>
                <a:t>a. </a:t>
              </a:r>
              <a:r>
                <a:rPr lang="en-US" sz="4000" dirty="0" err="1">
                  <a:solidFill>
                    <a:srgbClr val="002060"/>
                  </a:solidFill>
                </a:rPr>
                <a:t>Bài</a:t>
              </a:r>
              <a:r>
                <a:rPr lang="en-US" sz="4000" dirty="0">
                  <a:solidFill>
                    <a:srgbClr val="002060"/>
                  </a:solidFill>
                </a:rPr>
                <a:t> </a:t>
              </a:r>
              <a:r>
                <a:rPr lang="en-US" sz="4000" dirty="0" err="1">
                  <a:solidFill>
                    <a:srgbClr val="002060"/>
                  </a:solidFill>
                </a:rPr>
                <a:t>văn</a:t>
              </a:r>
              <a:r>
                <a:rPr lang="en-US" sz="4000" dirty="0">
                  <a:solidFill>
                    <a:srgbClr val="002060"/>
                  </a:solidFill>
                </a:rPr>
                <a:t> </a:t>
              </a:r>
              <a:r>
                <a:rPr lang="en-US" sz="4000" dirty="0" err="1">
                  <a:solidFill>
                    <a:srgbClr val="002060"/>
                  </a:solidFill>
                </a:rPr>
                <a:t>trên</a:t>
              </a:r>
              <a:r>
                <a:rPr lang="en-US" sz="4000" dirty="0">
                  <a:solidFill>
                    <a:srgbClr val="002060"/>
                  </a:solidFill>
                </a:rPr>
                <a:t> </a:t>
              </a:r>
              <a:r>
                <a:rPr lang="en-US" sz="4000" dirty="0" err="1">
                  <a:solidFill>
                    <a:srgbClr val="002060"/>
                  </a:solidFill>
                </a:rPr>
                <a:t>tả</a:t>
              </a:r>
              <a:r>
                <a:rPr lang="en-US" sz="4000" dirty="0">
                  <a:solidFill>
                    <a:srgbClr val="002060"/>
                  </a:solidFill>
                </a:rPr>
                <a:t> </a:t>
              </a:r>
              <a:r>
                <a:rPr lang="en-US" sz="4000" dirty="0" err="1">
                  <a:solidFill>
                    <a:srgbClr val="002060"/>
                  </a:solidFill>
                </a:rPr>
                <a:t>gì</a:t>
              </a:r>
              <a:r>
                <a:rPr lang="en-US" sz="4000" dirty="0">
                  <a:solidFill>
                    <a:srgbClr val="002060"/>
                  </a:solidFill>
                </a:rPr>
                <a:t>?</a:t>
              </a:r>
              <a:endParaRPr lang="en-US" sz="6600" b="1" dirty="0">
                <a:solidFill>
                  <a:srgbClr val="002060"/>
                </a:solidFill>
              </a:endParaRPr>
            </a:p>
          </p:txBody>
        </p:sp>
      </p:grpSp>
      <p:grpSp>
        <p:nvGrpSpPr>
          <p:cNvPr id="15" name="Group 14">
            <a:extLst>
              <a:ext uri="{FF2B5EF4-FFF2-40B4-BE49-F238E27FC236}">
                <a16:creationId xmlns:a16="http://schemas.microsoft.com/office/drawing/2014/main" id="{6FF4336E-E84E-9E72-56D4-309A3654D184}"/>
              </a:ext>
            </a:extLst>
          </p:cNvPr>
          <p:cNvGrpSpPr/>
          <p:nvPr/>
        </p:nvGrpSpPr>
        <p:grpSpPr>
          <a:xfrm>
            <a:off x="4774019" y="1690577"/>
            <a:ext cx="6974957" cy="1871330"/>
            <a:chOff x="2121894" y="2071911"/>
            <a:chExt cx="4745408" cy="1255990"/>
          </a:xfrm>
        </p:grpSpPr>
        <p:sp>
          <p:nvSpPr>
            <p:cNvPr id="16" name="Rectangle: Rounded Corners 15">
              <a:extLst>
                <a:ext uri="{FF2B5EF4-FFF2-40B4-BE49-F238E27FC236}">
                  <a16:creationId xmlns:a16="http://schemas.microsoft.com/office/drawing/2014/main" id="{196E299C-9F5D-8326-9890-EB228B2D8408}"/>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8BB0497-3E04-D804-96CA-6CC3AE14394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8" name="Picture 7">
              <a:extLst>
                <a:ext uri="{FF2B5EF4-FFF2-40B4-BE49-F238E27FC236}">
                  <a16:creationId xmlns:a16="http://schemas.microsoft.com/office/drawing/2014/main" id="{16B917A3-933F-AA05-CD85-2C2F6498AB7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200349" y="2607225"/>
              <a:ext cx="666953" cy="720676"/>
            </a:xfrm>
            <a:prstGeom prst="rect">
              <a:avLst/>
            </a:prstGeom>
          </p:spPr>
        </p:pic>
        <p:sp>
          <p:nvSpPr>
            <p:cNvPr id="19" name="TextBox 18">
              <a:extLst>
                <a:ext uri="{FF2B5EF4-FFF2-40B4-BE49-F238E27FC236}">
                  <a16:creationId xmlns:a16="http://schemas.microsoft.com/office/drawing/2014/main" id="{0F59E73F-E64D-FD1C-669B-79A8F32A860C}"/>
                </a:ext>
              </a:extLst>
            </p:cNvPr>
            <p:cNvSpPr txBox="1"/>
            <p:nvPr/>
          </p:nvSpPr>
          <p:spPr>
            <a:xfrm>
              <a:off x="2443177" y="2260704"/>
              <a:ext cx="3926967" cy="865636"/>
            </a:xfrm>
            <a:prstGeom prst="rect">
              <a:avLst/>
            </a:prstGeom>
            <a:noFill/>
          </p:spPr>
          <p:txBody>
            <a:bodyPr wrap="square" rtlCol="0">
              <a:spAutoFit/>
            </a:bodyPr>
            <a:lstStyle/>
            <a:p>
              <a:pPr algn="just"/>
              <a:r>
                <a:rPr lang="en-US" sz="2800" b="0" i="0" dirty="0">
                  <a:solidFill>
                    <a:srgbClr val="000000"/>
                  </a:solidFill>
                  <a:effectLst/>
                  <a:ea typeface="Open Sans" panose="020B0606030504020204" pitchFamily="34" charset="0"/>
                  <a:cs typeface="Open Sans" panose="020B0606030504020204" pitchFamily="34" charset="0"/>
                </a:rPr>
                <a:t>b. </a:t>
              </a:r>
              <a:r>
                <a:rPr lang="en-US" sz="2800" b="0" i="0" dirty="0" err="1">
                  <a:solidFill>
                    <a:srgbClr val="000000"/>
                  </a:solidFill>
                  <a:effectLst/>
                  <a:ea typeface="Open Sans" panose="020B0606030504020204" pitchFamily="34" charset="0"/>
                  <a:cs typeface="Open Sans" panose="020B0606030504020204" pitchFamily="34" charset="0"/>
                </a:rPr>
                <a:t>Tìm</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phần</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mở</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bài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thân</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bài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và</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kết</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bài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của</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bài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văn</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Nêu</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nội</a:t>
              </a:r>
              <a:r>
                <a:rPr lang="en-US" sz="2800" b="0" i="0" dirty="0">
                  <a:solidFill>
                    <a:srgbClr val="000000"/>
                  </a:solidFill>
                  <a:effectLst/>
                  <a:ea typeface="Open Sans" panose="020B0606030504020204" pitchFamily="34" charset="0"/>
                  <a:cs typeface="Open Sans" panose="020B0606030504020204" pitchFamily="34" charset="0"/>
                </a:rPr>
                <a:t> dung </a:t>
              </a:r>
              <a:r>
                <a:rPr lang="en-US" sz="2800" b="0" i="0" dirty="0" err="1">
                  <a:solidFill>
                    <a:srgbClr val="000000"/>
                  </a:solidFill>
                  <a:effectLst/>
                  <a:ea typeface="Open Sans" panose="020B0606030504020204" pitchFamily="34" charset="0"/>
                  <a:cs typeface="Open Sans" panose="020B0606030504020204" pitchFamily="34" charset="0"/>
                </a:rPr>
                <a:t>chính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của</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mỗi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phần</a:t>
              </a:r>
              <a:r>
                <a:rPr lang="en-US" sz="2800" b="0" i="0" dirty="0">
                  <a:solidFill>
                    <a:srgbClr val="000000"/>
                  </a:solidFill>
                  <a:effectLst/>
                  <a:ea typeface="Open Sans" panose="020B0606030504020204" pitchFamily="34" charset="0"/>
                  <a:cs typeface="Open Sans" panose="020B0606030504020204" pitchFamily="34" charset="0"/>
                </a:rPr>
                <a:t>.</a:t>
              </a:r>
              <a:endParaRPr lang="en-US" sz="4800" b="1" dirty="0">
                <a:solidFill>
                  <a:srgbClr val="002060"/>
                </a:solidFill>
                <a:ea typeface="Open Sans" panose="020B0606030504020204" pitchFamily="34" charset="0"/>
                <a:cs typeface="Open Sans" panose="020B0606030504020204" pitchFamily="34" charset="0"/>
              </a:endParaRPr>
            </a:p>
          </p:txBody>
        </p:sp>
      </p:grpSp>
      <p:grpSp>
        <p:nvGrpSpPr>
          <p:cNvPr id="20" name="Group 19">
            <a:extLst>
              <a:ext uri="{FF2B5EF4-FFF2-40B4-BE49-F238E27FC236}">
                <a16:creationId xmlns:a16="http://schemas.microsoft.com/office/drawing/2014/main" id="{BAE5CAAB-E44F-E184-2003-9499B46B48E2}"/>
              </a:ext>
            </a:extLst>
          </p:cNvPr>
          <p:cNvGrpSpPr/>
          <p:nvPr/>
        </p:nvGrpSpPr>
        <p:grpSpPr>
          <a:xfrm>
            <a:off x="4901608" y="3656163"/>
            <a:ext cx="6743754" cy="1745043"/>
            <a:chOff x="2121894" y="2071911"/>
            <a:chExt cx="4745408" cy="1255990"/>
          </a:xfrm>
        </p:grpSpPr>
        <p:sp>
          <p:nvSpPr>
            <p:cNvPr id="21" name="Rectangle: Rounded Corners 20">
              <a:extLst>
                <a:ext uri="{FF2B5EF4-FFF2-40B4-BE49-F238E27FC236}">
                  <a16:creationId xmlns:a16="http://schemas.microsoft.com/office/drawing/2014/main" id="{63FCA420-C37A-6766-2C30-D72F3BFDBCB3}"/>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EF23E20E-51F0-CDEE-3CC9-F6BCDE7D8ECA}"/>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23" name="Picture 7">
              <a:extLst>
                <a:ext uri="{FF2B5EF4-FFF2-40B4-BE49-F238E27FC236}">
                  <a16:creationId xmlns:a16="http://schemas.microsoft.com/office/drawing/2014/main" id="{D6B04C7F-25FB-7C0F-34F6-A16655FA7B8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200349" y="2607225"/>
              <a:ext cx="666953" cy="720676"/>
            </a:xfrm>
            <a:prstGeom prst="rect">
              <a:avLst/>
            </a:prstGeom>
          </p:spPr>
        </p:pic>
        <p:sp>
          <p:nvSpPr>
            <p:cNvPr id="24" name="TextBox 23">
              <a:extLst>
                <a:ext uri="{FF2B5EF4-FFF2-40B4-BE49-F238E27FC236}">
                  <a16:creationId xmlns:a16="http://schemas.microsoft.com/office/drawing/2014/main" id="{9B271EAF-BC93-C08A-05CB-E28CC8B2DFA6}"/>
                </a:ext>
              </a:extLst>
            </p:cNvPr>
            <p:cNvSpPr txBox="1"/>
            <p:nvPr/>
          </p:nvSpPr>
          <p:spPr>
            <a:xfrm>
              <a:off x="2204194" y="2269948"/>
              <a:ext cx="4481636" cy="863934"/>
            </a:xfrm>
            <a:prstGeom prst="rect">
              <a:avLst/>
            </a:prstGeom>
            <a:noFill/>
          </p:spPr>
          <p:txBody>
            <a:bodyPr wrap="square" rtlCol="0">
              <a:spAutoFit/>
            </a:bodyPr>
            <a:lstStyle/>
            <a:p>
              <a:pPr algn="just"/>
              <a:r>
                <a:rPr lang="vi-VN" sz="2400" b="0" i="0" dirty="0">
                  <a:solidFill>
                    <a:srgbClr val="000000"/>
                  </a:solidFill>
                  <a:effectLst/>
                  <a:latin typeface="Calibri" panose="020F0502020204030204" pitchFamily="34" charset="0"/>
                  <a:cs typeface="Calibri" panose="020F0502020204030204" pitchFamily="34" charset="0"/>
                </a:rPr>
                <a:t>c. Trong phần thân bài, phong cảnh được tả theo trình tự nào? Tìm từ ngữ được sử dụng để làm nổi bật vẻ đẹp của phong cảnh.</a:t>
              </a:r>
              <a:endParaRPr lang="en-US" sz="4400" b="1" dirty="0">
                <a:solidFill>
                  <a:srgbClr val="002060"/>
                </a:solidFill>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80013BC3-2E8D-FA88-1EDE-7A96434C52C1}"/>
              </a:ext>
            </a:extLst>
          </p:cNvPr>
          <p:cNvGrpSpPr/>
          <p:nvPr/>
        </p:nvGrpSpPr>
        <p:grpSpPr>
          <a:xfrm>
            <a:off x="4976037" y="5442434"/>
            <a:ext cx="6709144" cy="1277344"/>
            <a:chOff x="2121894" y="2071911"/>
            <a:chExt cx="4745408" cy="1255990"/>
          </a:xfrm>
        </p:grpSpPr>
        <p:sp>
          <p:nvSpPr>
            <p:cNvPr id="26" name="Rectangle: Rounded Corners 25">
              <a:extLst>
                <a:ext uri="{FF2B5EF4-FFF2-40B4-BE49-F238E27FC236}">
                  <a16:creationId xmlns:a16="http://schemas.microsoft.com/office/drawing/2014/main" id="{4E5ED0A6-9582-7DCC-A343-A15CE48025DF}"/>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F672596B-F105-B157-6576-BBC18FB652D5}"/>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28" name="Picture 7">
              <a:extLst>
                <a:ext uri="{FF2B5EF4-FFF2-40B4-BE49-F238E27FC236}">
                  <a16:creationId xmlns:a16="http://schemas.microsoft.com/office/drawing/2014/main" id="{B647A235-DC63-62D9-80AB-A246C329B1F0}"/>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200349" y="2607225"/>
              <a:ext cx="666953" cy="720676"/>
            </a:xfrm>
            <a:prstGeom prst="rect">
              <a:avLst/>
            </a:prstGeom>
          </p:spPr>
        </p:pic>
        <p:sp>
          <p:nvSpPr>
            <p:cNvPr id="29" name="TextBox 28">
              <a:extLst>
                <a:ext uri="{FF2B5EF4-FFF2-40B4-BE49-F238E27FC236}">
                  <a16:creationId xmlns:a16="http://schemas.microsoft.com/office/drawing/2014/main" id="{726F6395-EC93-AF10-32C5-475710855D6A}"/>
                </a:ext>
              </a:extLst>
            </p:cNvPr>
            <p:cNvSpPr txBox="1"/>
            <p:nvPr/>
          </p:nvSpPr>
          <p:spPr>
            <a:xfrm>
              <a:off x="2204194" y="2269948"/>
              <a:ext cx="4481636" cy="598108"/>
            </a:xfrm>
            <a:prstGeom prst="rect">
              <a:avLst/>
            </a:prstGeom>
            <a:noFill/>
          </p:spPr>
          <p:txBody>
            <a:bodyPr wrap="square" rtlCol="0">
              <a:spAutoFit/>
            </a:bodyPr>
            <a:lstStyle/>
            <a:p>
              <a:pPr algn="just"/>
              <a:r>
                <a:rPr lang="vi-VN" sz="2400" b="0" i="0" dirty="0">
                  <a:solidFill>
                    <a:srgbClr val="000000"/>
                  </a:solidFill>
                  <a:effectLst/>
                  <a:latin typeface="Calibri" panose="020F0502020204030204" pitchFamily="34" charset="0"/>
                  <a:cs typeface="Calibri" panose="020F0502020204030204" pitchFamily="34" charset="0"/>
                </a:rPr>
                <a:t>d. Tình cảm của người viết đối với phong cảnh được thể hiện qua những chi tiết nào?</a:t>
              </a:r>
              <a:endParaRPr lang="en-US" sz="4400" b="1" dirty="0">
                <a:solidFill>
                  <a:srgbClr val="002060"/>
                </a:solidFill>
                <a:latin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3504727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4"/>
          <a:stretch>
            <a:fillRect/>
          </a:stretch>
        </p:blipFill>
        <p:spPr>
          <a:xfrm>
            <a:off x="392406" y="1116419"/>
            <a:ext cx="6369901" cy="4253022"/>
          </a:xfrm>
          <a:prstGeom prst="rect">
            <a:avLst/>
          </a:prstGeom>
        </p:spPr>
      </p:pic>
      <p:grpSp>
        <p:nvGrpSpPr>
          <p:cNvPr id="7" name="Group 6">
            <a:extLst>
              <a:ext uri="{FF2B5EF4-FFF2-40B4-BE49-F238E27FC236}">
                <a16:creationId xmlns:a16="http://schemas.microsoft.com/office/drawing/2014/main" id="{281CAF91-51A4-F3E1-344D-CD7B64AC3473}"/>
              </a:ext>
            </a:extLst>
          </p:cNvPr>
          <p:cNvGrpSpPr/>
          <p:nvPr/>
        </p:nvGrpSpPr>
        <p:grpSpPr>
          <a:xfrm>
            <a:off x="5911701" y="402598"/>
            <a:ext cx="5627581" cy="1064695"/>
            <a:chOff x="2121894" y="2071911"/>
            <a:chExt cx="4634025" cy="1255990"/>
          </a:xfrm>
        </p:grpSpPr>
        <p:sp>
          <p:nvSpPr>
            <p:cNvPr id="8" name="Rectangle: Rounded Corners 7">
              <a:extLst>
                <a:ext uri="{FF2B5EF4-FFF2-40B4-BE49-F238E27FC236}">
                  <a16:creationId xmlns:a16="http://schemas.microsoft.com/office/drawing/2014/main" id="{1B03D78F-5102-6883-B059-79728F640D3D}"/>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A027C25-7C15-9622-53C4-C1CC6E233D52}"/>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0" name="Picture 7">
              <a:extLst>
                <a:ext uri="{FF2B5EF4-FFF2-40B4-BE49-F238E27FC236}">
                  <a16:creationId xmlns:a16="http://schemas.microsoft.com/office/drawing/2014/main" id="{20770C49-FEA5-AF98-68A6-3A81B461628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200349" y="2607225"/>
              <a:ext cx="553136" cy="720676"/>
            </a:xfrm>
            <a:prstGeom prst="rect">
              <a:avLst/>
            </a:prstGeom>
          </p:spPr>
        </p:pic>
        <p:sp>
          <p:nvSpPr>
            <p:cNvPr id="11" name="TextBox 10">
              <a:extLst>
                <a:ext uri="{FF2B5EF4-FFF2-40B4-BE49-F238E27FC236}">
                  <a16:creationId xmlns:a16="http://schemas.microsoft.com/office/drawing/2014/main" id="{20A72F9B-EF75-32E6-5662-0332AED407F1}"/>
                </a:ext>
              </a:extLst>
            </p:cNvPr>
            <p:cNvSpPr txBox="1"/>
            <p:nvPr/>
          </p:nvSpPr>
          <p:spPr>
            <a:xfrm>
              <a:off x="2528835" y="2384740"/>
              <a:ext cx="3025708" cy="592483"/>
            </a:xfrm>
            <a:prstGeom prst="rect">
              <a:avLst/>
            </a:prstGeom>
            <a:noFill/>
          </p:spPr>
          <p:txBody>
            <a:bodyPr wrap="none" rtlCol="0">
              <a:spAutoFit/>
            </a:bodyPr>
            <a:lstStyle/>
            <a:p>
              <a:r>
                <a:rPr lang="en-US" sz="4000" dirty="0">
                  <a:solidFill>
                    <a:srgbClr val="002060"/>
                  </a:solidFill>
                </a:rPr>
                <a:t>a. </a:t>
              </a:r>
              <a:r>
                <a:rPr lang="en-US" sz="4000" dirty="0" err="1">
                  <a:solidFill>
                    <a:srgbClr val="002060"/>
                  </a:solidFill>
                </a:rPr>
                <a:t>Bài</a:t>
              </a:r>
              <a:r>
                <a:rPr lang="en-US" sz="4000" dirty="0">
                  <a:solidFill>
                    <a:srgbClr val="002060"/>
                  </a:solidFill>
                </a:rPr>
                <a:t> </a:t>
              </a:r>
              <a:r>
                <a:rPr lang="en-US" sz="4000" dirty="0" err="1">
                  <a:solidFill>
                    <a:srgbClr val="002060"/>
                  </a:solidFill>
                </a:rPr>
                <a:t>văn</a:t>
              </a:r>
              <a:r>
                <a:rPr lang="en-US" sz="4000" dirty="0">
                  <a:solidFill>
                    <a:srgbClr val="002060"/>
                  </a:solidFill>
                </a:rPr>
                <a:t> </a:t>
              </a:r>
              <a:r>
                <a:rPr lang="en-US" sz="4000" dirty="0" err="1">
                  <a:solidFill>
                    <a:srgbClr val="002060"/>
                  </a:solidFill>
                </a:rPr>
                <a:t>trên</a:t>
              </a:r>
              <a:r>
                <a:rPr lang="en-US" sz="4000" dirty="0">
                  <a:solidFill>
                    <a:srgbClr val="002060"/>
                  </a:solidFill>
                </a:rPr>
                <a:t> </a:t>
              </a:r>
              <a:r>
                <a:rPr lang="en-US" sz="4000" dirty="0" err="1">
                  <a:solidFill>
                    <a:srgbClr val="002060"/>
                  </a:solidFill>
                </a:rPr>
                <a:t>tả</a:t>
              </a:r>
              <a:r>
                <a:rPr lang="en-US" sz="4000" dirty="0">
                  <a:solidFill>
                    <a:srgbClr val="002060"/>
                  </a:solidFill>
                </a:rPr>
                <a:t> </a:t>
              </a:r>
              <a:r>
                <a:rPr lang="en-US" sz="4000" dirty="0" err="1">
                  <a:solidFill>
                    <a:srgbClr val="002060"/>
                  </a:solidFill>
                </a:rPr>
                <a:t>gì</a:t>
              </a:r>
              <a:r>
                <a:rPr lang="en-US" sz="4000" dirty="0">
                  <a:solidFill>
                    <a:srgbClr val="002060"/>
                  </a:solidFill>
                </a:rPr>
                <a:t>?</a:t>
              </a:r>
              <a:endParaRPr lang="en-US" sz="6600" b="1" dirty="0">
                <a:solidFill>
                  <a:srgbClr val="002060"/>
                </a:solidFill>
              </a:endParaRPr>
            </a:p>
          </p:txBody>
        </p:sp>
      </p:grpSp>
      <p:sp>
        <p:nvSpPr>
          <p:cNvPr id="12" name="TextBox 11">
            <a:extLst>
              <a:ext uri="{FF2B5EF4-FFF2-40B4-BE49-F238E27FC236}">
                <a16:creationId xmlns:a16="http://schemas.microsoft.com/office/drawing/2014/main" id="{D2E7EEC8-206F-33F9-337D-A74EF816A77B}"/>
              </a:ext>
            </a:extLst>
          </p:cNvPr>
          <p:cNvSpPr txBox="1"/>
          <p:nvPr/>
        </p:nvSpPr>
        <p:spPr>
          <a:xfrm>
            <a:off x="7325982" y="2118120"/>
            <a:ext cx="4447355" cy="1822192"/>
          </a:xfrm>
          <a:prstGeom prst="roundRect">
            <a:avLst>
              <a:gd name="adj" fmla="val 7451"/>
            </a:avLst>
          </a:prstGeom>
          <a:solidFill>
            <a:schemeClr val="accent2">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err="1">
                <a:ln>
                  <a:noFill/>
                </a:ln>
                <a:solidFill>
                  <a:prstClr val="black"/>
                </a:solidFill>
                <a:effectLst/>
                <a:uLnTx/>
                <a:uFillTx/>
                <a:latin typeface="Calibri" panose="020F0502020204030204"/>
              </a:rPr>
              <a:t>Bài</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văn</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tả</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đặc</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điểm</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cảnh</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vật</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thiên</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nhiên</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của</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thành</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phố</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Đà</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Lạt</a:t>
            </a:r>
            <a:r>
              <a:rPr kumimoji="0" lang="en-US" sz="3600" b="1" u="none" strike="noStrike" kern="1200" cap="none" spc="0" normalizeH="0" baseline="0" noProof="0" dirty="0">
                <a:ln>
                  <a:noFill/>
                </a:ln>
                <a:solidFill>
                  <a:prstClr val="black"/>
                </a:solidFill>
                <a:effectLst/>
                <a:uLnTx/>
                <a:uFillTx/>
                <a:latin typeface="Calibri" panose="020F0502020204030204"/>
              </a:rPr>
              <a:t>.</a:t>
            </a:r>
            <a:endParaRPr lang="en-US" sz="3600" dirty="0">
              <a:solidFill>
                <a:prstClr val="black"/>
              </a:solidFill>
              <a:latin typeface="Calibri" panose="020F0502020204030204"/>
            </a:endParaRPr>
          </a:p>
        </p:txBody>
      </p:sp>
      <p:sp>
        <p:nvSpPr>
          <p:cNvPr id="13" name="Arrow: Curved Right 12">
            <a:extLst>
              <a:ext uri="{FF2B5EF4-FFF2-40B4-BE49-F238E27FC236}">
                <a16:creationId xmlns:a16="http://schemas.microsoft.com/office/drawing/2014/main" id="{90DE4695-55ED-D22E-FE5E-65C4584B5302}"/>
              </a:ext>
            </a:extLst>
          </p:cNvPr>
          <p:cNvSpPr/>
          <p:nvPr/>
        </p:nvSpPr>
        <p:spPr>
          <a:xfrm>
            <a:off x="6858000" y="1382232"/>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269561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4"/>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944681" y="180754"/>
            <a:ext cx="7953152"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443177" y="2260704"/>
              <a:ext cx="3926967" cy="799330"/>
            </a:xfrm>
            <a:prstGeom prst="rect">
              <a:avLst/>
            </a:prstGeom>
            <a:noFill/>
          </p:spPr>
          <p:txBody>
            <a:bodyPr wrap="square" rtlCol="0">
              <a:spAutoFit/>
            </a:bodyPr>
            <a:lstStyle/>
            <a:p>
              <a:pPr algn="just"/>
              <a:r>
                <a:rPr lang="en-US" sz="2800" b="1" i="0" dirty="0">
                  <a:solidFill>
                    <a:srgbClr val="000000"/>
                  </a:solidFill>
                  <a:effectLst/>
                  <a:ea typeface="Open Sans" panose="020B0606030504020204" pitchFamily="34" charset="0"/>
                  <a:cs typeface="Open Sans" panose="020B0606030504020204" pitchFamily="34" charset="0"/>
                </a:rPr>
                <a:t>b. </a:t>
              </a:r>
              <a:r>
                <a:rPr lang="en-US" sz="2800" b="1" i="0" dirty="0" err="1">
                  <a:solidFill>
                    <a:srgbClr val="000000"/>
                  </a:solidFill>
                  <a:effectLst/>
                  <a:ea typeface="Open Sans" panose="020B0606030504020204" pitchFamily="34" charset="0"/>
                  <a:cs typeface="Open Sans" panose="020B0606030504020204" pitchFamily="34" charset="0"/>
                </a:rPr>
                <a:t>Tìm</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phần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mở</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thân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và</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kết</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của</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văn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Nêu</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nội</a:t>
              </a:r>
              <a:r>
                <a:rPr lang="en-US" sz="2800" b="1" i="0" dirty="0">
                  <a:solidFill>
                    <a:srgbClr val="000000"/>
                  </a:solidFill>
                  <a:effectLst/>
                  <a:ea typeface="Open Sans" panose="020B0606030504020204" pitchFamily="34" charset="0"/>
                  <a:cs typeface="Open Sans" panose="020B0606030504020204" pitchFamily="34" charset="0"/>
                </a:rPr>
                <a:t> dung </a:t>
              </a:r>
              <a:r>
                <a:rPr lang="en-US" sz="2800" b="1" i="0" dirty="0" err="1">
                  <a:solidFill>
                    <a:srgbClr val="000000"/>
                  </a:solidFill>
                  <a:effectLst/>
                  <a:ea typeface="Open Sans" panose="020B0606030504020204" pitchFamily="34" charset="0"/>
                  <a:cs typeface="Open Sans" panose="020B0606030504020204" pitchFamily="34" charset="0"/>
                </a:rPr>
                <a:t>chính</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của</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mỗi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phần</a:t>
              </a:r>
              <a:r>
                <a:rPr lang="en-US" sz="2800" b="1" i="0" dirty="0">
                  <a:solidFill>
                    <a:srgbClr val="000000"/>
                  </a:solidFill>
                  <a:effectLst/>
                  <a:ea typeface="Open Sans" panose="020B0606030504020204" pitchFamily="34" charset="0"/>
                  <a:cs typeface="Open Sans" panose="020B0606030504020204" pitchFamily="34" charset="0"/>
                </a:rPr>
                <a:t>.</a:t>
              </a:r>
              <a:endParaRPr lang="en-US" sz="4800" b="1" dirty="0">
                <a:solidFill>
                  <a:srgbClr val="002060"/>
                </a:solidFill>
                <a:ea typeface="Open Sans" panose="020B0606030504020204" pitchFamily="34" charset="0"/>
                <a:cs typeface="Open Sans" panose="020B0606030504020204" pitchFamily="34" charset="0"/>
              </a:endParaRPr>
            </a:p>
          </p:txBody>
        </p:sp>
      </p:grpSp>
      <p:sp>
        <p:nvSpPr>
          <p:cNvPr id="17" name="Rectangle 16">
            <a:extLst>
              <a:ext uri="{FF2B5EF4-FFF2-40B4-BE49-F238E27FC236}">
                <a16:creationId xmlns:a16="http://schemas.microsoft.com/office/drawing/2014/main" id="{48533C74-67B6-EC51-47DC-F3B70F5D574F}"/>
              </a:ext>
            </a:extLst>
          </p:cNvPr>
          <p:cNvSpPr/>
          <p:nvPr/>
        </p:nvSpPr>
        <p:spPr>
          <a:xfrm>
            <a:off x="361507" y="1818167"/>
            <a:ext cx="4922874" cy="2977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447355" cy="3548479"/>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2400" b="1" dirty="0">
                <a:solidFill>
                  <a:srgbClr val="002060"/>
                </a:solidFill>
                <a:latin typeface="Calibri" panose="020F0502020204030204"/>
              </a:rPr>
              <a:t>Mở bài chỉ có 1 câu nhưng giới thiệu được một cách khái quát những cảnh sắc tiêu biểu và đặc điểm nổi bật:</a:t>
            </a:r>
            <a:endParaRPr lang="en-US" sz="2400" b="1" dirty="0">
              <a:solidFill>
                <a:srgbClr val="002060"/>
              </a:solidFill>
              <a:latin typeface="Calibri" panose="020F0502020204030204"/>
            </a:endParaRPr>
          </a:p>
          <a:p>
            <a:pPr marL="342900" lvl="0" indent="-342900" algn="just">
              <a:buFont typeface="Arial" panose="020B0604020202020204" pitchFamily="34" charset="0"/>
              <a:buChar char="•"/>
              <a:defRPr/>
            </a:pPr>
            <a:r>
              <a:rPr lang="vi-VN" sz="2400" dirty="0">
                <a:solidFill>
                  <a:srgbClr val="002060"/>
                </a:solidFill>
                <a:latin typeface="Calibri" panose="020F0502020204030204"/>
              </a:rPr>
              <a:t>Thành phố ngàn hoa</a:t>
            </a:r>
          </a:p>
          <a:p>
            <a:pPr marL="342900" lvl="0" indent="-342900" algn="just">
              <a:buFont typeface="Arial" panose="020B0604020202020204" pitchFamily="34" charset="0"/>
              <a:buChar char="•"/>
              <a:defRPr/>
            </a:pPr>
            <a:r>
              <a:rPr lang="vi-VN" sz="2400" dirty="0">
                <a:solidFill>
                  <a:srgbClr val="002060"/>
                </a:solidFill>
                <a:latin typeface="Calibri" panose="020F0502020204030204"/>
              </a:rPr>
              <a:t>Nổi tiếng về hồ trong xanh, thông mơ màng.</a:t>
            </a:r>
          </a:p>
          <a:p>
            <a:pPr lvl="0" algn="just">
              <a:defRPr/>
            </a:pPr>
            <a:r>
              <a:rPr lang="vi-VN" sz="2400" b="1" i="1" dirty="0">
                <a:solidFill>
                  <a:srgbClr val="002060"/>
                </a:solidFill>
                <a:latin typeface="Calibri" panose="020F0502020204030204"/>
              </a:rPr>
              <a:t>(Mở giới thiệu khái quát về sự nổi tiếng của thành phố Đà Lạt)</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785019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69F332B-E638-45E4-8B4A-5F20F23F8BD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3. Timhieucachvietbaivan_Taphongcanh-tuan 5"/>
</p:tagLst>
</file>

<file path=ppt/tags/tag10.xml><?xml version="1.0" encoding="utf-8"?>
<p:tagLst xmlns:a="http://schemas.openxmlformats.org/drawingml/2006/main" xmlns:r="http://schemas.openxmlformats.org/officeDocument/2006/relationships" xmlns:p="http://schemas.openxmlformats.org/presentationml/2006/main">
  <p:tag name="GENSWF_SLIDE_UID" val="{FD831783-25D4-49F3-BB8E-47C13ED12F1D}:317"/>
</p:tagLst>
</file>

<file path=ppt/tags/tag11.xml><?xml version="1.0" encoding="utf-8"?>
<p:tagLst xmlns:a="http://schemas.openxmlformats.org/drawingml/2006/main" xmlns:r="http://schemas.openxmlformats.org/officeDocument/2006/relationships" xmlns:p="http://schemas.openxmlformats.org/presentationml/2006/main">
  <p:tag name="GENSWF_SLIDE_UID" val="{F85357DD-10A7-4C5C-8AB8-5AAD9C944BB8}:320"/>
</p:tagLst>
</file>

<file path=ppt/tags/tag12.xml><?xml version="1.0" encoding="utf-8"?>
<p:tagLst xmlns:a="http://schemas.openxmlformats.org/drawingml/2006/main" xmlns:r="http://schemas.openxmlformats.org/officeDocument/2006/relationships" xmlns:p="http://schemas.openxmlformats.org/presentationml/2006/main">
  <p:tag name="GENSWF_SLIDE_UID" val="{BD02968C-8061-443A-B795-43A4414D0DE6}:321"/>
</p:tagLst>
</file>

<file path=ppt/tags/tag13.xml><?xml version="1.0" encoding="utf-8"?>
<p:tagLst xmlns:a="http://schemas.openxmlformats.org/drawingml/2006/main" xmlns:r="http://schemas.openxmlformats.org/officeDocument/2006/relationships" xmlns:p="http://schemas.openxmlformats.org/presentationml/2006/main">
  <p:tag name="GENSWF_SLIDE_UID" val="{62635531-1D87-4913-80A9-DCEB9A28ABFE}:318"/>
</p:tagLst>
</file>

<file path=ppt/tags/tag14.xml><?xml version="1.0" encoding="utf-8"?>
<p:tagLst xmlns:a="http://schemas.openxmlformats.org/drawingml/2006/main" xmlns:r="http://schemas.openxmlformats.org/officeDocument/2006/relationships" xmlns:p="http://schemas.openxmlformats.org/presentationml/2006/main">
  <p:tag name="GENSWF_SLIDE_UID" val="{E8C4308E-DCAB-452A-9612-6A9F2E61B7AF}:319"/>
</p:tagLst>
</file>

<file path=ppt/tags/tag15.xml><?xml version="1.0" encoding="utf-8"?>
<p:tagLst xmlns:a="http://schemas.openxmlformats.org/drawingml/2006/main" xmlns:r="http://schemas.openxmlformats.org/officeDocument/2006/relationships" xmlns:p="http://schemas.openxmlformats.org/presentationml/2006/main">
  <p:tag name="GENSWF_SLIDE_UID" val="{8C344A9D-7867-4243-9DBF-257326024C63}:322"/>
</p:tagLst>
</file>

<file path=ppt/tags/tag16.xml><?xml version="1.0" encoding="utf-8"?>
<p:tagLst xmlns:a="http://schemas.openxmlformats.org/drawingml/2006/main" xmlns:r="http://schemas.openxmlformats.org/officeDocument/2006/relationships" xmlns:p="http://schemas.openxmlformats.org/presentationml/2006/main">
  <p:tag name="GENSWF_SLIDE_UID" val="{A92E8612-3518-4980-9527-4E8F9EA783E3}:295"/>
</p:tagLst>
</file>

<file path=ppt/tags/tag17.xml><?xml version="1.0" encoding="utf-8"?>
<p:tagLst xmlns:a="http://schemas.openxmlformats.org/drawingml/2006/main" xmlns:r="http://schemas.openxmlformats.org/officeDocument/2006/relationships" xmlns:p="http://schemas.openxmlformats.org/presentationml/2006/main">
  <p:tag name="GENSWF_SLIDE_UID" val="{830074E3-F214-482E-8E7E-C9FA58DBFCCE}:323"/>
</p:tagLst>
</file>

<file path=ppt/tags/tag18.xml><?xml version="1.0" encoding="utf-8"?>
<p:tagLst xmlns:a="http://schemas.openxmlformats.org/drawingml/2006/main" xmlns:r="http://schemas.openxmlformats.org/officeDocument/2006/relationships" xmlns:p="http://schemas.openxmlformats.org/presentationml/2006/main">
  <p:tag name="GENSWF_SLIDE_UID" val="{53DD9D99-B74D-43DE-95CB-2A34553E7E30}:324"/>
</p:tagLst>
</file>

<file path=ppt/tags/tag19.xml><?xml version="1.0" encoding="utf-8"?>
<p:tagLst xmlns:a="http://schemas.openxmlformats.org/drawingml/2006/main" xmlns:r="http://schemas.openxmlformats.org/officeDocument/2006/relationships" xmlns:p="http://schemas.openxmlformats.org/presentationml/2006/main">
  <p:tag name="GENSWF_SLIDE_UID" val="{E6B5B953-30CF-439C-B426-33FA8CDDAD77}:325"/>
</p:tagLst>
</file>

<file path=ppt/tags/tag2.xml><?xml version="1.0" encoding="utf-8"?>
<p:tagLst xmlns:a="http://schemas.openxmlformats.org/drawingml/2006/main" xmlns:r="http://schemas.openxmlformats.org/officeDocument/2006/relationships" xmlns:p="http://schemas.openxmlformats.org/presentationml/2006/main">
  <p:tag name="GENSWF_SLIDE_UID" val="{17457F79-FA84-4310-BC46-4394664D0CD9}:288"/>
</p:tagLst>
</file>

<file path=ppt/tags/tag20.xml><?xml version="1.0" encoding="utf-8"?>
<p:tagLst xmlns:a="http://schemas.openxmlformats.org/drawingml/2006/main" xmlns:r="http://schemas.openxmlformats.org/officeDocument/2006/relationships" xmlns:p="http://schemas.openxmlformats.org/presentationml/2006/main">
  <p:tag name="GENSWF_SLIDE_UID" val="{7228BD78-7819-42E9-9BF0-220C4862332C}:326"/>
</p:tagLst>
</file>

<file path=ppt/tags/tag3.xml><?xml version="1.0" encoding="utf-8"?>
<p:tagLst xmlns:a="http://schemas.openxmlformats.org/drawingml/2006/main" xmlns:r="http://schemas.openxmlformats.org/officeDocument/2006/relationships" xmlns:p="http://schemas.openxmlformats.org/presentationml/2006/main">
  <p:tag name="GENSWF_SLIDE_UID" val="{C3051924-A735-462D-AFF3-4CAE3CB54931}:294"/>
</p:tagLst>
</file>

<file path=ppt/tags/tag4.xml><?xml version="1.0" encoding="utf-8"?>
<p:tagLst xmlns:a="http://schemas.openxmlformats.org/drawingml/2006/main" xmlns:r="http://schemas.openxmlformats.org/officeDocument/2006/relationships" xmlns:p="http://schemas.openxmlformats.org/presentationml/2006/main">
  <p:tag name="GENSWF_SLIDE_UID" val="{D00E68E2-0D2E-41EE-9577-2244E05B1739}:315"/>
</p:tagLst>
</file>

<file path=ppt/tags/tag5.xml><?xml version="1.0" encoding="utf-8"?>
<p:tagLst xmlns:a="http://schemas.openxmlformats.org/drawingml/2006/main" xmlns:r="http://schemas.openxmlformats.org/officeDocument/2006/relationships" xmlns:p="http://schemas.openxmlformats.org/presentationml/2006/main">
  <p:tag name="GENSWF_SLIDE_UID" val="{A4FE2EA9-4B6F-4C32-A034-8C07DB587C09}:286"/>
</p:tagLst>
</file>

<file path=ppt/tags/tag6.xml><?xml version="1.0" encoding="utf-8"?>
<p:tagLst xmlns:a="http://schemas.openxmlformats.org/drawingml/2006/main" xmlns:r="http://schemas.openxmlformats.org/officeDocument/2006/relationships" xmlns:p="http://schemas.openxmlformats.org/presentationml/2006/main">
  <p:tag name="GENSWF_SLIDE_UID" val="{A648155C-3585-4409-89ED-884C8C404A53}:316"/>
</p:tagLst>
</file>

<file path=ppt/tags/tag7.xml><?xml version="1.0" encoding="utf-8"?>
<p:tagLst xmlns:a="http://schemas.openxmlformats.org/drawingml/2006/main" xmlns:r="http://schemas.openxmlformats.org/officeDocument/2006/relationships" xmlns:p="http://schemas.openxmlformats.org/presentationml/2006/main">
  <p:tag name="GENSWF_SLIDE_UID" val="{1B536F58-09C5-4CD2-8382-02DD2D219B56}:291"/>
</p:tagLst>
</file>

<file path=ppt/tags/tag8.xml><?xml version="1.0" encoding="utf-8"?>
<p:tagLst xmlns:a="http://schemas.openxmlformats.org/drawingml/2006/main" xmlns:r="http://schemas.openxmlformats.org/officeDocument/2006/relationships" xmlns:p="http://schemas.openxmlformats.org/presentationml/2006/main">
  <p:tag name="GENSWF_SLIDE_UID" val="{5D38D5C2-96AE-481D-915C-E16C7D41FF3E}:292"/>
</p:tagLst>
</file>

<file path=ppt/tags/tag9.xml><?xml version="1.0" encoding="utf-8"?>
<p:tagLst xmlns:a="http://schemas.openxmlformats.org/drawingml/2006/main" xmlns:r="http://schemas.openxmlformats.org/officeDocument/2006/relationships" xmlns:p="http://schemas.openxmlformats.org/presentationml/2006/main">
  <p:tag name="GENSWF_SLIDE_UID" val="{E454E162-7DEA-45BA-84EC-8BAC6842024D}:293"/>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1326</Words>
  <Application>Microsoft Office PowerPoint</Application>
  <PresentationFormat>Widescreen</PresentationFormat>
  <Paragraphs>101</Paragraphs>
  <Slides>19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#9Slide03 Arima Madurai Black</vt:lpstr>
      <vt:lpstr>Arial</vt:lpstr>
      <vt:lpstr>Calibri</vt:lpstr>
      <vt:lpstr>Calibri Light</vt:lpstr>
      <vt:lpstr>Cambria</vt:lpstr>
      <vt:lpstr>Open Sans</vt:lpstr>
      <vt:lpstr>Pattaya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 Timhieucachvietbaivan_Taphongcanh-tuan 5</dc:title>
  <dc:creator>Thao Tran</dc:creator>
  <cp:lastModifiedBy>dell</cp:lastModifiedBy>
  <cp:revision>27</cp:revision>
  <dcterms:created xsi:type="dcterms:W3CDTF">2024-07-05T08:21:14Z</dcterms:created>
  <dcterms:modified xsi:type="dcterms:W3CDTF">2024-10-04T14:46:00Z</dcterms:modified>
</cp:coreProperties>
</file>