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0"/>
  </p:notesMasterIdLst>
  <p:sldIdLst>
    <p:sldId id="258" r:id="rId3"/>
    <p:sldId id="307" r:id="rId4"/>
    <p:sldId id="257" r:id="rId5"/>
    <p:sldId id="262" r:id="rId6"/>
    <p:sldId id="261" r:id="rId7"/>
    <p:sldId id="449" r:id="rId8"/>
    <p:sldId id="450" r:id="rId9"/>
    <p:sldId id="433" r:id="rId10"/>
    <p:sldId id="451" r:id="rId11"/>
    <p:sldId id="452" r:id="rId12"/>
    <p:sldId id="453" r:id="rId13"/>
    <p:sldId id="454" r:id="rId14"/>
    <p:sldId id="456" r:id="rId15"/>
    <p:sldId id="455" r:id="rId16"/>
    <p:sldId id="457" r:id="rId17"/>
    <p:sldId id="448" r:id="rId18"/>
    <p:sldId id="259"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4174F-B1CC-4349-A450-08A68346D9A7}"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10740-A3C2-49E1-84AE-51286E916772}" type="slidenum">
              <a:rPr lang="en-US" smtClean="0"/>
              <a:t>‹#›</a:t>
            </a:fld>
            <a:endParaRPr lang="en-US"/>
          </a:p>
        </p:txBody>
      </p:sp>
    </p:spTree>
    <p:extLst>
      <p:ext uri="{BB962C8B-B14F-4D97-AF65-F5344CB8AC3E}">
        <p14:creationId xmlns:p14="http://schemas.microsoft.com/office/powerpoint/2010/main" val="221189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10740-A3C2-49E1-84AE-51286E916772}" type="slidenum">
              <a:rPr lang="en-US" smtClean="0"/>
              <a:t>1</a:t>
            </a:fld>
            <a:endParaRPr lang="en-US"/>
          </a:p>
        </p:txBody>
      </p:sp>
    </p:spTree>
    <p:extLst>
      <p:ext uri="{BB962C8B-B14F-4D97-AF65-F5344CB8AC3E}">
        <p14:creationId xmlns:p14="http://schemas.microsoft.com/office/powerpoint/2010/main" val="255659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8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FFDDAE-1131-814B-A9CC-E913EAEE2F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4" name="图片 3">
            <a:extLst>
              <a:ext uri="{FF2B5EF4-FFF2-40B4-BE49-F238E27FC236}">
                <a16:creationId xmlns:a16="http://schemas.microsoft.com/office/drawing/2014/main" id="{CD19AB6C-4A34-4844-BA34-E83B6EECE1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737" y="172031"/>
            <a:ext cx="1122218" cy="575698"/>
          </a:xfrm>
          <a:prstGeom prst="rect">
            <a:avLst/>
          </a:prstGeom>
        </p:spPr>
      </p:pic>
    </p:spTree>
    <p:extLst>
      <p:ext uri="{BB962C8B-B14F-4D97-AF65-F5344CB8AC3E}">
        <p14:creationId xmlns:p14="http://schemas.microsoft.com/office/powerpoint/2010/main" val="680175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829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99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1614704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4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418710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17300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25122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729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image" Target="../media/image26.svg"/><Relationship Id="rId5" Type="http://schemas.openxmlformats.org/officeDocument/2006/relationships/image" Target="../media/image2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26.svg"/><Relationship Id="rId5" Type="http://schemas.openxmlformats.org/officeDocument/2006/relationships/image" Target="../media/image2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6.png"/><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26.svg"/><Relationship Id="rId5" Type="http://schemas.openxmlformats.org/officeDocument/2006/relationships/image" Target="../media/image2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26.svg"/><Relationship Id="rId5" Type="http://schemas.openxmlformats.org/officeDocument/2006/relationships/image" Target="../media/image2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41DEC7F-3464-AA42-927E-2BDFDCBE52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图片 2">
            <a:extLst>
              <a:ext uri="{FF2B5EF4-FFF2-40B4-BE49-F238E27FC236}">
                <a16:creationId xmlns:a16="http://schemas.microsoft.com/office/drawing/2014/main" id="{8E55E03B-FEBB-3D4F-BA8A-C2CA3EC436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620" y="4313816"/>
            <a:ext cx="3054544" cy="2544184"/>
          </a:xfrm>
          <a:prstGeom prst="rect">
            <a:avLst/>
          </a:prstGeom>
        </p:spPr>
      </p:pic>
      <p:pic>
        <p:nvPicPr>
          <p:cNvPr id="2" name="Picture 1">
            <a:extLst>
              <a:ext uri="{FF2B5EF4-FFF2-40B4-BE49-F238E27FC236}">
                <a16:creationId xmlns:a16="http://schemas.microsoft.com/office/drawing/2014/main" id="{B0CA3FE4-8C0A-ACF1-2221-627C1E33293C}"/>
              </a:ext>
            </a:extLst>
          </p:cNvPr>
          <p:cNvPicPr>
            <a:picLocks noChangeAspect="1"/>
          </p:cNvPicPr>
          <p:nvPr/>
        </p:nvPicPr>
        <p:blipFill>
          <a:blip r:embed="rId7"/>
          <a:stretch>
            <a:fillRect/>
          </a:stretch>
        </p:blipFill>
        <p:spPr>
          <a:xfrm>
            <a:off x="2755800" y="495300"/>
            <a:ext cx="5653578" cy="476799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3"/>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4">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sz="1500" noProof="0" dirty="0">
                <a:solidFill>
                  <a:srgbClr val="000000"/>
                </a:solidFill>
                <a:latin typeface="Cambria" panose="02040503050406030204" pitchFamily="18" charset="0"/>
                <a:ea typeface="Cambria" panose="02040503050406030204" pitchFamily="18" charset="0"/>
              </a:rPr>
              <a:t>ẩ</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112362" y="174106"/>
            <a:ext cx="5847990" cy="2230766"/>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289441"/>
            <a:ext cx="5030521" cy="166199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c. Trong phần thân bài, cảnh hồ Hoàn Kiếm được tả vào những thời gian nào? Những từ ngữ nào giúp em nhận ra trình tự đó?</a:t>
            </a:r>
          </a:p>
        </p:txBody>
      </p:sp>
      <p:graphicFrame>
        <p:nvGraphicFramePr>
          <p:cNvPr id="4" name="Table 4">
            <a:extLst>
              <a:ext uri="{FF2B5EF4-FFF2-40B4-BE49-F238E27FC236}">
                <a16:creationId xmlns:a16="http://schemas.microsoft.com/office/drawing/2014/main" id="{F1C6FE81-7E5D-03EB-5C5C-831C6A63BBE1}"/>
              </a:ext>
            </a:extLst>
          </p:cNvPr>
          <p:cNvGraphicFramePr>
            <a:graphicFrameLocks noGrp="1"/>
          </p:cNvGraphicFramePr>
          <p:nvPr>
            <p:extLst>
              <p:ext uri="{D42A27DB-BD31-4B8C-83A1-F6EECF244321}">
                <p14:modId xmlns:p14="http://schemas.microsoft.com/office/powerpoint/2010/main" val="1843387757"/>
              </p:ext>
            </p:extLst>
          </p:nvPr>
        </p:nvGraphicFramePr>
        <p:xfrm>
          <a:off x="6183376" y="2319866"/>
          <a:ext cx="5539232" cy="3651168"/>
        </p:xfrm>
        <a:graphic>
          <a:graphicData uri="http://schemas.openxmlformats.org/drawingml/2006/table">
            <a:tbl>
              <a:tblPr firstRow="1" bandRow="1">
                <a:tableStyleId>{5C22544A-7EE6-4342-B048-85BDC9FD1C3A}</a:tableStyleId>
              </a:tblPr>
              <a:tblGrid>
                <a:gridCol w="1680464">
                  <a:extLst>
                    <a:ext uri="{9D8B030D-6E8A-4147-A177-3AD203B41FA5}">
                      <a16:colId xmlns:a16="http://schemas.microsoft.com/office/drawing/2014/main" val="2144002996"/>
                    </a:ext>
                  </a:extLst>
                </a:gridCol>
                <a:gridCol w="3858768">
                  <a:extLst>
                    <a:ext uri="{9D8B030D-6E8A-4147-A177-3AD203B41FA5}">
                      <a16:colId xmlns:a16="http://schemas.microsoft.com/office/drawing/2014/main" val="3747455217"/>
                    </a:ext>
                  </a:extLst>
                </a:gridCol>
              </a:tblGrid>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099011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944674"/>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21626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87310"/>
                  </a:ext>
                </a:extLst>
              </a:tr>
            </a:tbl>
          </a:graphicData>
        </a:graphic>
      </p:graphicFrame>
      <p:sp>
        <p:nvSpPr>
          <p:cNvPr id="5" name="TextBox 4">
            <a:extLst>
              <a:ext uri="{FF2B5EF4-FFF2-40B4-BE49-F238E27FC236}">
                <a16:creationId xmlns:a16="http://schemas.microsoft.com/office/drawing/2014/main" id="{11388ECA-ACAB-C0FF-FA1E-834294FAE8F4}"/>
              </a:ext>
            </a:extLst>
          </p:cNvPr>
          <p:cNvSpPr txBox="1"/>
          <p:nvPr/>
        </p:nvSpPr>
        <p:spPr>
          <a:xfrm>
            <a:off x="6336792" y="2478024"/>
            <a:ext cx="1371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hè</a:t>
            </a:r>
            <a:endParaRPr lang="en-US" sz="2400" b="1"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974DD3AB-6A55-78EB-17F5-48E475913E44}"/>
              </a:ext>
            </a:extLst>
          </p:cNvPr>
          <p:cNvCxnSpPr/>
          <p:nvPr/>
        </p:nvCxnSpPr>
        <p:spPr>
          <a:xfrm>
            <a:off x="502920" y="969264"/>
            <a:ext cx="64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174413-1195-F87E-D1F2-B0EED7176FF5}"/>
              </a:ext>
            </a:extLst>
          </p:cNvPr>
          <p:cNvCxnSpPr>
            <a:cxnSpLocks/>
          </p:cNvCxnSpPr>
          <p:nvPr/>
        </p:nvCxnSpPr>
        <p:spPr>
          <a:xfrm>
            <a:off x="1527048" y="969264"/>
            <a:ext cx="1609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184121-603A-40F0-8C06-0D0A5196D680}"/>
              </a:ext>
            </a:extLst>
          </p:cNvPr>
          <p:cNvCxnSpPr>
            <a:cxnSpLocks/>
          </p:cNvCxnSpPr>
          <p:nvPr/>
        </p:nvCxnSpPr>
        <p:spPr>
          <a:xfrm>
            <a:off x="2093976" y="1207008"/>
            <a:ext cx="749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724B6E-D833-1B8B-C2E5-84530283484D}"/>
              </a:ext>
            </a:extLst>
          </p:cNvPr>
          <p:cNvSpPr txBox="1"/>
          <p:nvPr/>
        </p:nvSpPr>
        <p:spPr>
          <a:xfrm>
            <a:off x="7991856" y="232257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hè</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gió</a:t>
            </a:r>
            <a:endParaRPr lang="en-US" sz="20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68C1B818-37B0-7E9D-A843-AD3ABE32B205}"/>
              </a:ext>
            </a:extLst>
          </p:cNvPr>
          <p:cNvSpPr txBox="1"/>
          <p:nvPr/>
        </p:nvSpPr>
        <p:spPr>
          <a:xfrm>
            <a:off x="6236208" y="332841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đông</a:t>
            </a:r>
            <a:endParaRPr lang="en-US" sz="24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90DA9480-0B8D-68A8-AC6C-5F66B6C73C04}"/>
              </a:ext>
            </a:extLst>
          </p:cNvPr>
          <p:cNvCxnSpPr>
            <a:cxnSpLocks/>
          </p:cNvCxnSpPr>
          <p:nvPr/>
        </p:nvCxnSpPr>
        <p:spPr>
          <a:xfrm>
            <a:off x="777240" y="1883664"/>
            <a:ext cx="7772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E220B8-1CC1-D949-D26E-1667F9FA851F}"/>
              </a:ext>
            </a:extLst>
          </p:cNvPr>
          <p:cNvCxnSpPr>
            <a:cxnSpLocks/>
          </p:cNvCxnSpPr>
          <p:nvPr/>
        </p:nvCxnSpPr>
        <p:spPr>
          <a:xfrm>
            <a:off x="2715768" y="2112264"/>
            <a:ext cx="1463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3CFD76-77DC-7C32-5912-BAF0936F5FA7}"/>
              </a:ext>
            </a:extLst>
          </p:cNvPr>
          <p:cNvCxnSpPr>
            <a:cxnSpLocks/>
          </p:cNvCxnSpPr>
          <p:nvPr/>
        </p:nvCxnSpPr>
        <p:spPr>
          <a:xfrm>
            <a:off x="2980944" y="2340864"/>
            <a:ext cx="9692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2365D32-2CF0-77F3-2B39-CF1285B56A03}"/>
              </a:ext>
            </a:extLst>
          </p:cNvPr>
          <p:cNvSpPr txBox="1"/>
          <p:nvPr/>
        </p:nvSpPr>
        <p:spPr>
          <a:xfrm>
            <a:off x="7955280" y="3255264"/>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sương</a:t>
            </a:r>
            <a:endParaRPr lang="en-US" sz="2000"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A49A9C78-8A99-9138-48AF-526D85123B8C}"/>
              </a:ext>
            </a:extLst>
          </p:cNvPr>
          <p:cNvSpPr txBox="1"/>
          <p:nvPr/>
        </p:nvSpPr>
        <p:spPr>
          <a:xfrm>
            <a:off x="6245352" y="428853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endParaRPr lang="en-US" sz="2400" b="1" dirty="0">
              <a:latin typeface="Cambria" panose="02040503050406030204" pitchFamily="18" charset="0"/>
              <a:ea typeface="Cambria" panose="02040503050406030204" pitchFamily="18" charset="0"/>
            </a:endParaRPr>
          </a:p>
        </p:txBody>
      </p:sp>
      <p:cxnSp>
        <p:nvCxnSpPr>
          <p:cNvPr id="29" name="Straight Connector 28">
            <a:extLst>
              <a:ext uri="{FF2B5EF4-FFF2-40B4-BE49-F238E27FC236}">
                <a16:creationId xmlns:a16="http://schemas.microsoft.com/office/drawing/2014/main" id="{73D8E6BE-E2E5-39C2-1DBD-56AD4EB9E990}"/>
              </a:ext>
            </a:extLst>
          </p:cNvPr>
          <p:cNvCxnSpPr>
            <a:cxnSpLocks/>
          </p:cNvCxnSpPr>
          <p:nvPr/>
        </p:nvCxnSpPr>
        <p:spPr>
          <a:xfrm>
            <a:off x="2953512" y="3054096"/>
            <a:ext cx="16093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C7675E-6EFA-20ED-CEBF-CA6082A0D3A1}"/>
              </a:ext>
            </a:extLst>
          </p:cNvPr>
          <p:cNvCxnSpPr>
            <a:cxnSpLocks/>
          </p:cNvCxnSpPr>
          <p:nvPr/>
        </p:nvCxnSpPr>
        <p:spPr>
          <a:xfrm>
            <a:off x="914400" y="3483864"/>
            <a:ext cx="7315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A3101D-4EB8-2E52-39CA-0810818945E8}"/>
              </a:ext>
            </a:extLst>
          </p:cNvPr>
          <p:cNvCxnSpPr>
            <a:cxnSpLocks/>
          </p:cNvCxnSpPr>
          <p:nvPr/>
        </p:nvCxnSpPr>
        <p:spPr>
          <a:xfrm>
            <a:off x="3054096" y="3493008"/>
            <a:ext cx="6492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925BF3-4DE1-62D9-AD9D-FE00906EB4ED}"/>
              </a:ext>
            </a:extLst>
          </p:cNvPr>
          <p:cNvCxnSpPr>
            <a:cxnSpLocks/>
          </p:cNvCxnSpPr>
          <p:nvPr/>
        </p:nvCxnSpPr>
        <p:spPr>
          <a:xfrm>
            <a:off x="4187952" y="3721608"/>
            <a:ext cx="1545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0F1F699-926E-BD17-0025-884305E52497}"/>
              </a:ext>
            </a:extLst>
          </p:cNvPr>
          <p:cNvSpPr txBox="1"/>
          <p:nvPr/>
        </p:nvSpPr>
        <p:spPr>
          <a:xfrm>
            <a:off x="7936992" y="419709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Dịp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bay, </a:t>
            </a:r>
            <a:r>
              <a:rPr lang="en-US" sz="2000" dirty="0" err="1">
                <a:latin typeface="Cambria" panose="02040503050406030204" pitchFamily="18" charset="0"/>
                <a:ea typeface="Cambria" panose="02040503050406030204" pitchFamily="18" charset="0"/>
              </a:rPr>
              <a:t>trẩy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hót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xuân</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7806F0B3-9144-687A-474F-71BB061FDE1A}"/>
              </a:ext>
            </a:extLst>
          </p:cNvPr>
          <p:cNvSpPr txBox="1"/>
          <p:nvPr/>
        </p:nvSpPr>
        <p:spPr>
          <a:xfrm>
            <a:off x="6245352" y="5257800"/>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a:t>
            </a:r>
            <a:endParaRPr lang="en-US" sz="2400" b="1" dirty="0">
              <a:latin typeface="Cambria" panose="02040503050406030204" pitchFamily="18" charset="0"/>
              <a:ea typeface="Cambria" panose="02040503050406030204" pitchFamily="18" charset="0"/>
            </a:endParaRPr>
          </a:p>
        </p:txBody>
      </p:sp>
      <p:cxnSp>
        <p:nvCxnSpPr>
          <p:cNvPr id="42" name="Straight Connector 41">
            <a:extLst>
              <a:ext uri="{FF2B5EF4-FFF2-40B4-BE49-F238E27FC236}">
                <a16:creationId xmlns:a16="http://schemas.microsoft.com/office/drawing/2014/main" id="{CE8FAA46-FEBE-C4F1-4662-C1EB41819B84}"/>
              </a:ext>
            </a:extLst>
          </p:cNvPr>
          <p:cNvCxnSpPr>
            <a:cxnSpLocks/>
          </p:cNvCxnSpPr>
          <p:nvPr/>
        </p:nvCxnSpPr>
        <p:spPr>
          <a:xfrm>
            <a:off x="3822192" y="3941064"/>
            <a:ext cx="7132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70DD56-4645-A888-3E7D-46F0BE1F2341}"/>
              </a:ext>
            </a:extLst>
          </p:cNvPr>
          <p:cNvCxnSpPr>
            <a:cxnSpLocks/>
          </p:cNvCxnSpPr>
          <p:nvPr/>
        </p:nvCxnSpPr>
        <p:spPr>
          <a:xfrm>
            <a:off x="4617720" y="3950208"/>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5F69FD-1FA9-2860-5C73-D6AB4D4599F8}"/>
              </a:ext>
            </a:extLst>
          </p:cNvPr>
          <p:cNvCxnSpPr>
            <a:cxnSpLocks/>
          </p:cNvCxnSpPr>
          <p:nvPr/>
        </p:nvCxnSpPr>
        <p:spPr>
          <a:xfrm>
            <a:off x="4727448" y="4169664"/>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B2BA9E-C5E4-7D46-A501-389FF424AE64}"/>
              </a:ext>
            </a:extLst>
          </p:cNvPr>
          <p:cNvCxnSpPr>
            <a:cxnSpLocks/>
          </p:cNvCxnSpPr>
          <p:nvPr/>
        </p:nvCxnSpPr>
        <p:spPr>
          <a:xfrm>
            <a:off x="384048" y="4398264"/>
            <a:ext cx="3291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24A0985-FDEE-BF1B-48B9-A5E4445D3425}"/>
              </a:ext>
            </a:extLst>
          </p:cNvPr>
          <p:cNvSpPr txBox="1"/>
          <p:nvPr/>
        </p:nvSpPr>
        <p:spPr>
          <a:xfrm>
            <a:off x="7936992" y="5138928"/>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endParaRPr lang="en-US" sz="20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556357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arn(inVertic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barn(inVertical)">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par>
                                <p:cTn id="108" presetID="22" presetClass="entr" presetSubtype="4"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arn(inVertical)">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3"/>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4">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58115" y="2295260"/>
            <a:ext cx="5190136" cy="3172647"/>
            <a:chOff x="11988553" y="2551351"/>
            <a:chExt cx="5509609" cy="1896715"/>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2007309" y="2644874"/>
              <a:ext cx="5490853" cy="1803192"/>
            </a:xfrm>
            <a:prstGeom prst="rect">
              <a:avLst/>
            </a:prstGeom>
            <a:noFill/>
          </p:spPr>
          <p:txBody>
            <a:bodyPr wrap="square" lIns="60960" tIns="30480" rIns="60960" bIns="30480">
              <a:spAutoFit/>
            </a:bodyPr>
            <a:lstStyle/>
            <a:p>
              <a:pPr algn="ctr" rtl="0">
                <a:spcBef>
                  <a:spcPts val="0"/>
                </a:spcBef>
                <a:spcAft>
                  <a:spcPts val="500"/>
                </a:spcAft>
              </a:pPr>
              <a:r>
                <a:rPr lang="vi-VN" sz="2400" b="0" i="0" u="none" strike="noStrike" dirty="0">
                  <a:solidFill>
                    <a:srgbClr val="FF0000"/>
                  </a:solidFill>
                  <a:effectLst/>
                  <a:latin typeface="Calibri" panose="020F0502020204030204" pitchFamily="34" charset="0"/>
                  <a:cs typeface="Calibri" panose="020F0502020204030204" pitchFamily="34" charset="0"/>
                </a:rPr>
                <a:t>Tả phong cảnh theo mùa, tác giả đã giúp người đọc cảm nhận được nhiều vẻ đẹp, nhiều đặc điểm của hồ Hoàn Kiếm (theo hành trình cả năm). Theo tác giả, cảnh hồ Hoàn Kiếm đẹp nhất vào mùa thu nên nhà văn đã tả đặc điểm hồ Hoàn Kiếm vào mùa thu sau cùng.</a:t>
              </a:r>
              <a:endParaRPr lang="vi-VN" sz="3600" b="0" dirty="0">
                <a:solidFill>
                  <a:srgbClr val="FF0000"/>
                </a:solidFill>
                <a:effectLst/>
                <a:latin typeface="Calibri" panose="020F0502020204030204" pitchFamily="34" charset="0"/>
                <a:cs typeface="Calibri" panose="020F0502020204030204" pitchFamily="34" charset="0"/>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112362" y="174106"/>
            <a:ext cx="5847990" cy="1965590"/>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179713"/>
            <a:ext cx="5076241" cy="178510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d. Theo trình tự miêu tả trong bài, người đọc cảm nhận được đặc điểm gì của cảnh hồ Hoàn Kiếm?</a:t>
            </a:r>
          </a:p>
        </p:txBody>
      </p:sp>
    </p:spTree>
    <p:custDataLst>
      <p:tags r:id="rId1"/>
    </p:custDataLst>
    <p:extLst>
      <p:ext uri="{BB962C8B-B14F-4D97-AF65-F5344CB8AC3E}">
        <p14:creationId xmlns:p14="http://schemas.microsoft.com/office/powerpoint/2010/main" val="265063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en-US" sz="2800" b="1" dirty="0">
                <a:solidFill>
                  <a:srgbClr val="002060"/>
                </a:solidFill>
                <a:latin typeface="Cambria" panose="02040503050406030204" pitchFamily="18" charset="0"/>
                <a:ea typeface="Cambria" panose="02040503050406030204" pitchFamily="18" charset="0"/>
              </a:rPr>
              <a:t>2. </a:t>
            </a:r>
            <a:r>
              <a:rPr lang="vi-VN" sz="2800" b="1" dirty="0">
                <a:solidFill>
                  <a:srgbClr val="002060"/>
                </a:solidFill>
                <a:latin typeface="Cambria" panose="02040503050406030204" pitchFamily="18" charset="0"/>
                <a:ea typeface="Cambria" panose="02040503050406030204" pitchFamily="18" charset="0"/>
              </a:rPr>
              <a:t>Em học được những gì về cách miêu tả phong cảnh từ bài văn trên?</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6271C4E-F413-5CE3-C57D-6A55FD0B7E5A}"/>
              </a:ext>
            </a:extLst>
          </p:cNvPr>
          <p:cNvGrpSpPr/>
          <p:nvPr/>
        </p:nvGrpSpPr>
        <p:grpSpPr>
          <a:xfrm>
            <a:off x="646272" y="1614932"/>
            <a:ext cx="4446936" cy="2033523"/>
            <a:chOff x="691992" y="2456180"/>
            <a:chExt cx="4446936" cy="2033523"/>
          </a:xfrm>
        </p:grpSpPr>
        <p:sp>
          <p:nvSpPr>
            <p:cNvPr id="6" name="Freeform 2">
              <a:extLst>
                <a:ext uri="{FF2B5EF4-FFF2-40B4-BE49-F238E27FC236}">
                  <a16:creationId xmlns:a16="http://schemas.microsoft.com/office/drawing/2014/main" id="{073605E8-3DB3-143E-5D79-379BEEAD2160}"/>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06E2119-C523-0FE9-D632-087634AC8CBD}"/>
                </a:ext>
              </a:extLst>
            </p:cNvPr>
            <p:cNvSpPr txBox="1"/>
            <p:nvPr/>
          </p:nvSpPr>
          <p:spPr>
            <a:xfrm>
              <a:off x="1097280" y="3218688"/>
              <a:ext cx="3785616" cy="830997"/>
            </a:xfrm>
            <a:prstGeom prst="rect">
              <a:avLst/>
            </a:prstGeom>
            <a:noFill/>
          </p:spPr>
          <p:txBody>
            <a:bodyPr wrap="square" rtlCol="0">
              <a:spAutoFit/>
            </a:bodyPr>
            <a:lstStyle/>
            <a:p>
              <a:pPr algn="ctr"/>
              <a:r>
                <a:rPr lang="en-US" sz="2400" b="0" i="0" dirty="0" err="1">
                  <a:solidFill>
                    <a:srgbClr val="000000"/>
                  </a:solidFill>
                  <a:effectLst/>
                </a:rPr>
                <a:t>Sử</a:t>
              </a:r>
              <a:r>
                <a:rPr lang="en-US" sz="2400" b="0" i="0" dirty="0">
                  <a:solidFill>
                    <a:srgbClr val="000000"/>
                  </a:solidFill>
                  <a:effectLst/>
                </a:rPr>
                <a:t> </a:t>
              </a:r>
              <a:r>
                <a:rPr lang="en-US" sz="2400" b="0" i="0" dirty="0" err="1">
                  <a:solidFill>
                    <a:srgbClr val="000000"/>
                  </a:solidFill>
                  <a:effectLst/>
                </a:rPr>
                <a:t>dụng</a:t>
              </a:r>
              <a:r>
                <a:rPr lang="en-US" sz="2400" b="0" i="0" dirty="0">
                  <a:solidFill>
                    <a:srgbClr val="000000"/>
                  </a:solidFill>
                  <a:effectLst/>
                </a:rPr>
                <a:t> </a:t>
              </a:r>
              <a:r>
                <a:rPr lang="en-US" sz="2400" b="0" i="0" dirty="0" err="1">
                  <a:solidFill>
                    <a:srgbClr val="000000"/>
                  </a:solidFill>
                  <a:effectLst/>
                </a:rPr>
                <a:t>nhiều</a:t>
              </a:r>
              <a:r>
                <a:rPr lang="en-US" sz="2400" b="0" i="0" dirty="0">
                  <a:solidFill>
                    <a:srgbClr val="000000"/>
                  </a:solidFill>
                  <a:effectLst/>
                </a:rPr>
                <a:t> </a:t>
              </a:r>
              <a:r>
                <a:rPr lang="en-US" sz="2400" b="0" i="0" dirty="0" err="1">
                  <a:solidFill>
                    <a:srgbClr val="000000"/>
                  </a:solidFill>
                  <a:effectLst/>
                </a:rPr>
                <a:t>giác</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để</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sát</a:t>
              </a:r>
              <a:r>
                <a:rPr lang="en-US" sz="2400" b="0" i="0" dirty="0">
                  <a:solidFill>
                    <a:srgbClr val="000000"/>
                  </a:solidFill>
                  <a:effectLst/>
                </a:rPr>
                <a:t>, </a:t>
              </a:r>
              <a:r>
                <a:rPr lang="en-US" sz="2400" b="0" i="0" dirty="0" err="1">
                  <a:solidFill>
                    <a:srgbClr val="000000"/>
                  </a:solidFill>
                  <a:effectLst/>
                </a:rPr>
                <a:t>cảm</a:t>
              </a:r>
              <a:r>
                <a:rPr lang="en-US" sz="2400" b="0" i="0" dirty="0">
                  <a:solidFill>
                    <a:srgbClr val="000000"/>
                  </a:solidFill>
                  <a:effectLst/>
                </a:rPr>
                <a:t> </a:t>
              </a:r>
              <a:r>
                <a:rPr lang="en-US" sz="2400" b="0" i="0" dirty="0" err="1">
                  <a:solidFill>
                    <a:srgbClr val="000000"/>
                  </a:solidFill>
                  <a:effectLst/>
                </a:rPr>
                <a:t>nhận</a:t>
              </a:r>
              <a:r>
                <a:rPr lang="en-US" sz="2400" b="0" i="0" dirty="0">
                  <a:solidFill>
                    <a:srgbClr val="000000"/>
                  </a:solidFill>
                  <a:effectLst/>
                </a:rPr>
                <a:t> </a:t>
              </a:r>
              <a:r>
                <a:rPr lang="en-US" sz="2400" b="0" i="0" dirty="0" err="1">
                  <a:solidFill>
                    <a:srgbClr val="000000"/>
                  </a:solidFill>
                  <a:effectLst/>
                </a:rPr>
                <a:t>cảnh</a:t>
              </a:r>
              <a:r>
                <a:rPr lang="en-US" sz="2400" b="0" i="0" dirty="0">
                  <a:solidFill>
                    <a:srgbClr val="000000"/>
                  </a:solidFill>
                  <a:effectLst/>
                </a:rPr>
                <a:t> </a:t>
              </a:r>
              <a:r>
                <a:rPr lang="en-US" sz="2400" b="0" i="0" dirty="0" err="1">
                  <a:solidFill>
                    <a:srgbClr val="000000"/>
                  </a:solidFill>
                  <a:effectLst/>
                </a:rPr>
                <a:t>vật</a:t>
              </a:r>
              <a:r>
                <a:rPr lang="en-US" sz="2400" b="0" i="0" dirty="0">
                  <a:solidFill>
                    <a:srgbClr val="000000"/>
                  </a:solidFill>
                  <a:effectLst/>
                </a:rPr>
                <a:t>.</a:t>
              </a:r>
              <a:endParaRPr lang="en-US" sz="2400" dirty="0"/>
            </a:p>
          </p:txBody>
        </p:sp>
      </p:grpSp>
      <p:grpSp>
        <p:nvGrpSpPr>
          <p:cNvPr id="9" name="Group 8">
            <a:extLst>
              <a:ext uri="{FF2B5EF4-FFF2-40B4-BE49-F238E27FC236}">
                <a16:creationId xmlns:a16="http://schemas.microsoft.com/office/drawing/2014/main" id="{24396C7C-D78F-48AE-7B51-101381B341F2}"/>
              </a:ext>
            </a:extLst>
          </p:cNvPr>
          <p:cNvGrpSpPr/>
          <p:nvPr/>
        </p:nvGrpSpPr>
        <p:grpSpPr>
          <a:xfrm>
            <a:off x="6791040" y="1706372"/>
            <a:ext cx="4446936" cy="2033523"/>
            <a:chOff x="691992" y="2456180"/>
            <a:chExt cx="4446936" cy="2033523"/>
          </a:xfrm>
        </p:grpSpPr>
        <p:sp>
          <p:nvSpPr>
            <p:cNvPr id="10" name="Freeform 2">
              <a:extLst>
                <a:ext uri="{FF2B5EF4-FFF2-40B4-BE49-F238E27FC236}">
                  <a16:creationId xmlns:a16="http://schemas.microsoft.com/office/drawing/2014/main" id="{355B9693-BA44-12FE-0F08-27CD120DDF77}"/>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EF390451-805B-9692-B0EC-F998D8484F72}"/>
                </a:ext>
              </a:extLst>
            </p:cNvPr>
            <p:cNvSpPr txBox="1"/>
            <p:nvPr/>
          </p:nvSpPr>
          <p:spPr>
            <a:xfrm>
              <a:off x="1115568" y="3127248"/>
              <a:ext cx="3785616" cy="1200329"/>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Sử</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dụng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nhiều</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hình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ảnh</a:t>
              </a:r>
              <a:r>
                <a:rPr lang="en-US" sz="2400" b="0" i="0" dirty="0">
                  <a:solidFill>
                    <a:srgbClr val="000000"/>
                  </a:solidFill>
                  <a:effectLst/>
                  <a:ea typeface="Open Sans" panose="020B0606030504020204" pitchFamily="34" charset="0"/>
                  <a:cs typeface="Open Sans" panose="020B0606030504020204" pitchFamily="34" charset="0"/>
                </a:rPr>
                <a:t> so </a:t>
              </a:r>
              <a:r>
                <a:rPr lang="en-US" sz="2400" b="0" i="0" dirty="0" err="1">
                  <a:solidFill>
                    <a:srgbClr val="000000"/>
                  </a:solidFill>
                  <a:effectLst/>
                  <a:ea typeface="Open Sans" panose="020B0606030504020204" pitchFamily="34" charset="0"/>
                  <a:cs typeface="Open Sans" panose="020B0606030504020204" pitchFamily="34" charset="0"/>
                </a:rPr>
                <a:t>sánh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để</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làm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nổi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đặc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điểm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từng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F3DF99BE-6008-E211-6384-1896BC5A8A4E}"/>
              </a:ext>
            </a:extLst>
          </p:cNvPr>
          <p:cNvGrpSpPr/>
          <p:nvPr/>
        </p:nvGrpSpPr>
        <p:grpSpPr>
          <a:xfrm>
            <a:off x="3407760" y="3818636"/>
            <a:ext cx="4446936" cy="2033523"/>
            <a:chOff x="691992" y="2456180"/>
            <a:chExt cx="4446936" cy="2033523"/>
          </a:xfrm>
        </p:grpSpPr>
        <p:sp>
          <p:nvSpPr>
            <p:cNvPr id="13" name="Freeform 2">
              <a:extLst>
                <a:ext uri="{FF2B5EF4-FFF2-40B4-BE49-F238E27FC236}">
                  <a16:creationId xmlns:a16="http://schemas.microsoft.com/office/drawing/2014/main" id="{2D7DDAD2-B205-FCFB-93F3-536FBD11BAE3}"/>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1416D279-95D2-16BC-A967-59DD084D50CC}"/>
                </a:ext>
              </a:extLst>
            </p:cNvPr>
            <p:cNvSpPr txBox="1"/>
            <p:nvPr/>
          </p:nvSpPr>
          <p:spPr>
            <a:xfrm>
              <a:off x="1115568" y="3127248"/>
              <a:ext cx="3785616" cy="830997"/>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Cảm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nhận</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vẻ</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đẹp</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của</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bằng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mắt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nhìn</a:t>
              </a:r>
              <a:r>
                <a:rPr lang="en-US" sz="2400" b="0" i="0" dirty="0">
                  <a:solidFill>
                    <a:srgbClr val="000000"/>
                  </a:solidFill>
                  <a:effectLst/>
                  <a:ea typeface="Open Sans" panose="020B0606030504020204" pitchFamily="34" charset="0"/>
                  <a:cs typeface="Open Sans" panose="020B0606030504020204" pitchFamily="34" charset="0"/>
                </a:rPr>
                <a:t>, tai </a:t>
              </a:r>
              <a:r>
                <a:rPr lang="en-US" sz="2400" b="0" i="0" dirty="0" err="1">
                  <a:solidFill>
                    <a:srgbClr val="000000"/>
                  </a:solidFill>
                  <a:effectLst/>
                  <a:ea typeface="Open Sans" panose="020B0606030504020204" pitchFamily="34" charset="0"/>
                  <a:cs typeface="Open Sans" panose="020B0606030504020204" pitchFamily="34" charset="0"/>
                </a:rPr>
                <a:t>nghe</a:t>
              </a:r>
              <a:endParaRPr lang="en-US" sz="2400" dirty="0">
                <a:ea typeface="Open Sans" panose="020B0606030504020204" pitchFamily="34" charset="0"/>
                <a:cs typeface="Open Sans" panose="020B0606030504020204" pitchFamily="34" charset="0"/>
              </a:endParaRPr>
            </a:p>
          </p:txBody>
        </p:sp>
      </p:grpSp>
    </p:spTree>
    <p:custDataLst>
      <p:tags r:id="rId1"/>
    </p:custDataLst>
    <p:extLst>
      <p:ext uri="{BB962C8B-B14F-4D97-AF65-F5344CB8AC3E}">
        <p14:creationId xmlns:p14="http://schemas.microsoft.com/office/powerpoint/2010/main" val="317388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6">
            <a:extLst>
              <a:ext uri="{FF2B5EF4-FFF2-40B4-BE49-F238E27FC236}">
                <a16:creationId xmlns:a16="http://schemas.microsoft.com/office/drawing/2014/main" id="{263C060C-B9FE-C5F7-8F81-2C20D0F75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139" y="3036412"/>
            <a:ext cx="3444985" cy="3632390"/>
          </a:xfrm>
          <a:prstGeom prst="rect">
            <a:avLst/>
          </a:prstGeom>
        </p:spPr>
      </p:pic>
      <p:sp>
        <p:nvSpPr>
          <p:cNvPr id="3" name="Rectangle 2">
            <a:extLst>
              <a:ext uri="{FF2B5EF4-FFF2-40B4-BE49-F238E27FC236}">
                <a16:creationId xmlns:a16="http://schemas.microsoft.com/office/drawing/2014/main" id="{3CDFEC63-6033-DB3B-EA12-251BCD6BFC8F}"/>
              </a:ext>
            </a:extLst>
          </p:cNvPr>
          <p:cNvSpPr/>
          <p:nvPr/>
        </p:nvSpPr>
        <p:spPr>
          <a:xfrm>
            <a:off x="1903856" y="1703664"/>
            <a:ext cx="8772525" cy="1360757"/>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ở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Bốn</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mùa</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nhau</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423393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3. </a:t>
            </a:r>
            <a:r>
              <a:rPr lang="vi-VN" sz="2800" b="1" dirty="0">
                <a:solidFill>
                  <a:srgbClr val="002060"/>
                </a:solidFill>
                <a:latin typeface="Cambria" panose="02040503050406030204" pitchFamily="18" charset="0"/>
                <a:ea typeface="Cambria" panose="02040503050406030204" pitchFamily="18" charset="0"/>
              </a:rPr>
              <a:t>So sánh trình tự miêu tả của bài Bốn mùa trong ánh nước với bài Đà Lạt.</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37B12466-32E2-656F-3FB8-58EA029274E8}"/>
              </a:ext>
            </a:extLst>
          </p:cNvPr>
          <p:cNvGrpSpPr/>
          <p:nvPr/>
        </p:nvGrpSpPr>
        <p:grpSpPr>
          <a:xfrm>
            <a:off x="685800" y="1414080"/>
            <a:ext cx="9875520" cy="2234376"/>
            <a:chOff x="685800" y="1414080"/>
            <a:chExt cx="9875520" cy="2234376"/>
          </a:xfrm>
        </p:grpSpPr>
        <p:sp>
          <p:nvSpPr>
            <p:cNvPr id="5" name="Freeform 3">
              <a:extLst>
                <a:ext uri="{FF2B5EF4-FFF2-40B4-BE49-F238E27FC236}">
                  <a16:creationId xmlns:a16="http://schemas.microsoft.com/office/drawing/2014/main" id="{CF9AE9ED-A588-A7E1-7D70-7594172FB535}"/>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55A61DA8-F404-4683-D05B-47804359D1DB}"/>
                </a:ext>
              </a:extLst>
            </p:cNvPr>
            <p:cNvSpPr txBox="1"/>
            <p:nvPr/>
          </p:nvSpPr>
          <p:spPr>
            <a:xfrm>
              <a:off x="3557016" y="2020824"/>
              <a:ext cx="6702552" cy="954107"/>
            </a:xfrm>
            <a:prstGeom prst="rect">
              <a:avLst/>
            </a:prstGeom>
            <a:noFill/>
          </p:spPr>
          <p:txBody>
            <a:bodyPr wrap="square" rtlCol="0">
              <a:spAutoFit/>
            </a:bodyPr>
            <a:lstStyle/>
            <a:p>
              <a:pPr algn="just"/>
              <a:r>
                <a:rPr lang="en-US" sz="2800" b="1" dirty="0" err="1"/>
                <a:t>Bài</a:t>
              </a:r>
              <a:r>
                <a:rPr lang="en-US" sz="2800" b="1" dirty="0"/>
                <a:t> </a:t>
              </a:r>
              <a:r>
                <a:rPr lang="en-US" sz="2800" b="1" dirty="0" err="1"/>
                <a:t>Đà</a:t>
              </a:r>
              <a:r>
                <a:rPr lang="en-US" sz="2800" b="1" dirty="0"/>
                <a:t> </a:t>
              </a:r>
              <a:r>
                <a:rPr lang="en-US" sz="2800" b="1" dirty="0" err="1"/>
                <a:t>Lạt</a:t>
              </a:r>
              <a:r>
                <a:rPr lang="en-US" sz="2800" b="1" dirty="0"/>
                <a:t>: </a:t>
              </a:r>
              <a:r>
                <a:rPr lang="en-US" sz="2800" dirty="0" err="1"/>
                <a:t>Tả</a:t>
              </a:r>
              <a:r>
                <a:rPr lang="en-US" sz="2800" dirty="0"/>
                <a:t> </a:t>
              </a:r>
              <a:r>
                <a:rPr lang="en-US" sz="2800" dirty="0" err="1"/>
                <a:t>theo</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 </a:t>
              </a:r>
              <a:r>
                <a:rPr lang="en-US" sz="2800" dirty="0" err="1"/>
                <a:t>gian</a:t>
              </a:r>
              <a:r>
                <a:rPr lang="en-US" sz="2800" dirty="0"/>
                <a:t>, </a:t>
              </a:r>
              <a:r>
                <a:rPr lang="en-US" sz="2800" dirty="0" err="1"/>
                <a:t>tả</a:t>
              </a:r>
              <a:r>
                <a:rPr lang="en-US" sz="2800" dirty="0"/>
                <a:t> </a:t>
              </a:r>
              <a:r>
                <a:rPr lang="en-US" sz="2800" dirty="0" err="1"/>
                <a:t>từng</a:t>
              </a:r>
              <a:r>
                <a:rPr lang="en-US" sz="2800" dirty="0"/>
                <a:t> </a:t>
              </a:r>
              <a:r>
                <a:rPr lang="en-US" sz="2800" dirty="0" err="1"/>
                <a:t>bộ</a:t>
              </a:r>
              <a:r>
                <a:rPr lang="en-US" sz="2800" dirty="0"/>
                <a:t> </a:t>
              </a:r>
              <a:r>
                <a:rPr lang="en-US" sz="2800" dirty="0" err="1"/>
                <a:t>phận</a:t>
              </a:r>
              <a:r>
                <a:rPr lang="en-US" sz="2800" dirty="0"/>
                <a:t>/ </a:t>
              </a:r>
              <a:r>
                <a:rPr lang="en-US" sz="2800" dirty="0" err="1"/>
                <a:t>từng</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phong</a:t>
              </a:r>
              <a:r>
                <a:rPr lang="en-US" sz="2800" dirty="0"/>
                <a:t> </a:t>
              </a:r>
              <a:r>
                <a:rPr lang="en-US" sz="2800" dirty="0" err="1"/>
                <a:t>cảnh</a:t>
              </a:r>
              <a:r>
                <a:rPr lang="en-US" sz="2800" dirty="0"/>
                <a:t>.</a:t>
              </a:r>
            </a:p>
          </p:txBody>
        </p:sp>
      </p:grpSp>
      <p:grpSp>
        <p:nvGrpSpPr>
          <p:cNvPr id="17" name="Group 16">
            <a:extLst>
              <a:ext uri="{FF2B5EF4-FFF2-40B4-BE49-F238E27FC236}">
                <a16:creationId xmlns:a16="http://schemas.microsoft.com/office/drawing/2014/main" id="{035CF152-FCA0-C6EE-6EC8-6406A6E0C2CC}"/>
              </a:ext>
            </a:extLst>
          </p:cNvPr>
          <p:cNvGrpSpPr/>
          <p:nvPr/>
        </p:nvGrpSpPr>
        <p:grpSpPr>
          <a:xfrm>
            <a:off x="649224" y="3773232"/>
            <a:ext cx="10049256" cy="2234376"/>
            <a:chOff x="685800" y="1414080"/>
            <a:chExt cx="9875520" cy="2234376"/>
          </a:xfrm>
        </p:grpSpPr>
        <p:sp>
          <p:nvSpPr>
            <p:cNvPr id="18" name="Freeform 3">
              <a:extLst>
                <a:ext uri="{FF2B5EF4-FFF2-40B4-BE49-F238E27FC236}">
                  <a16:creationId xmlns:a16="http://schemas.microsoft.com/office/drawing/2014/main" id="{F23D52CC-612F-C3CE-39AE-ECA80FE997F6}"/>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1642185C-9093-7329-11E4-41D4AF1DF7EE}"/>
                </a:ext>
              </a:extLst>
            </p:cNvPr>
            <p:cNvSpPr txBox="1"/>
            <p:nvPr/>
          </p:nvSpPr>
          <p:spPr>
            <a:xfrm>
              <a:off x="3557016" y="2020824"/>
              <a:ext cx="6702552"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73700"/>
                  </a:solidFill>
                  <a:effectLst/>
                  <a:latin typeface="Calibri" panose="020F0502020204030204" pitchFamily="34" charset="0"/>
                  <a:cs typeface="Calibri" panose="020F0502020204030204" pitchFamily="34" charset="0"/>
                </a:rPr>
                <a:t>Bài Bốn mùa trong ánh nước: </a:t>
              </a:r>
              <a:r>
                <a:rPr lang="vi-VN" sz="2400" b="0" i="0" u="none" strike="noStrike" dirty="0">
                  <a:solidFill>
                    <a:srgbClr val="373700"/>
                  </a:solidFill>
                  <a:effectLst/>
                  <a:latin typeface="Calibri" panose="020F0502020204030204" pitchFamily="34" charset="0"/>
                  <a:cs typeface="Calibri" panose="020F0502020204030204" pitchFamily="34" charset="0"/>
                </a:rPr>
                <a:t>tả theo trình tự thời gian 4 mùa, mỗi mùa hiện ra trong trí nhớ/ kí ức. Mùa yêu thích nhất được nhắc đến sau cùng.</a:t>
              </a:r>
              <a:endParaRPr lang="vi-VN" sz="3600" b="0" dirty="0">
                <a:effectLst/>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242750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a:extLst>
              <a:ext uri="{FF2B5EF4-FFF2-40B4-BE49-F238E27FC236}">
                <a16:creationId xmlns:a16="http://schemas.microsoft.com/office/drawing/2014/main" id="{4D52C972-AD7D-7546-BACF-BF22EF4649FA}"/>
              </a:ext>
            </a:extLst>
          </p:cNvPr>
          <p:cNvSpPr/>
          <p:nvPr/>
        </p:nvSpPr>
        <p:spPr>
          <a:xfrm>
            <a:off x="1578960" y="1591631"/>
            <a:ext cx="8433720" cy="4178233"/>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pic>
        <p:nvPicPr>
          <p:cNvPr id="8" name="Picture 7" descr="A white and pink text with black background&#10;&#10;Description automatically generated">
            <a:extLst>
              <a:ext uri="{FF2B5EF4-FFF2-40B4-BE49-F238E27FC236}">
                <a16:creationId xmlns:a16="http://schemas.microsoft.com/office/drawing/2014/main" id="{EAF2EF52-EB7D-A247-C746-29C367BFF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344" y="272034"/>
            <a:ext cx="3675888" cy="1593842"/>
          </a:xfrm>
          <a:prstGeom prst="rect">
            <a:avLst/>
          </a:prstGeom>
        </p:spPr>
      </p:pic>
      <p:sp>
        <p:nvSpPr>
          <p:cNvPr id="9" name="TextBox 8">
            <a:extLst>
              <a:ext uri="{FF2B5EF4-FFF2-40B4-BE49-F238E27FC236}">
                <a16:creationId xmlns:a16="http://schemas.microsoft.com/office/drawing/2014/main" id="{D30A5D6E-3D5D-4623-9193-F674E2FA15D3}"/>
              </a:ext>
            </a:extLst>
          </p:cNvPr>
          <p:cNvSpPr txBox="1"/>
          <p:nvPr/>
        </p:nvSpPr>
        <p:spPr>
          <a:xfrm>
            <a:off x="2313432" y="2459736"/>
            <a:ext cx="7498080" cy="3046988"/>
          </a:xfrm>
          <a:prstGeom prst="rect">
            <a:avLst/>
          </a:prstGeom>
          <a:noFill/>
        </p:spPr>
        <p:txBody>
          <a:bodyPr wrap="square" rtlCol="0">
            <a:spAutoFit/>
          </a:bodyPr>
          <a:lstStyle/>
          <a:p>
            <a:pPr algn="just" rtl="0">
              <a:spcBef>
                <a:spcPts val="0"/>
              </a:spcBef>
              <a:spcAft>
                <a:spcPts val="500"/>
              </a:spcAft>
            </a:pP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Ngoài cách tả lần lượt từng phần, từng vẻ đẹp của phong cảnh, có thể</a:t>
            </a:r>
            <a:r>
              <a:rPr lang="en-US" sz="3200" b="1" dirty="0">
                <a:solidFill>
                  <a:srgbClr val="002060"/>
                </a:solidFill>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tả phong cảnh theo trình tự thời gian (theo các mùa trong năm, theo các buổi trong ngày, theo sự đổi thay của cảnh qua năm tháng,...) hoặc phối hợp cả hai cách để miêu tả.</a:t>
            </a:r>
            <a:endParaRPr lang="vi-VN" sz="3200" b="1" dirty="0">
              <a:solidFill>
                <a:srgbClr val="002060"/>
              </a:solidFill>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19266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553AD-F667-C5AD-414E-961E2CE20DC4}"/>
              </a:ext>
            </a:extLst>
          </p:cNvPr>
          <p:cNvPicPr>
            <a:picLocks noChangeAspect="1"/>
          </p:cNvPicPr>
          <p:nvPr/>
        </p:nvPicPr>
        <p:blipFill>
          <a:blip r:embed="rId3"/>
          <a:stretch>
            <a:fillRect/>
          </a:stretch>
        </p:blipFill>
        <p:spPr>
          <a:xfrm>
            <a:off x="2446" y="989071"/>
            <a:ext cx="5551122" cy="4527809"/>
          </a:xfrm>
          <a:prstGeom prst="rect">
            <a:avLst/>
          </a:prstGeom>
        </p:spPr>
      </p:pic>
      <p:sp>
        <p:nvSpPr>
          <p:cNvPr id="3" name="Speech Bubble: Rectangle with Corners Rounded 4">
            <a:extLst>
              <a:ext uri="{FF2B5EF4-FFF2-40B4-BE49-F238E27FC236}">
                <a16:creationId xmlns:a16="http://schemas.microsoft.com/office/drawing/2014/main" id="{A03FF8B5-3E3C-F5B9-46C9-F8692A7EA4BE}"/>
              </a:ext>
            </a:extLst>
          </p:cNvPr>
          <p:cNvSpPr/>
          <p:nvPr/>
        </p:nvSpPr>
        <p:spPr>
          <a:xfrm>
            <a:off x="5299568" y="1608129"/>
            <a:ext cx="6638431" cy="2506671"/>
          </a:xfrm>
          <a:prstGeom prst="wedgeRoundRectCallout">
            <a:avLst>
              <a:gd name="adj1" fmla="val 35787"/>
              <a:gd name="adj2" fmla="val 89141"/>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Nhắc</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lại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những</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điều</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cần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nhớ</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khi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viết</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bài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văn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tả</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cảnh</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a:t>
            </a:r>
            <a:endParaRPr kumimoji="0" lang="en-US" sz="5400" b="1" i="0" u="none" strike="noStrike" kern="1200" cap="none" spc="0" normalizeH="0" baseline="0" noProof="0" dirty="0">
              <a:ln>
                <a:noFill/>
              </a:ln>
              <a:solidFill>
                <a:srgbClr val="002060"/>
              </a:solidFill>
              <a:effectLst/>
              <a:uLnTx/>
              <a:uFillTx/>
              <a:latin typeface="Calibri"/>
              <a:ea typeface="Cambria"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36108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2CE939D-F19B-8645-8EDD-E267128DBF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301" y="3347296"/>
            <a:ext cx="3810577" cy="3510704"/>
          </a:xfrm>
          <a:prstGeom prst="rect">
            <a:avLst/>
          </a:prstGeom>
        </p:spPr>
      </p:pic>
      <p:pic>
        <p:nvPicPr>
          <p:cNvPr id="2" name="Picture 1">
            <a:extLst>
              <a:ext uri="{FF2B5EF4-FFF2-40B4-BE49-F238E27FC236}">
                <a16:creationId xmlns:a16="http://schemas.microsoft.com/office/drawing/2014/main" id="{F40E7AAA-246D-6C83-4342-EE88F065F0D2}"/>
              </a:ext>
            </a:extLst>
          </p:cNvPr>
          <p:cNvPicPr>
            <a:picLocks noChangeAspect="1"/>
          </p:cNvPicPr>
          <p:nvPr/>
        </p:nvPicPr>
        <p:blipFill>
          <a:blip r:embed="rId4"/>
          <a:stretch>
            <a:fillRect/>
          </a:stretch>
        </p:blipFill>
        <p:spPr>
          <a:xfrm>
            <a:off x="887900" y="992292"/>
            <a:ext cx="12739199" cy="3652096"/>
          </a:xfrm>
          <a:prstGeom prst="rect">
            <a:avLst/>
          </a:prstGeom>
        </p:spPr>
      </p:pic>
      <p:pic>
        <p:nvPicPr>
          <p:cNvPr id="3" name="图片 9">
            <a:extLst>
              <a:ext uri="{FF2B5EF4-FFF2-40B4-BE49-F238E27FC236}">
                <a16:creationId xmlns:a16="http://schemas.microsoft.com/office/drawing/2014/main" id="{ABEF1F8D-AABC-FF46-A405-E7E854514D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5116" y="4023359"/>
            <a:ext cx="2977563" cy="297756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A1B0AB08-3DC2-59EA-BDA9-60FB0B21F0C2}"/>
              </a:ext>
            </a:extLst>
          </p:cNvPr>
          <p:cNvSpPr/>
          <p:nvPr/>
        </p:nvSpPr>
        <p:spPr>
          <a:xfrm>
            <a:off x="652608" y="244902"/>
            <a:ext cx="10358292" cy="1632214"/>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sp>
        <p:nvSpPr>
          <p:cNvPr id="4" name="TextBox 3">
            <a:extLst>
              <a:ext uri="{FF2B5EF4-FFF2-40B4-BE49-F238E27FC236}">
                <a16:creationId xmlns:a16="http://schemas.microsoft.com/office/drawing/2014/main" id="{633DAA98-DCFE-8168-0621-E94073EDF56C}"/>
              </a:ext>
            </a:extLst>
          </p:cNvPr>
          <p:cNvSpPr txBox="1"/>
          <p:nvPr/>
        </p:nvSpPr>
        <p:spPr>
          <a:xfrm>
            <a:off x="1028700" y="278381"/>
            <a:ext cx="9763125"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Nêu</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lại</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cách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phong</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cảnh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thành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phố</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Đà</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học</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ở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tiết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trước</a:t>
            </a:r>
            <a:endParaRPr kumimoji="0" lang="en-SG"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endParaRPr>
          </a:p>
        </p:txBody>
      </p:sp>
      <p:pic>
        <p:nvPicPr>
          <p:cNvPr id="1026" name="Picture 2" descr="Đà Lạt Thiên Vương - khám phá thiên đường du lịch hè - Tạp chí điện tử Bảo  vệ Rừng và Môi trường">
            <a:extLst>
              <a:ext uri="{FF2B5EF4-FFF2-40B4-BE49-F238E27FC236}">
                <a16:creationId xmlns:a16="http://schemas.microsoft.com/office/drawing/2014/main" id="{9081086A-C13E-668D-413D-2BA69E919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5" y="2286000"/>
            <a:ext cx="8648700" cy="4324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5669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A43296-DA5D-AD43-9075-3AB4C98EF0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7642" y="4018101"/>
            <a:ext cx="2597318" cy="2839898"/>
          </a:xfrm>
          <a:prstGeom prst="rect">
            <a:avLst/>
          </a:prstGeom>
        </p:spPr>
      </p:pic>
      <p:pic>
        <p:nvPicPr>
          <p:cNvPr id="7" name="图片 6">
            <a:extLst>
              <a:ext uri="{FF2B5EF4-FFF2-40B4-BE49-F238E27FC236}">
                <a16:creationId xmlns:a16="http://schemas.microsoft.com/office/drawing/2014/main" id="{4E2BA7B3-27E4-6C43-A53D-EA02EE5877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2" name="Picture 1">
            <a:extLst>
              <a:ext uri="{FF2B5EF4-FFF2-40B4-BE49-F238E27FC236}">
                <a16:creationId xmlns:a16="http://schemas.microsoft.com/office/drawing/2014/main" id="{A908FA6F-57BE-354F-9FCF-0DB30ABA70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9" name="Picture 8">
            <a:extLst>
              <a:ext uri="{FF2B5EF4-FFF2-40B4-BE49-F238E27FC236}">
                <a16:creationId xmlns:a16="http://schemas.microsoft.com/office/drawing/2014/main" id="{CA3FA004-250F-31E5-5844-F40841B6DA2C}"/>
              </a:ext>
            </a:extLst>
          </p:cNvPr>
          <p:cNvPicPr>
            <a:picLocks noChangeAspect="1"/>
          </p:cNvPicPr>
          <p:nvPr/>
        </p:nvPicPr>
        <p:blipFill>
          <a:blip r:embed="rId7"/>
          <a:stretch>
            <a:fillRect/>
          </a:stretch>
        </p:blipFill>
        <p:spPr>
          <a:xfrm>
            <a:off x="5092354" y="174445"/>
            <a:ext cx="2121592" cy="1213209"/>
          </a:xfrm>
          <a:prstGeom prst="rect">
            <a:avLst/>
          </a:prstGeom>
        </p:spPr>
      </p:pic>
      <p:pic>
        <p:nvPicPr>
          <p:cNvPr id="12" name="Picture 11">
            <a:extLst>
              <a:ext uri="{FF2B5EF4-FFF2-40B4-BE49-F238E27FC236}">
                <a16:creationId xmlns:a16="http://schemas.microsoft.com/office/drawing/2014/main" id="{9DA565E8-D732-7892-A543-777087494296}"/>
              </a:ext>
            </a:extLst>
          </p:cNvPr>
          <p:cNvPicPr>
            <a:picLocks noChangeAspect="1"/>
          </p:cNvPicPr>
          <p:nvPr/>
        </p:nvPicPr>
        <p:blipFill>
          <a:blip r:embed="rId8"/>
          <a:stretch>
            <a:fillRect/>
          </a:stretch>
        </p:blipFill>
        <p:spPr>
          <a:xfrm>
            <a:off x="1851675" y="1307461"/>
            <a:ext cx="8431499" cy="3023878"/>
          </a:xfrm>
          <a:prstGeom prst="rect">
            <a:avLst/>
          </a:prstGeom>
        </p:spPr>
      </p:pic>
      <p:pic>
        <p:nvPicPr>
          <p:cNvPr id="15" name="Picture 14">
            <a:extLst>
              <a:ext uri="{FF2B5EF4-FFF2-40B4-BE49-F238E27FC236}">
                <a16:creationId xmlns:a16="http://schemas.microsoft.com/office/drawing/2014/main" id="{7AAD505D-1419-2A5B-08DE-7E5041481F44}"/>
              </a:ext>
            </a:extLst>
          </p:cNvPr>
          <p:cNvPicPr>
            <a:picLocks noChangeAspect="1"/>
          </p:cNvPicPr>
          <p:nvPr/>
        </p:nvPicPr>
        <p:blipFill>
          <a:blip r:embed="rId9"/>
          <a:stretch>
            <a:fillRect/>
          </a:stretch>
        </p:blipFill>
        <p:spPr>
          <a:xfrm>
            <a:off x="4624323" y="3852616"/>
            <a:ext cx="5877053" cy="128636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Picture 2">
            <a:extLst>
              <a:ext uri="{FF2B5EF4-FFF2-40B4-BE49-F238E27FC236}">
                <a16:creationId xmlns:a16="http://schemas.microsoft.com/office/drawing/2014/main" id="{04217BCA-55C9-5DCB-DE49-83184B21F744}"/>
              </a:ext>
            </a:extLst>
          </p:cNvPr>
          <p:cNvPicPr>
            <a:picLocks noChangeAspect="1"/>
          </p:cNvPicPr>
          <p:nvPr/>
        </p:nvPicPr>
        <p:blipFill>
          <a:blip r:embed="rId5"/>
          <a:stretch>
            <a:fillRect/>
          </a:stretch>
        </p:blipFill>
        <p:spPr>
          <a:xfrm>
            <a:off x="609601" y="867327"/>
            <a:ext cx="7344894" cy="553635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439150"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530220" y="94488"/>
            <a:ext cx="82772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Bốn mùa trong ánh nước</a:t>
            </a:r>
            <a:endParaRPr lang="vi-VN" b="0" i="0" dirty="0">
              <a:solidFill>
                <a:srgbClr val="000000"/>
              </a:solidFill>
              <a:effectLst/>
              <a:latin typeface="Cambria" panose="02040503050406030204" pitchFamily="18" charset="0"/>
              <a:ea typeface="Cambria" panose="02040503050406030204" pitchFamily="18" charset="0"/>
            </a:endParaRP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Lê Phương Liên)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千图PPT彼岸天：ID 8661124库_组合 1">
            <a:extLst>
              <a:ext uri="{FF2B5EF4-FFF2-40B4-BE49-F238E27FC236}">
                <a16:creationId xmlns:a16="http://schemas.microsoft.com/office/drawing/2014/main" id="{CF930D5E-118F-CB39-0C42-7854B7F0ED0C}"/>
              </a:ext>
            </a:extLst>
          </p:cNvPr>
          <p:cNvGrpSpPr/>
          <p:nvPr>
            <p:custDataLst>
              <p:tags r:id="rId2"/>
            </p:custDataLst>
          </p:nvPr>
        </p:nvGrpSpPr>
        <p:grpSpPr>
          <a:xfrm>
            <a:off x="5130946" y="1410768"/>
            <a:ext cx="1478114" cy="4866149"/>
            <a:chOff x="5377689" y="1222082"/>
            <a:chExt cx="1478114" cy="4866149"/>
          </a:xfrm>
        </p:grpSpPr>
        <p:sp>
          <p:nvSpPr>
            <p:cNvPr id="4" name="Rectangle 98">
              <a:extLst>
                <a:ext uri="{FF2B5EF4-FFF2-40B4-BE49-F238E27FC236}">
                  <a16:creationId xmlns:a16="http://schemas.microsoft.com/office/drawing/2014/main" id="{B60087E6-6692-1D6F-AF26-4CC1CE5E2ED6}"/>
                </a:ext>
              </a:extLst>
            </p:cNvPr>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Rectangle 99">
              <a:extLst>
                <a:ext uri="{FF2B5EF4-FFF2-40B4-BE49-F238E27FC236}">
                  <a16:creationId xmlns:a16="http://schemas.microsoft.com/office/drawing/2014/main" id="{0F148582-495C-60F3-69DF-10E98D8CFAEF}"/>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101">
              <a:extLst>
                <a:ext uri="{FF2B5EF4-FFF2-40B4-BE49-F238E27FC236}">
                  <a16:creationId xmlns:a16="http://schemas.microsoft.com/office/drawing/2014/main" id="{2CBF77BA-D6C9-2ED4-F0C4-71578AFBB473}"/>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Rectangle 102">
              <a:extLst>
                <a:ext uri="{FF2B5EF4-FFF2-40B4-BE49-F238E27FC236}">
                  <a16:creationId xmlns:a16="http://schemas.microsoft.com/office/drawing/2014/main" id="{87FFAAB2-3E48-0784-F639-23172785B3D1}"/>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Freeform: Shape 103">
              <a:extLst>
                <a:ext uri="{FF2B5EF4-FFF2-40B4-BE49-F238E27FC236}">
                  <a16:creationId xmlns:a16="http://schemas.microsoft.com/office/drawing/2014/main" id="{B99DF16E-B3A5-4D3F-5317-B127D3825B61}"/>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Rectangle 105">
              <a:extLst>
                <a:ext uri="{FF2B5EF4-FFF2-40B4-BE49-F238E27FC236}">
                  <a16:creationId xmlns:a16="http://schemas.microsoft.com/office/drawing/2014/main" id="{8CC0F20A-6073-3F44-CC30-29B52FF24411}"/>
                </a:ext>
              </a:extLst>
            </p:cNvPr>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106">
              <a:extLst>
                <a:ext uri="{FF2B5EF4-FFF2-40B4-BE49-F238E27FC236}">
                  <a16:creationId xmlns:a16="http://schemas.microsoft.com/office/drawing/2014/main" id="{CC3027A1-5838-51D0-8118-105D20DFF3A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8">
              <a:extLst>
                <a:ext uri="{FF2B5EF4-FFF2-40B4-BE49-F238E27FC236}">
                  <a16:creationId xmlns:a16="http://schemas.microsoft.com/office/drawing/2014/main" id="{306C77C4-88F0-71F0-F18D-6057495886EE}"/>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09">
              <a:extLst>
                <a:ext uri="{FF2B5EF4-FFF2-40B4-BE49-F238E27FC236}">
                  <a16:creationId xmlns:a16="http://schemas.microsoft.com/office/drawing/2014/main" id="{FA6E3DBF-3499-1880-8B39-F7D42C3A1D33}"/>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11">
              <a:extLst>
                <a:ext uri="{FF2B5EF4-FFF2-40B4-BE49-F238E27FC236}">
                  <a16:creationId xmlns:a16="http://schemas.microsoft.com/office/drawing/2014/main" id="{7A50714F-FEF1-C33E-3FFB-551200D25B0F}"/>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Rectangle 112">
              <a:extLst>
                <a:ext uri="{FF2B5EF4-FFF2-40B4-BE49-F238E27FC236}">
                  <a16:creationId xmlns:a16="http://schemas.microsoft.com/office/drawing/2014/main" id="{07D5FD08-E8C1-AB34-FB17-5C38E8A51FEA}"/>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Freeform: Shape 114">
              <a:extLst>
                <a:ext uri="{FF2B5EF4-FFF2-40B4-BE49-F238E27FC236}">
                  <a16:creationId xmlns:a16="http://schemas.microsoft.com/office/drawing/2014/main" id="{8F048786-33C0-D95F-8347-30B8CE78929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Freeform: Shape 115">
              <a:extLst>
                <a:ext uri="{FF2B5EF4-FFF2-40B4-BE49-F238E27FC236}">
                  <a16:creationId xmlns:a16="http://schemas.microsoft.com/office/drawing/2014/main" id="{50BDA8B5-976D-E71D-E5C5-5E6A87E53FAA}"/>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Freeform: Shape 116">
              <a:extLst>
                <a:ext uri="{FF2B5EF4-FFF2-40B4-BE49-F238E27FC236}">
                  <a16:creationId xmlns:a16="http://schemas.microsoft.com/office/drawing/2014/main" id="{A2EB9B08-9512-94EF-5F28-3AA74C5B80CF}"/>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千图PPT彼岸天：ID 8661124库_组合 35">
            <a:extLst>
              <a:ext uri="{FF2B5EF4-FFF2-40B4-BE49-F238E27FC236}">
                <a16:creationId xmlns:a16="http://schemas.microsoft.com/office/drawing/2014/main" id="{7E6892DA-7802-4751-60B3-EE276BF6D3E7}"/>
              </a:ext>
            </a:extLst>
          </p:cNvPr>
          <p:cNvGrpSpPr/>
          <p:nvPr>
            <p:custDataLst>
              <p:tags r:id="rId3"/>
            </p:custDataLst>
          </p:nvPr>
        </p:nvGrpSpPr>
        <p:grpSpPr>
          <a:xfrm>
            <a:off x="6687211" y="2758829"/>
            <a:ext cx="4391001" cy="1906969"/>
            <a:chOff x="6848229" y="4227493"/>
            <a:chExt cx="4391001" cy="1906969"/>
          </a:xfrm>
        </p:grpSpPr>
        <p:cxnSp>
          <p:nvCxnSpPr>
            <p:cNvPr id="19" name="Connector: Elbow 120">
              <a:extLst>
                <a:ext uri="{FF2B5EF4-FFF2-40B4-BE49-F238E27FC236}">
                  <a16:creationId xmlns:a16="http://schemas.microsoft.com/office/drawing/2014/main" id="{F6010A3F-E740-80F8-E30C-931BB8EA747B}"/>
                </a:ext>
              </a:extLst>
            </p:cNvPr>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 name="Group 43">
              <a:extLst>
                <a:ext uri="{FF2B5EF4-FFF2-40B4-BE49-F238E27FC236}">
                  <a16:creationId xmlns:a16="http://schemas.microsoft.com/office/drawing/2014/main" id="{E920F71E-1B9E-669F-BE2E-787307AF29C9}"/>
                </a:ext>
              </a:extLst>
            </p:cNvPr>
            <p:cNvGrpSpPr/>
            <p:nvPr/>
          </p:nvGrpSpPr>
          <p:grpSpPr>
            <a:xfrm>
              <a:off x="7673298" y="4286528"/>
              <a:ext cx="3565932" cy="1847934"/>
              <a:chOff x="7718302" y="1609715"/>
              <a:chExt cx="3460511" cy="1847934"/>
            </a:xfrm>
          </p:grpSpPr>
          <p:sp>
            <p:nvSpPr>
              <p:cNvPr id="21" name="TextBox 44">
                <a:extLst>
                  <a:ext uri="{FF2B5EF4-FFF2-40B4-BE49-F238E27FC236}">
                    <a16:creationId xmlns:a16="http://schemas.microsoft.com/office/drawing/2014/main" id="{39489B3E-E5C1-71EB-4C5A-AB036924A998}"/>
                  </a:ext>
                </a:extLst>
              </p:cNvPr>
              <p:cNvSpPr txBox="1"/>
              <p:nvPr/>
            </p:nvSpPr>
            <p:spPr>
              <a:xfrm>
                <a:off x="7718302" y="1609715"/>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Trầm</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mặc</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tính</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36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22" name="TextBox 45">
                <a:extLst>
                  <a:ext uri="{FF2B5EF4-FFF2-40B4-BE49-F238E27FC236}">
                    <a16:creationId xmlns:a16="http://schemas.microsoft.com/office/drawing/2014/main" id="{EF4A3320-58A6-8FF1-929A-4E5A11B7D67B}"/>
                  </a:ext>
                </a:extLst>
              </p:cNvPr>
              <p:cNvSpPr txBox="1"/>
              <p:nvPr/>
            </p:nvSpPr>
            <p:spPr>
              <a:xfrm>
                <a:off x="7950523" y="2204728"/>
                <a:ext cx="3228290" cy="1252921"/>
              </a:xfrm>
              <a:prstGeom prst="rect">
                <a:avLst/>
              </a:prstGeom>
              <a:noFill/>
            </p:spPr>
            <p:txBody>
              <a:bodyPr wrap="square" lIns="0" tIns="0" rIns="0" bIns="0">
                <a:normAutofit fontScale="85000" lnSpcReduction="2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a:latin typeface="Cambria" panose="02040503050406030204" pitchFamily="18" charset="0"/>
                    <a:ea typeface="Cambria" panose="02040503050406030204" pitchFamily="18" charset="0"/>
                    <a:cs typeface="Arial" panose="020B0604020202020204" pitchFamily="34" charset="0"/>
                  </a:rPr>
                  <a:t>C</a:t>
                </a:r>
                <a:r>
                  <a:rPr kumimoji="0" lang="vi-VN" altLang="zh-CN"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ó dáng vẻ đang tập trung suy tư, ngẫm nghĩ điều gì.</a:t>
                </a:r>
              </a:p>
            </p:txBody>
          </p:sp>
        </p:grpSp>
      </p:grpSp>
      <p:sp>
        <p:nvSpPr>
          <p:cNvPr id="23" name="Rounded Rectangle 37">
            <a:extLst>
              <a:ext uri="{FF2B5EF4-FFF2-40B4-BE49-F238E27FC236}">
                <a16:creationId xmlns:a16="http://schemas.microsoft.com/office/drawing/2014/main" id="{598CF4A1-F5F8-14EC-BFBD-F48742750E14}"/>
              </a:ext>
            </a:extLst>
          </p:cNvPr>
          <p:cNvSpPr/>
          <p:nvPr/>
        </p:nvSpPr>
        <p:spPr>
          <a:xfrm>
            <a:off x="2852156" y="731193"/>
            <a:ext cx="5859809" cy="737189"/>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pic>
        <p:nvPicPr>
          <p:cNvPr id="24" name="图片 6">
            <a:extLst>
              <a:ext uri="{FF2B5EF4-FFF2-40B4-BE49-F238E27FC236}">
                <a16:creationId xmlns:a16="http://schemas.microsoft.com/office/drawing/2014/main" id="{962A9BB3-DFF9-53E0-9A36-712CBB7656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
            <a:extLst>
              <a:ext uri="{FF2B5EF4-FFF2-40B4-BE49-F238E27FC236}">
                <a16:creationId xmlns:a16="http://schemas.microsoft.com/office/drawing/2014/main" id="{1344A563-72B3-CA49-3087-D6BDAA3604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2342777D-55A4-8F28-E3FB-3CFAB2398CAB}"/>
              </a:ext>
            </a:extLst>
          </p:cNvPr>
          <p:cNvGrpSpPr/>
          <p:nvPr/>
        </p:nvGrpSpPr>
        <p:grpSpPr>
          <a:xfrm>
            <a:off x="1004135" y="2162282"/>
            <a:ext cx="3988306" cy="2487197"/>
            <a:chOff x="1058879" y="2163123"/>
            <a:chExt cx="3988306" cy="2487197"/>
          </a:xfrm>
        </p:grpSpPr>
        <p:cxnSp>
          <p:nvCxnSpPr>
            <p:cNvPr id="34" name="Connector: Elbow 117">
              <a:extLst>
                <a:ext uri="{FF2B5EF4-FFF2-40B4-BE49-F238E27FC236}">
                  <a16:creationId xmlns:a16="http://schemas.microsoft.com/office/drawing/2014/main" id="{4C0191B3-98D0-D57E-76D3-3D47B342186A}"/>
                </a:ext>
              </a:extLst>
            </p:cNvPr>
            <p:cNvCxnSpPr>
              <a:cxnSpLocks/>
            </p:cNvCxnSpPr>
            <p:nvPr/>
          </p:nvCxnSpPr>
          <p:spPr>
            <a:xfrm rot="10800000">
              <a:off x="3676226" y="2438474"/>
              <a:ext cx="1370959" cy="134560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Box 128">
              <a:extLst>
                <a:ext uri="{FF2B5EF4-FFF2-40B4-BE49-F238E27FC236}">
                  <a16:creationId xmlns:a16="http://schemas.microsoft.com/office/drawing/2014/main" id="{F998CBF3-1913-BBEF-D301-B20A51B5004E}"/>
                </a:ext>
              </a:extLst>
            </p:cNvPr>
            <p:cNvSpPr txBox="1"/>
            <p:nvPr/>
          </p:nvSpPr>
          <p:spPr>
            <a:xfrm>
              <a:off x="1441254" y="2163123"/>
              <a:ext cx="2099640" cy="560959"/>
            </a:xfrm>
            <a:prstGeom prst="rect">
              <a:avLst/>
            </a:prstGeom>
            <a:noFill/>
          </p:spPr>
          <p:txBody>
            <a:bodyPr vert="horz"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Thing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danh</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từ</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a:t>
              </a:r>
              <a:endParaRPr kumimoji="0" lang="zh-CN" altLang="en-US" sz="44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C5474742-4021-AB35-53EB-8251A1C249CD}"/>
                </a:ext>
              </a:extLst>
            </p:cNvPr>
            <p:cNvSpPr txBox="1"/>
            <p:nvPr/>
          </p:nvSpPr>
          <p:spPr>
            <a:xfrm>
              <a:off x="1058879" y="3080660"/>
              <a:ext cx="314013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không trung, nơi hoàn toàn vắng lặng.</a:t>
              </a:r>
            </a:p>
          </p:txBody>
        </p:sp>
      </p:grpSp>
    </p:spTree>
    <p:custDataLst>
      <p:tags r:id="rId1"/>
    </p:custDataLst>
    <p:extLst>
      <p:ext uri="{BB962C8B-B14F-4D97-AF65-F5344CB8AC3E}">
        <p14:creationId xmlns:p14="http://schemas.microsoft.com/office/powerpoint/2010/main" val="233153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201025"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219325" y="76200"/>
            <a:ext cx="8077200"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Bốn mùa trong ánh nước</a:t>
            </a:r>
            <a:endPar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noProof="0" dirty="0">
                <a:solidFill>
                  <a:srgbClr val="000000"/>
                </a:solidFill>
                <a:latin typeface="Cambria" panose="02040503050406030204" pitchFamily="18" charset="0"/>
                <a:ea typeface="Cambria" panose="02040503050406030204" pitchFamily="18" charset="0"/>
              </a:rPr>
              <a:t>ẩ</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Lê Phương Liên)</a:t>
            </a:r>
          </a:p>
        </p:txBody>
      </p:sp>
    </p:spTree>
    <p:custDataLst>
      <p:tags r:id="rId1"/>
    </p:custDataLst>
    <p:extLst>
      <p:ext uri="{BB962C8B-B14F-4D97-AF65-F5344CB8AC3E}">
        <p14:creationId xmlns:p14="http://schemas.microsoft.com/office/powerpoint/2010/main" val="4687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3"/>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4">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48352" y="2295261"/>
            <a:ext cx="4853049" cy="1234323"/>
            <a:chOff x="11978188" y="2551351"/>
            <a:chExt cx="5501218" cy="1694573"/>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1978188" y="2715940"/>
              <a:ext cx="5490853" cy="1267618"/>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Bài</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văn</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miêu</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tả</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phong</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cảnh</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hồ</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Hoàn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Kiếm</a:t>
              </a:r>
              <a:endParaRPr kumimoji="0" lang="vi-VN" sz="2800" b="0"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169551"/>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a. Bài văn trên tả phong cảnh ở đâu?</a:t>
            </a:r>
          </a:p>
        </p:txBody>
      </p:sp>
    </p:spTree>
    <p:custDataLst>
      <p:tags r:id="rId1"/>
    </p:custDataLst>
    <p:extLst>
      <p:ext uri="{BB962C8B-B14F-4D97-AF65-F5344CB8AC3E}">
        <p14:creationId xmlns:p14="http://schemas.microsoft.com/office/powerpoint/2010/main" val="253841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3"/>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4">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354217"/>
          </a:xfrm>
          <a:prstGeom prst="rect">
            <a:avLst/>
          </a:prstGeom>
          <a:noFill/>
        </p:spPr>
        <p:txBody>
          <a:bodyPr wrap="square" lIns="60960" tIns="30480" rIns="60960" bIns="30480">
            <a:spAutoFit/>
          </a:bodyPr>
          <a:lstStyle/>
          <a:p>
            <a:pPr lvl="0" algn="just" defTabSz="609630"/>
            <a:r>
              <a:rPr lang="vi-VN" sz="2800" dirty="0">
                <a:ln w="0"/>
                <a:solidFill>
                  <a:prstClr val="white"/>
                </a:solidFill>
                <a:latin typeface="Arial" panose="020B0604020202020204" pitchFamily="34" charset="0"/>
                <a:cs typeface="Arial"/>
                <a:sym typeface="Arial"/>
              </a:rPr>
              <a:t>b. Tìm phần mở bài, thần bài, kết bài của bài văn và nêu ý chính của từng phần.</a:t>
            </a:r>
            <a:endParaRPr kumimoji="0" lang="vi-VN" sz="2800" b="0" i="0" u="none" strike="noStrike" kern="1200" cap="none" spc="0" normalizeH="0" baseline="0" noProof="0" dirty="0">
              <a:ln w="0"/>
              <a:solidFill>
                <a:prstClr val="white"/>
              </a:solidFill>
              <a:effectLst/>
              <a:uLnTx/>
              <a:uFillTx/>
              <a:latin typeface="Arial" panose="020B0604020202020204" pitchFamily="34" charset="0"/>
              <a:cs typeface="Arial"/>
              <a:sym typeface="Arial"/>
            </a:endParaRPr>
          </a:p>
        </p:txBody>
      </p:sp>
      <p:sp>
        <p:nvSpPr>
          <p:cNvPr id="2" name="Rectangle 1">
            <a:extLst>
              <a:ext uri="{FF2B5EF4-FFF2-40B4-BE49-F238E27FC236}">
                <a16:creationId xmlns:a16="http://schemas.microsoft.com/office/drawing/2014/main" id="{085F08AF-A76F-48CE-7C02-58443028AAAF}"/>
              </a:ext>
            </a:extLst>
          </p:cNvPr>
          <p:cNvSpPr/>
          <p:nvPr/>
        </p:nvSpPr>
        <p:spPr>
          <a:xfrm>
            <a:off x="356616" y="301752"/>
            <a:ext cx="5550408"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Hình chữ nhật 22">
            <a:extLst>
              <a:ext uri="{FF2B5EF4-FFF2-40B4-BE49-F238E27FC236}">
                <a16:creationId xmlns:a16="http://schemas.microsoft.com/office/drawing/2014/main" id="{CEBDCF4F-1382-B049-2E46-8871CBF2DD69}"/>
              </a:ext>
            </a:extLst>
          </p:cNvPr>
          <p:cNvSpPr/>
          <p:nvPr/>
        </p:nvSpPr>
        <p:spPr>
          <a:xfrm>
            <a:off x="6182671" y="1765063"/>
            <a:ext cx="5575969" cy="984885"/>
          </a:xfrm>
          <a:prstGeom prst="rect">
            <a:avLst/>
          </a:prstGeom>
          <a:noFill/>
        </p:spPr>
        <p:txBody>
          <a:bodyPr wrap="square" lIns="60960" tIns="30480" rIns="60960" bIns="30480">
            <a:spAutoFit/>
          </a:bodyPr>
          <a:lstStyle/>
          <a:p>
            <a:pPr marL="457223" indent="-457223"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Mở</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a:t>
            </a:r>
          </a:p>
        </p:txBody>
      </p:sp>
      <p:sp>
        <p:nvSpPr>
          <p:cNvPr id="5" name="Rectangle 4">
            <a:extLst>
              <a:ext uri="{FF2B5EF4-FFF2-40B4-BE49-F238E27FC236}">
                <a16:creationId xmlns:a16="http://schemas.microsoft.com/office/drawing/2014/main" id="{760124C6-CA5B-BBB4-B8B7-D243F3BDAC92}"/>
              </a:ext>
            </a:extLst>
          </p:cNvPr>
          <p:cNvSpPr/>
          <p:nvPr/>
        </p:nvSpPr>
        <p:spPr>
          <a:xfrm>
            <a:off x="365760" y="795528"/>
            <a:ext cx="5550408" cy="47640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Hình chữ nhật 22">
            <a:extLst>
              <a:ext uri="{FF2B5EF4-FFF2-40B4-BE49-F238E27FC236}">
                <a16:creationId xmlns:a16="http://schemas.microsoft.com/office/drawing/2014/main" id="{E8CEDBD2-67A7-F53D-6C10-6C3CEAFDAA4B}"/>
              </a:ext>
            </a:extLst>
          </p:cNvPr>
          <p:cNvSpPr/>
          <p:nvPr/>
        </p:nvSpPr>
        <p:spPr>
          <a:xfrm>
            <a:off x="6173527" y="3036079"/>
            <a:ext cx="5575969" cy="677108"/>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Thân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Miêu</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tả</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đặc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điểm</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của</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phong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cảnh</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trong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những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thời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gian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khác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nhau</a:t>
            </a:r>
            <a:r>
              <a:rPr lang="en-US" sz="2000" b="1" dirty="0">
                <a:ln w="0"/>
                <a:solidFill>
                  <a:srgbClr val="FF0000"/>
                </a:solidFill>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CA19945F-E200-8142-1A04-1374B8642FEB}"/>
              </a:ext>
            </a:extLst>
          </p:cNvPr>
          <p:cNvSpPr/>
          <p:nvPr/>
        </p:nvSpPr>
        <p:spPr>
          <a:xfrm>
            <a:off x="365760" y="5568696"/>
            <a:ext cx="5550408" cy="9326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Hình chữ nhật 22">
            <a:extLst>
              <a:ext uri="{FF2B5EF4-FFF2-40B4-BE49-F238E27FC236}">
                <a16:creationId xmlns:a16="http://schemas.microsoft.com/office/drawing/2014/main" id="{7B27FB4E-1ECA-2C3F-8768-5D41C7020365}"/>
              </a:ext>
            </a:extLst>
          </p:cNvPr>
          <p:cNvSpPr/>
          <p:nvPr/>
        </p:nvSpPr>
        <p:spPr>
          <a:xfrm>
            <a:off x="6146095" y="3996199"/>
            <a:ext cx="5575969" cy="984885"/>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Kết</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Khẳng định phong cảnh hồ Hoàn Kiếm đã in sâu trong tâm trí của nhiều người.</a:t>
            </a:r>
          </a:p>
        </p:txBody>
      </p:sp>
    </p:spTree>
    <p:custDataLst>
      <p:tags r:id="rId1"/>
    </p:custDataLst>
    <p:extLst>
      <p:ext uri="{BB962C8B-B14F-4D97-AF65-F5344CB8AC3E}">
        <p14:creationId xmlns:p14="http://schemas.microsoft.com/office/powerpoint/2010/main" val="87992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782AEB4-A359-45B3-8226-FBFDFB7E51A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 Viet-tuan 5"/>
</p:tagLst>
</file>

<file path=ppt/tags/tag10.xml><?xml version="1.0" encoding="utf-8"?>
<p:tagLst xmlns:a="http://schemas.openxmlformats.org/drawingml/2006/main" xmlns:r="http://schemas.openxmlformats.org/officeDocument/2006/relationships" xmlns:p="http://schemas.openxmlformats.org/presentationml/2006/main">
  <p:tag name="GENSWF_SLIDE_UID" val="{7A2B320B-03CD-4341-ACE6-4404D00BBCA7}:450"/>
</p:tagLst>
</file>

<file path=ppt/tags/tag11.xml><?xml version="1.0" encoding="utf-8"?>
<p:tagLst xmlns:a="http://schemas.openxmlformats.org/drawingml/2006/main" xmlns:r="http://schemas.openxmlformats.org/officeDocument/2006/relationships" xmlns:p="http://schemas.openxmlformats.org/presentationml/2006/main">
  <p:tag name="GENSWF_SLIDE_UID" val="{503AAFC0-15FA-40A4-A6D7-9E9971AC31FD}:433"/>
</p:tagLst>
</file>

<file path=ppt/tags/tag12.xml><?xml version="1.0" encoding="utf-8"?>
<p:tagLst xmlns:a="http://schemas.openxmlformats.org/drawingml/2006/main" xmlns:r="http://schemas.openxmlformats.org/officeDocument/2006/relationships" xmlns:p="http://schemas.openxmlformats.org/presentationml/2006/main">
  <p:tag name="GENSWF_SLIDE_UID" val="{EA5892F6-0276-493B-9778-218CB6B93899}:451"/>
</p:tagLst>
</file>

<file path=ppt/tags/tag13.xml><?xml version="1.0" encoding="utf-8"?>
<p:tagLst xmlns:a="http://schemas.openxmlformats.org/drawingml/2006/main" xmlns:r="http://schemas.openxmlformats.org/officeDocument/2006/relationships" xmlns:p="http://schemas.openxmlformats.org/presentationml/2006/main">
  <p:tag name="GENSWF_SLIDE_UID" val="{88DB04B6-C3D7-405B-B8C7-6E5FA15905D0}:452"/>
</p:tagLst>
</file>

<file path=ppt/tags/tag14.xml><?xml version="1.0" encoding="utf-8"?>
<p:tagLst xmlns:a="http://schemas.openxmlformats.org/drawingml/2006/main" xmlns:r="http://schemas.openxmlformats.org/officeDocument/2006/relationships" xmlns:p="http://schemas.openxmlformats.org/presentationml/2006/main">
  <p:tag name="GENSWF_SLIDE_UID" val="{5B0877B7-DBE4-4DC6-8CDA-23922DB6DFB1}:453"/>
</p:tagLst>
</file>

<file path=ppt/tags/tag15.xml><?xml version="1.0" encoding="utf-8"?>
<p:tagLst xmlns:a="http://schemas.openxmlformats.org/drawingml/2006/main" xmlns:r="http://schemas.openxmlformats.org/officeDocument/2006/relationships" xmlns:p="http://schemas.openxmlformats.org/presentationml/2006/main">
  <p:tag name="GENSWF_SLIDE_UID" val="{FEA6C79F-DD0D-4D29-8996-7B571929A4D4}:454"/>
</p:tagLst>
</file>

<file path=ppt/tags/tag16.xml><?xml version="1.0" encoding="utf-8"?>
<p:tagLst xmlns:a="http://schemas.openxmlformats.org/drawingml/2006/main" xmlns:r="http://schemas.openxmlformats.org/officeDocument/2006/relationships" xmlns:p="http://schemas.openxmlformats.org/presentationml/2006/main">
  <p:tag name="GENSWF_SLIDE_UID" val="{2A443F35-B821-4813-9C8A-BA34AEFC8FF5}:456"/>
</p:tagLst>
</file>

<file path=ppt/tags/tag17.xml><?xml version="1.0" encoding="utf-8"?>
<p:tagLst xmlns:a="http://schemas.openxmlformats.org/drawingml/2006/main" xmlns:r="http://schemas.openxmlformats.org/officeDocument/2006/relationships" xmlns:p="http://schemas.openxmlformats.org/presentationml/2006/main">
  <p:tag name="GENSWF_SLIDE_UID" val="{1A3A508E-F6B7-4F68-AC69-2055CCFDD364}:455"/>
</p:tagLst>
</file>

<file path=ppt/tags/tag18.xml><?xml version="1.0" encoding="utf-8"?>
<p:tagLst xmlns:a="http://schemas.openxmlformats.org/drawingml/2006/main" xmlns:r="http://schemas.openxmlformats.org/officeDocument/2006/relationships" xmlns:p="http://schemas.openxmlformats.org/presentationml/2006/main">
  <p:tag name="GENSWF_SLIDE_UID" val="{60D51302-7C5F-4CDF-BAC9-924D2D042EC1}:457"/>
</p:tagLst>
</file>

<file path=ppt/tags/tag19.xml><?xml version="1.0" encoding="utf-8"?>
<p:tagLst xmlns:a="http://schemas.openxmlformats.org/drawingml/2006/main" xmlns:r="http://schemas.openxmlformats.org/officeDocument/2006/relationships" xmlns:p="http://schemas.openxmlformats.org/presentationml/2006/main">
  <p:tag name="GENSWF_SLIDE_UID" val="{5FB3BADA-5DF1-4992-AF86-7F1257532FF2}:448"/>
</p:tagLst>
</file>

<file path=ppt/tags/tag2.xml><?xml version="1.0" encoding="utf-8"?>
<p:tagLst xmlns:a="http://schemas.openxmlformats.org/drawingml/2006/main" xmlns:r="http://schemas.openxmlformats.org/officeDocument/2006/relationships" xmlns:p="http://schemas.openxmlformats.org/presentationml/2006/main">
  <p:tag name="GENSWF_SLIDE_UID" val="{211BA400-606D-4FB3-A71B-671C99D11298}:258"/>
</p:tagLst>
</file>

<file path=ppt/tags/tag20.xml><?xml version="1.0" encoding="utf-8"?>
<p:tagLst xmlns:a="http://schemas.openxmlformats.org/drawingml/2006/main" xmlns:r="http://schemas.openxmlformats.org/officeDocument/2006/relationships" xmlns:p="http://schemas.openxmlformats.org/presentationml/2006/main">
  <p:tag name="GENSWF_SLIDE_UID" val="{A2E54403-1820-4E55-AB98-6FA54DBC0804}:259"/>
</p:tagLst>
</file>

<file path=ppt/tags/tag3.xml><?xml version="1.0" encoding="utf-8"?>
<p:tagLst xmlns:a="http://schemas.openxmlformats.org/drawingml/2006/main" xmlns:r="http://schemas.openxmlformats.org/officeDocument/2006/relationships" xmlns:p="http://schemas.openxmlformats.org/presentationml/2006/main">
  <p:tag name="GENSWF_SLIDE_UID" val="{F8E679AC-1AD2-49F9-B14F-3AB1D6949691}:307"/>
</p:tagLst>
</file>

<file path=ppt/tags/tag4.xml><?xml version="1.0" encoding="utf-8"?>
<p:tagLst xmlns:a="http://schemas.openxmlformats.org/drawingml/2006/main" xmlns:r="http://schemas.openxmlformats.org/officeDocument/2006/relationships" xmlns:p="http://schemas.openxmlformats.org/presentationml/2006/main">
  <p:tag name="GENSWF_SLIDE_UID" val="{FC89D59B-5EAE-42AA-91D7-A9434FE1DB33}:257"/>
</p:tagLst>
</file>

<file path=ppt/tags/tag5.xml><?xml version="1.0" encoding="utf-8"?>
<p:tagLst xmlns:a="http://schemas.openxmlformats.org/drawingml/2006/main" xmlns:r="http://schemas.openxmlformats.org/officeDocument/2006/relationships" xmlns:p="http://schemas.openxmlformats.org/presentationml/2006/main">
  <p:tag name="GENSWF_SLIDE_UID" val="{9216F7A1-4E76-4031-A628-03C7F67BBDB9}:262"/>
</p:tagLst>
</file>

<file path=ppt/tags/tag6.xml><?xml version="1.0" encoding="utf-8"?>
<p:tagLst xmlns:a="http://schemas.openxmlformats.org/drawingml/2006/main" xmlns:r="http://schemas.openxmlformats.org/officeDocument/2006/relationships" xmlns:p="http://schemas.openxmlformats.org/presentationml/2006/main">
  <p:tag name="GENSWF_SLIDE_UID" val="{782518C9-F0F5-41AB-9A02-0A966A17BE1B}:261"/>
</p:tagLst>
</file>

<file path=ppt/tags/tag7.xml><?xml version="1.0" encoding="utf-8"?>
<p:tagLst xmlns:a="http://schemas.openxmlformats.org/drawingml/2006/main" xmlns:r="http://schemas.openxmlformats.org/officeDocument/2006/relationships" xmlns:p="http://schemas.openxmlformats.org/presentationml/2006/main">
  <p:tag name="GENSWF_SLIDE_UID" val="{2B92DB62-4CFA-40E3-BE88-A517C565726D}:449"/>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2961</Words>
  <Application>Microsoft Office PowerPoint</Application>
  <PresentationFormat>Widescreen</PresentationFormat>
  <Paragraphs>76</Paragraphs>
  <Slides>17</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Cambria</vt:lpstr>
      <vt:lpstr>Cambrial</vt:lpstr>
      <vt:lpstr>等线</vt:lpstr>
      <vt:lpstr>Open Sans</vt:lpstr>
      <vt:lpstr>Wingdings</vt:lpstr>
      <vt:lpstr>字魂79号-萌趣奶油体</vt:lpstr>
      <vt:lpstr>汉仪正圆-45W</vt:lpstr>
      <vt:lpstr>汉仪润圆-65W</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Viet-tuan 5</dc:title>
  <dc:creator>Thao Tran</dc:creator>
  <cp:lastModifiedBy>dell</cp:lastModifiedBy>
  <cp:revision>27</cp:revision>
  <dcterms:created xsi:type="dcterms:W3CDTF">2024-07-07T11:18:07Z</dcterms:created>
  <dcterms:modified xsi:type="dcterms:W3CDTF">2024-10-04T14:56:38Z</dcterms:modified>
</cp:coreProperties>
</file>