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activeX/activeX1.xml" ContentType="application/vnd.ms-office.activeX+xml"/>
  <Override PartName="/ppt/notesSlides/notesSlide2.xml" ContentType="application/vnd.openxmlformats-officedocument.presentationml.notesSlide+xml"/>
  <Override PartName="/ppt/tags/tag11.xml" ContentType="application/vnd.openxmlformats-officedocument.presentationml.tags+xml"/>
  <Override PartName="/ppt/activeX/activeX2.xml" ContentType="application/vnd.ms-office.activeX+xml"/>
  <Override PartName="/ppt/notesSlides/notesSlide3.xml" ContentType="application/vnd.openxmlformats-officedocument.presentationml.notesSlide+xml"/>
  <Override PartName="/ppt/tags/tag12.xml" ContentType="application/vnd.openxmlformats-officedocument.presentationml.tags+xml"/>
  <Override PartName="/ppt/activeX/activeX3.xml" ContentType="application/vnd.ms-office.activeX+xml"/>
  <Override PartName="/ppt/notesSlides/notesSlide4.xml" ContentType="application/vnd.openxmlformats-officedocument.presentationml.notesSlide+xml"/>
  <Override PartName="/ppt/tags/tag13.xml" ContentType="application/vnd.openxmlformats-officedocument.presentationml.tags+xml"/>
  <Override PartName="/ppt/activeX/activeX4.xml" ContentType="application/vnd.ms-office.activeX+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activeX/activeX5.xml" ContentType="application/vnd.ms-office.activeX+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02" r:id="rId4"/>
    <p:sldMasterId id="2147483717" r:id="rId5"/>
    <p:sldMasterId id="2147483732" r:id="rId6"/>
  </p:sldMasterIdLst>
  <p:notesMasterIdLst>
    <p:notesMasterId r:id="rId34"/>
  </p:notesMasterIdLst>
  <p:sldIdLst>
    <p:sldId id="285" r:id="rId7"/>
    <p:sldId id="289" r:id="rId8"/>
    <p:sldId id="268" r:id="rId9"/>
    <p:sldId id="270" r:id="rId10"/>
    <p:sldId id="269" r:id="rId11"/>
    <p:sldId id="329" r:id="rId12"/>
    <p:sldId id="330" r:id="rId13"/>
    <p:sldId id="331" r:id="rId14"/>
    <p:sldId id="274" r:id="rId15"/>
    <p:sldId id="276" r:id="rId16"/>
    <p:sldId id="277" r:id="rId17"/>
    <p:sldId id="325" r:id="rId18"/>
    <p:sldId id="281" r:id="rId19"/>
    <p:sldId id="282" r:id="rId20"/>
    <p:sldId id="283" r:id="rId21"/>
    <p:sldId id="284" r:id="rId22"/>
    <p:sldId id="332" r:id="rId23"/>
    <p:sldId id="333" r:id="rId24"/>
    <p:sldId id="336" r:id="rId25"/>
    <p:sldId id="341" r:id="rId26"/>
    <p:sldId id="337" r:id="rId27"/>
    <p:sldId id="342" r:id="rId28"/>
    <p:sldId id="338" r:id="rId29"/>
    <p:sldId id="339" r:id="rId30"/>
    <p:sldId id="343" r:id="rId31"/>
    <p:sldId id="340" r:id="rId32"/>
    <p:sldId id="335"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9" d="100"/>
          <a:sy n="89" d="100"/>
        </p:scale>
        <p:origin x="4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gs" Target="tags/tag1.xml"/><Relationship Id="rId8" Type="http://schemas.openxmlformats.org/officeDocument/2006/relationships/slide" Target="slides/slide2.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2</a:t>
            </a:fld>
            <a:endParaRPr lang="en-US"/>
          </a:p>
        </p:txBody>
      </p:sp>
    </p:spTree>
    <p:extLst>
      <p:ext uri="{BB962C8B-B14F-4D97-AF65-F5344CB8AC3E}">
        <p14:creationId xmlns:p14="http://schemas.microsoft.com/office/powerpoint/2010/main" val="184302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98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7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HS nêu từ khó xong GV gõ ngay từ đó trên BÀI GIẢNG ĐANG TRÌNH CHIẾU luôn mà không cần phải thoát ra. (CLICK CHUỘT VÀO KHUNG TỪ KHÓ ĐỌC VÀ GÕ)</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6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HS nêu từ khó xong GV gõ ngay từ đó trên BÀI GIẢNG ĐANG TRÌNH CHIẾU luôn mà không cần phải thoát ra. (CLICK CHUỘT VÀO KHUNG TỪ KHÓ ĐỌC VÀ GÕ)</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610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FE6ADE-7408-45CC-A85E-61BCC76E43BA}" type="slidenum">
              <a:rPr lang="en-US" smtClean="0"/>
              <a:t>27</a:t>
            </a:fld>
            <a:endParaRPr lang="en-US"/>
          </a:p>
        </p:txBody>
      </p:sp>
    </p:spTree>
    <p:extLst>
      <p:ext uri="{BB962C8B-B14F-4D97-AF65-F5344CB8AC3E}">
        <p14:creationId xmlns:p14="http://schemas.microsoft.com/office/powerpoint/2010/main" val="2927002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09/11/2024</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4291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09/11/2024</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194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09/11/2024</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511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5601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078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3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163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794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1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619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72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09/11/2024</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18610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841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426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9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1035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075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5720276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8271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699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109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468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09/11/2024</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95043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523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7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863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40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51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701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527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000972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44748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3943261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09/11/2024</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24189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21895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891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3788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814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812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472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729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9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74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55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09/11/2024</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582480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04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088185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97995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5037570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0905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833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425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62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025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214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09/11/2024</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267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656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514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7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941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3671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13967650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27796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8424755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7018051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0629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09/11/2024</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49529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916112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8902084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688647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74810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4738018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4481744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14017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3292833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0768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09/11/2024</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93173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09/11/2024</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0898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6.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7.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09/11/2024</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91721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46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7766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439E784-1214-D225-0A83-097D758D3B1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24667262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5466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8089865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control" Target="../activeX/activeX2.xml"/><Relationship Id="rId7" Type="http://schemas.openxmlformats.org/officeDocument/2006/relationships/image" Target="../media/image39.png"/><Relationship Id="rId2" Type="http://schemas.openxmlformats.org/officeDocument/2006/relationships/tags" Target="../tags/tag11.xml"/><Relationship Id="rId1" Type="http://schemas.openxmlformats.org/officeDocument/2006/relationships/vmlDrawing" Target="../drawings/vmlDrawing2.vml"/><Relationship Id="rId6" Type="http://schemas.openxmlformats.org/officeDocument/2006/relationships/image" Target="../media/image38.jpg"/><Relationship Id="rId5" Type="http://schemas.openxmlformats.org/officeDocument/2006/relationships/notesSlide" Target="../notesSlides/notesSlide3.xml"/><Relationship Id="rId4"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control" Target="../activeX/activeX3.xml"/><Relationship Id="rId7" Type="http://schemas.openxmlformats.org/officeDocument/2006/relationships/image" Target="../media/image38.jpg"/><Relationship Id="rId2" Type="http://schemas.openxmlformats.org/officeDocument/2006/relationships/tags" Target="../tags/tag12.xml"/><Relationship Id="rId1" Type="http://schemas.openxmlformats.org/officeDocument/2006/relationships/vmlDrawing" Target="../drawings/vmlDrawing3.vml"/><Relationship Id="rId6" Type="http://schemas.openxmlformats.org/officeDocument/2006/relationships/audio" Target="../media/audio3.wav"/><Relationship Id="rId5" Type="http://schemas.openxmlformats.org/officeDocument/2006/relationships/notesSlide" Target="../notesSlides/notesSlide4.xml"/><Relationship Id="rId4" Type="http://schemas.openxmlformats.org/officeDocument/2006/relationships/slideLayout" Target="../slideLayouts/slideLayout37.xml"/><Relationship Id="rId9" Type="http://schemas.openxmlformats.org/officeDocument/2006/relationships/image" Target="../media/image41.wmf"/></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control" Target="../activeX/activeX4.xml"/><Relationship Id="rId7" Type="http://schemas.openxmlformats.org/officeDocument/2006/relationships/image" Target="../media/image38.jpg"/><Relationship Id="rId2" Type="http://schemas.openxmlformats.org/officeDocument/2006/relationships/tags" Target="../tags/tag13.xml"/><Relationship Id="rId1" Type="http://schemas.openxmlformats.org/officeDocument/2006/relationships/vmlDrawing" Target="../drawings/vmlDrawing4.vml"/><Relationship Id="rId6" Type="http://schemas.openxmlformats.org/officeDocument/2006/relationships/audio" Target="../media/audio3.wav"/><Relationship Id="rId5" Type="http://schemas.openxmlformats.org/officeDocument/2006/relationships/notesSlide" Target="../notesSlides/notesSlide5.xml"/><Relationship Id="rId4" Type="http://schemas.openxmlformats.org/officeDocument/2006/relationships/slideLayout" Target="../slideLayouts/slideLayout32.xml"/><Relationship Id="rId9" Type="http://schemas.openxmlformats.org/officeDocument/2006/relationships/image" Target="../media/image42.wmf"/></Relationships>
</file>

<file path=ppt/slides/_rels/slide1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audio" Target="../media/audio3.wav"/><Relationship Id="rId7" Type="http://schemas.openxmlformats.org/officeDocument/2006/relationships/image" Target="../media/image45.png"/><Relationship Id="rId2" Type="http://schemas.openxmlformats.org/officeDocument/2006/relationships/slideLayout" Target="../slideLayouts/slideLayout37.xml"/><Relationship Id="rId1" Type="http://schemas.openxmlformats.org/officeDocument/2006/relationships/tags" Target="../tags/tag14.xml"/><Relationship Id="rId6" Type="http://schemas.openxmlformats.org/officeDocument/2006/relationships/image" Target="../media/image52.svg"/><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11.wdp"/><Relationship Id="rId4" Type="http://schemas.openxmlformats.org/officeDocument/2006/relationships/image" Target="../media/image43.jp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3.wav"/><Relationship Id="rId7" Type="http://schemas.openxmlformats.org/officeDocument/2006/relationships/image" Target="../media/image46.png"/><Relationship Id="rId2" Type="http://schemas.openxmlformats.org/officeDocument/2006/relationships/slideLayout" Target="../slideLayouts/slideLayout37.xml"/><Relationship Id="rId1" Type="http://schemas.openxmlformats.org/officeDocument/2006/relationships/tags" Target="../tags/tag15.xml"/><Relationship Id="rId6" Type="http://schemas.openxmlformats.org/officeDocument/2006/relationships/image" Target="../media/image52.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jp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ontrol" Target="../activeX/activeX5.xml"/><Relationship Id="rId7" Type="http://schemas.openxmlformats.org/officeDocument/2006/relationships/image" Target="../media/image53.png"/><Relationship Id="rId2" Type="http://schemas.openxmlformats.org/officeDocument/2006/relationships/tags" Target="../tags/tag16.xml"/><Relationship Id="rId1" Type="http://schemas.openxmlformats.org/officeDocument/2006/relationships/vmlDrawing" Target="../drawings/vmlDrawing5.vml"/><Relationship Id="rId6" Type="http://schemas.openxmlformats.org/officeDocument/2006/relationships/image" Target="../media/image52.png"/><Relationship Id="rId5" Type="http://schemas.openxmlformats.org/officeDocument/2006/relationships/image" Target="../media/image43.jpg"/><Relationship Id="rId4" Type="http://schemas.openxmlformats.org/officeDocument/2006/relationships/slideLayout" Target="../slideLayouts/slideLayout37.xml"/><Relationship Id="rId9" Type="http://schemas.openxmlformats.org/officeDocument/2006/relationships/image" Target="../media/image51.wmf"/></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5.png"/><Relationship Id="rId3" Type="http://schemas.openxmlformats.org/officeDocument/2006/relationships/image" Target="../media/image18.jpg"/><Relationship Id="rId7" Type="http://schemas.openxmlformats.org/officeDocument/2006/relationships/image" Target="../media/image21.png"/><Relationship Id="rId12" Type="http://schemas.microsoft.com/office/2007/relationships/hdphoto" Target="../media/hdphoto4.wdp"/><Relationship Id="rId2" Type="http://schemas.openxmlformats.org/officeDocument/2006/relationships/slideLayout" Target="../slideLayouts/slideLayout51.xml"/><Relationship Id="rId1" Type="http://schemas.openxmlformats.org/officeDocument/2006/relationships/tags" Target="../tags/tag17.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25.svg"/><Relationship Id="rId15" Type="http://schemas.openxmlformats.org/officeDocument/2006/relationships/image" Target="../media/image49.png"/><Relationship Id="rId10" Type="http://schemas.microsoft.com/office/2007/relationships/hdphoto" Target="../media/hdphoto3.wdp"/><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65.xml"/><Relationship Id="rId1" Type="http://schemas.openxmlformats.org/officeDocument/2006/relationships/tags" Target="../tags/tag18.xml"/><Relationship Id="rId6" Type="http://schemas.microsoft.com/office/2007/relationships/hdphoto" Target="../media/hdphoto12.wdp"/><Relationship Id="rId5" Type="http://schemas.openxmlformats.org/officeDocument/2006/relationships/image" Target="../media/image57.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19.xml"/><Relationship Id="rId6" Type="http://schemas.microsoft.com/office/2007/relationships/hdphoto" Target="../media/hdphoto12.wdp"/><Relationship Id="rId5" Type="http://schemas.openxmlformats.org/officeDocument/2006/relationships/image" Target="../media/image57.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tags" Target="../tags/tag20.xml"/><Relationship Id="rId5" Type="http://schemas.microsoft.com/office/2007/relationships/hdphoto" Target="../media/hdphoto13.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21.xml"/><Relationship Id="rId6" Type="http://schemas.microsoft.com/office/2007/relationships/hdphoto" Target="../media/hdphoto12.wdp"/><Relationship Id="rId5" Type="http://schemas.openxmlformats.org/officeDocument/2006/relationships/image" Target="../media/image57.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microsoft.com/office/2007/relationships/hdphoto" Target="../media/hdphoto14.wdp"/><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60.png"/><Relationship Id="rId5" Type="http://schemas.microsoft.com/office/2007/relationships/hdphoto" Target="../media/hdphoto13.wdp"/><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23.xml"/><Relationship Id="rId6" Type="http://schemas.microsoft.com/office/2007/relationships/hdphoto" Target="../media/hdphoto12.wdp"/><Relationship Id="rId5" Type="http://schemas.openxmlformats.org/officeDocument/2006/relationships/image" Target="../media/image57.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tags" Target="../tags/tag24.xml"/><Relationship Id="rId5" Type="http://schemas.microsoft.com/office/2007/relationships/hdphoto" Target="../media/hdphoto13.wdp"/><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tags" Target="../tags/tag25.xml"/><Relationship Id="rId5" Type="http://schemas.microsoft.com/office/2007/relationships/hdphoto" Target="../media/hdphoto13.wdp"/><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26.xml"/><Relationship Id="rId6" Type="http://schemas.microsoft.com/office/2007/relationships/hdphoto" Target="../media/hdphoto12.wdp"/><Relationship Id="rId5" Type="http://schemas.openxmlformats.org/officeDocument/2006/relationships/image" Target="../media/image57.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tags" Target="../tags/tag27.xml"/><Relationship Id="rId5" Type="http://schemas.microsoft.com/office/2007/relationships/hdphoto" Target="../media/hdphoto13.wdp"/><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9.xml"/><Relationship Id="rId1" Type="http://schemas.openxmlformats.org/officeDocument/2006/relationships/tags" Target="../tags/tag28.xml"/><Relationship Id="rId5" Type="http://schemas.openxmlformats.org/officeDocument/2006/relationships/image" Target="../media/image1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4.png"/><Relationship Id="rId3" Type="http://schemas.openxmlformats.org/officeDocument/2006/relationships/image" Target="../media/image18.jpg"/><Relationship Id="rId7" Type="http://schemas.openxmlformats.org/officeDocument/2006/relationships/image" Target="../media/image21.png"/><Relationship Id="rId12" Type="http://schemas.microsoft.com/office/2007/relationships/hdphoto" Target="../media/hdphoto4.wdp"/><Relationship Id="rId2" Type="http://schemas.openxmlformats.org/officeDocument/2006/relationships/slideLayout" Target="../slideLayouts/slideLayout23.xml"/><Relationship Id="rId1" Type="http://schemas.openxmlformats.org/officeDocument/2006/relationships/tags" Target="../tags/tag4.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25.svg"/><Relationship Id="rId1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19.png"/><Relationship Id="rId9" Type="http://schemas.openxmlformats.org/officeDocument/2006/relationships/image" Target="../media/image22.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13" Type="http://schemas.microsoft.com/office/2007/relationships/hdphoto" Target="../media/hdphoto7.wdp"/><Relationship Id="rId18"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32.png"/><Relationship Id="rId2" Type="http://schemas.openxmlformats.org/officeDocument/2006/relationships/slideLayout" Target="../slideLayouts/slideLayout23.xml"/><Relationship Id="rId16" Type="http://schemas.openxmlformats.org/officeDocument/2006/relationships/image" Target="../media/image31.png"/><Relationship Id="rId1" Type="http://schemas.openxmlformats.org/officeDocument/2006/relationships/tags" Target="../tags/tag5.xml"/><Relationship Id="rId6" Type="http://schemas.openxmlformats.org/officeDocument/2006/relationships/image" Target="../media/image25.svg"/><Relationship Id="rId11" Type="http://schemas.microsoft.com/office/2007/relationships/hdphoto" Target="../media/hdphoto6.wdp"/><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28.png"/><Relationship Id="rId4" Type="http://schemas.openxmlformats.org/officeDocument/2006/relationships/image" Target="../media/image18.jpg"/><Relationship Id="rId9" Type="http://schemas.openxmlformats.org/officeDocument/2006/relationships/image" Target="../media/image27.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slideLayout" Target="../slideLayouts/slideLayout23.xml"/><Relationship Id="rId1" Type="http://schemas.openxmlformats.org/officeDocument/2006/relationships/tags" Target="../tags/tag7.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33.jp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35.png"/><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control" Target="../activeX/activeX1.xml"/><Relationship Id="rId7" Type="http://schemas.openxmlformats.org/officeDocument/2006/relationships/image" Target="../media/image38.jpg"/><Relationship Id="rId2" Type="http://schemas.openxmlformats.org/officeDocument/2006/relationships/tags" Target="../tags/tag10.xml"/><Relationship Id="rId1" Type="http://schemas.openxmlformats.org/officeDocument/2006/relationships/vmlDrawing" Target="../drawings/vmlDrawing1.vml"/><Relationship Id="rId6" Type="http://schemas.openxmlformats.org/officeDocument/2006/relationships/audio" Target="../media/audio3.wav"/><Relationship Id="rId5" Type="http://schemas.openxmlformats.org/officeDocument/2006/relationships/notesSlide" Target="../notesSlides/notesSlide2.xml"/><Relationship Id="rId4" Type="http://schemas.openxmlformats.org/officeDocument/2006/relationships/slideLayout" Target="../slideLayouts/slideLayout37.xml"/><Relationship Id="rId9" Type="http://schemas.openxmlformats.org/officeDocument/2006/relationships/image" Target="../media/image3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5DA0B7B-7B12-ED27-49AC-7C417BC6A6E9}"/>
              </a:ext>
            </a:extLst>
          </p:cNvPr>
          <p:cNvPicPr>
            <a:picLocks noChangeAspect="1"/>
          </p:cNvPicPr>
          <p:nvPr/>
        </p:nvPicPr>
        <p:blipFill rotWithShape="1">
          <a:blip r:embed="rId4"/>
          <a:srcRect r="1601"/>
          <a:stretch/>
        </p:blipFill>
        <p:spPr>
          <a:xfrm>
            <a:off x="0" y="-1"/>
            <a:ext cx="12192000" cy="6858001"/>
          </a:xfrm>
          <a:prstGeom prst="rect">
            <a:avLst/>
          </a:prstGeom>
        </p:spPr>
      </p:pic>
      <p:grpSp>
        <p:nvGrpSpPr>
          <p:cNvPr id="20" name="Group 19">
            <a:extLst>
              <a:ext uri="{FF2B5EF4-FFF2-40B4-BE49-F238E27FC236}">
                <a16:creationId xmlns:a16="http://schemas.microsoft.com/office/drawing/2014/main" id="{5DC388D0-6E80-973D-558E-57011070A25C}"/>
              </a:ext>
            </a:extLst>
          </p:cNvPr>
          <p:cNvGrpSpPr/>
          <p:nvPr/>
        </p:nvGrpSpPr>
        <p:grpSpPr>
          <a:xfrm>
            <a:off x="825808" y="538555"/>
            <a:ext cx="10639592" cy="1175946"/>
            <a:chOff x="692458" y="195654"/>
            <a:chExt cx="10639592" cy="1952741"/>
          </a:xfrm>
        </p:grpSpPr>
        <p:sp>
          <p:nvSpPr>
            <p:cNvPr id="10" name="Google Shape;5718;p61">
              <a:extLst>
                <a:ext uri="{FF2B5EF4-FFF2-40B4-BE49-F238E27FC236}">
                  <a16:creationId xmlns:a16="http://schemas.microsoft.com/office/drawing/2014/main" id="{1A2DF37C-CDF8-48D5-20E2-95687F46AD24}"/>
                </a:ext>
              </a:extLst>
            </p:cNvPr>
            <p:cNvSpPr/>
            <p:nvPr/>
          </p:nvSpPr>
          <p:spPr>
            <a:xfrm>
              <a:off x="692458" y="195654"/>
              <a:ext cx="10639592" cy="195274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E6FFD9"/>
            </a:solidFill>
            <a:ln w="19050">
              <a:solidFill>
                <a:srgbClr val="0070C0"/>
              </a:solidFill>
              <a:prstDash val="lgDashDot"/>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82D6C3-2FE9-D2F2-0E68-DF5ED5137F78}"/>
                </a:ext>
              </a:extLst>
            </p:cNvPr>
            <p:cNvSpPr txBox="1"/>
            <p:nvPr/>
          </p:nvSpPr>
          <p:spPr>
            <a:xfrm>
              <a:off x="2253490" y="385436"/>
              <a:ext cx="871767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có suy nghĩ gì về tinh thần tự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Graphic 1">
            <a:extLst>
              <a:ext uri="{FF2B5EF4-FFF2-40B4-BE49-F238E27FC236}">
                <a16:creationId xmlns:a16="http://schemas.microsoft.com/office/drawing/2014/main" id="{8CB6834A-8A41-1841-A4A5-C83BDE43266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193871" y="2096010"/>
            <a:ext cx="3837822" cy="4687259"/>
          </a:xfrm>
          <a:prstGeom prst="rect">
            <a:avLst/>
          </a:prstGeom>
        </p:spPr>
      </p:pic>
      <p:sp>
        <p:nvSpPr>
          <p:cNvPr id="3" name="Flowchart: Alternate Process 2">
            <a:extLst>
              <a:ext uri="{FF2B5EF4-FFF2-40B4-BE49-F238E27FC236}">
                <a16:creationId xmlns:a16="http://schemas.microsoft.com/office/drawing/2014/main" id="{931D14C5-3055-5165-B7E4-216516F212AC}"/>
              </a:ext>
            </a:extLst>
          </p:cNvPr>
          <p:cNvSpPr/>
          <p:nvPr/>
        </p:nvSpPr>
        <p:spPr>
          <a:xfrm>
            <a:off x="4418250" y="2581533"/>
            <a:ext cx="7049849" cy="3133468"/>
          </a:xfrm>
          <a:prstGeom prst="flowChartAlternateProcess">
            <a:avLst/>
          </a:prstGeom>
          <a:solidFill>
            <a:srgbClr val="FFFFCC"/>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Tinh thần tự học là một đức tính tốt đẹp của con người. Tinh thần tự học là ý thức tự rèn luyện tích cực để thu nhận kiến thức và hình thành kỹ năng cho bản thân.</a:t>
            </a:r>
          </a:p>
        </p:txBody>
      </p:sp>
    </p:spTree>
    <p:custDataLst>
      <p:tags r:id="rId1"/>
    </p:custDataLst>
    <p:extLst>
      <p:ext uri="{BB962C8B-B14F-4D97-AF65-F5344CB8AC3E}">
        <p14:creationId xmlns:p14="http://schemas.microsoft.com/office/powerpoint/2010/main" val="2059568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0" presetID="2" presetClass="entr" presetSubtype="4" fill="hold" nodeType="withEffect" p14:presetBounceEnd="4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2</a:t>
            </a:r>
          </a:p>
        </p:txBody>
      </p:sp>
      <p:sp>
        <p:nvSpPr>
          <p:cNvPr id="2" name="TextBox 1">
            <a:extLst>
              <a:ext uri="{FF2B5EF4-FFF2-40B4-BE49-F238E27FC236}">
                <a16:creationId xmlns:a16="http://schemas.microsoft.com/office/drawing/2014/main" id="{864EBDAE-2730-6D8D-DB9B-8EC583D3AF77}"/>
              </a:ext>
            </a:extLst>
          </p:cNvPr>
          <p:cNvSpPr txBox="1"/>
          <p:nvPr/>
        </p:nvSpPr>
        <p:spPr>
          <a:xfrm>
            <a:off x="471789" y="2535926"/>
            <a:ext cx="11248419" cy="3970318"/>
          </a:xfrm>
          <a:prstGeom prst="rect">
            <a:avLst/>
          </a:prstGeom>
          <a:noFill/>
        </p:spPr>
        <p:txBody>
          <a:bodyPr wrap="square" rtlCol="0">
            <a:spAutoFit/>
          </a:bodyPr>
          <a:lstStyle/>
          <a:p>
            <a:pPr lvl="0" algn="just"/>
            <a:r>
              <a:rPr lang="en-US" sz="3600" dirty="0">
                <a:solidFill>
                  <a:prstClr val="black"/>
                </a:solidFill>
                <a:latin typeface="Calibri"/>
              </a:rPr>
              <a:t>   </a:t>
            </a:r>
            <a:r>
              <a:rPr lang="vi-VN" sz="3600" dirty="0">
                <a:solidFill>
                  <a:prstClr val="black"/>
                </a:solidFill>
                <a:latin typeface="Calibri"/>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p:txBody>
      </p:sp>
      <p:pic>
        <p:nvPicPr>
          <p:cNvPr id="3" name="Picture 2">
            <a:extLst>
              <a:ext uri="{FF2B5EF4-FFF2-40B4-BE49-F238E27FC236}">
                <a16:creationId xmlns:a16="http://schemas.microsoft.com/office/drawing/2014/main" id="{AA0354C5-F283-4FAC-27BC-D5B8095EE01B}"/>
              </a:ext>
            </a:extLst>
          </p:cNvPr>
          <p:cNvPicPr>
            <a:picLocks noChangeAspect="1"/>
          </p:cNvPicPr>
          <p:nvPr/>
        </p:nvPicPr>
        <p:blipFill>
          <a:blip r:embed="rId7"/>
          <a:stretch>
            <a:fillRect/>
          </a:stretch>
        </p:blipFill>
        <p:spPr>
          <a:xfrm>
            <a:off x="1462086" y="13509"/>
            <a:ext cx="9919052" cy="1225402"/>
          </a:xfrm>
          <a:prstGeom prst="rect">
            <a:avLst/>
          </a:prstGeom>
        </p:spPr>
      </p:pic>
    </p:spTree>
    <p:custDataLst>
      <p:tags r:id="rId2"/>
    </p:custDataLst>
    <p:controls>
      <mc:AlternateContent xmlns:mc="http://schemas.openxmlformats.org/markup-compatibility/2006">
        <mc:Choice xmlns:v="urn:schemas-microsoft-com:vml" Requires="v">
          <p:control spid="2054" name="TextBox1" r:id="rId3" imgW="4229280" imgH="1173600"/>
        </mc:Choice>
        <mc:Fallback>
          <p:control name="TextBox1" r:id="rId3" imgW="4229280" imgH="117360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8"/>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41135844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3</a:t>
            </a:r>
          </a:p>
        </p:txBody>
      </p:sp>
      <p:sp>
        <p:nvSpPr>
          <p:cNvPr id="4" name="TextBox 3">
            <a:extLst>
              <a:ext uri="{FF2B5EF4-FFF2-40B4-BE49-F238E27FC236}">
                <a16:creationId xmlns:a16="http://schemas.microsoft.com/office/drawing/2014/main" id="{AF2A6356-E92C-ADA1-E3B1-D7A62C3E061E}"/>
              </a:ext>
            </a:extLst>
          </p:cNvPr>
          <p:cNvSpPr txBox="1"/>
          <p:nvPr/>
        </p:nvSpPr>
        <p:spPr>
          <a:xfrm>
            <a:off x="133349" y="2348617"/>
            <a:ext cx="12058651" cy="4401205"/>
          </a:xfrm>
          <a:prstGeom prst="rect">
            <a:avLst/>
          </a:prstGeom>
          <a:noFill/>
        </p:spPr>
        <p:txBody>
          <a:bodyPr wrap="square" rtlCol="0">
            <a:spAutoFit/>
          </a:bodyPr>
          <a:lstStyle/>
          <a:p>
            <a:pPr lvl="0" algn="just"/>
            <a:r>
              <a:rPr lang="en-US" sz="2800" dirty="0">
                <a:solidFill>
                  <a:prstClr val="black"/>
                </a:solidFill>
                <a:latin typeface="Calibri"/>
              </a:rPr>
              <a:t>   </a:t>
            </a:r>
            <a:r>
              <a:rPr lang="vi-VN" sz="2800" dirty="0">
                <a:solidFill>
                  <a:prstClr val="black"/>
                </a:solidFill>
                <a:latin typeface="Calibri"/>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p:txBody>
      </p:sp>
      <p:pic>
        <p:nvPicPr>
          <p:cNvPr id="2" name="Picture 1">
            <a:extLst>
              <a:ext uri="{FF2B5EF4-FFF2-40B4-BE49-F238E27FC236}">
                <a16:creationId xmlns:a16="http://schemas.microsoft.com/office/drawing/2014/main" id="{870BF50A-FF9A-D930-D59E-1A5CE20543B4}"/>
              </a:ext>
            </a:extLst>
          </p:cNvPr>
          <p:cNvPicPr>
            <a:picLocks noChangeAspect="1"/>
          </p:cNvPicPr>
          <p:nvPr/>
        </p:nvPicPr>
        <p:blipFill>
          <a:blip r:embed="rId8"/>
          <a:stretch>
            <a:fillRect/>
          </a:stretch>
        </p:blipFill>
        <p:spPr>
          <a:xfrm>
            <a:off x="1462086" y="13509"/>
            <a:ext cx="9919052" cy="1225402"/>
          </a:xfrm>
          <a:prstGeom prst="rect">
            <a:avLst/>
          </a:prstGeom>
        </p:spPr>
      </p:pic>
    </p:spTree>
    <p:custDataLst>
      <p:tags r:id="rId2"/>
    </p:custDataLst>
    <p:controls>
      <mc:AlternateContent xmlns:mc="http://schemas.openxmlformats.org/markup-compatibility/2006">
        <mc:Choice xmlns:v="urn:schemas-microsoft-com:vml" Requires="v">
          <p:control spid="3078" name="TextBox1" r:id="rId3" imgW="4229280" imgH="1173600"/>
        </mc:Choice>
        <mc:Fallback>
          <p:control name="TextBox1" r:id="rId3" imgW="4229280" imgH="117360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9"/>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38336114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466497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4</a:t>
            </a:r>
          </a:p>
        </p:txBody>
      </p:sp>
      <p:sp>
        <p:nvSpPr>
          <p:cNvPr id="4" name="TextBox 3">
            <a:extLst>
              <a:ext uri="{FF2B5EF4-FFF2-40B4-BE49-F238E27FC236}">
                <a16:creationId xmlns:a16="http://schemas.microsoft.com/office/drawing/2014/main" id="{AF2A6356-E92C-ADA1-E3B1-D7A62C3E061E}"/>
              </a:ext>
            </a:extLst>
          </p:cNvPr>
          <p:cNvSpPr txBox="1"/>
          <p:nvPr/>
        </p:nvSpPr>
        <p:spPr>
          <a:xfrm>
            <a:off x="531778" y="2618406"/>
            <a:ext cx="11128441" cy="2308324"/>
          </a:xfrm>
          <a:prstGeom prst="rect">
            <a:avLst/>
          </a:prstGeom>
          <a:noFill/>
        </p:spPr>
        <p:txBody>
          <a:bodyPr wrap="square" rtlCol="0">
            <a:spAutoFit/>
          </a:bodyPr>
          <a:lstStyle/>
          <a:p>
            <a:pPr lvl="0" algn="just"/>
            <a:r>
              <a:rPr lang="en-US" sz="3600" dirty="0">
                <a:solidFill>
                  <a:prstClr val="black"/>
                </a:solidFill>
                <a:latin typeface="Calibri"/>
              </a:rPr>
              <a:t>   </a:t>
            </a:r>
            <a:r>
              <a:rPr lang="vi-VN" sz="3600" dirty="0">
                <a:solidFill>
                  <a:prstClr val="black"/>
                </a:solidFill>
                <a:latin typeface="Calibri"/>
              </a:rPr>
              <a:t>Tên của Tạ Quang Bửu được đặt cho các con phố ở Hà Nội, Thành phố Hồ Chí Minh, Huế, Đà Nẵng,... Ở Việt Nam, có một giải thưởng dành cho các nhà khoa học xuất sắc mang tên ông – Giải thưởng Tạ Quang Bửu.</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99DCEC5-948F-ACAF-19B8-E70248B63762}"/>
              </a:ext>
            </a:extLst>
          </p:cNvPr>
          <p:cNvPicPr>
            <a:picLocks noChangeAspect="1"/>
          </p:cNvPicPr>
          <p:nvPr/>
        </p:nvPicPr>
        <p:blipFill>
          <a:blip r:embed="rId8"/>
          <a:stretch>
            <a:fillRect/>
          </a:stretch>
        </p:blipFill>
        <p:spPr>
          <a:xfrm>
            <a:off x="1462086" y="13509"/>
            <a:ext cx="9919052" cy="1225402"/>
          </a:xfrm>
          <a:prstGeom prst="rect">
            <a:avLst/>
          </a:prstGeom>
        </p:spPr>
      </p:pic>
    </p:spTree>
    <p:custDataLst>
      <p:tags r:id="rId2"/>
    </p:custDataLst>
    <p:controls>
      <mc:AlternateContent xmlns:mc="http://schemas.openxmlformats.org/markup-compatibility/2006">
        <mc:Choice xmlns:v="urn:schemas-microsoft-com:vml" Requires="v">
          <p:control spid="4102" name="TextBox1" r:id="rId3" imgW="4229280" imgH="1173600"/>
        </mc:Choice>
        <mc:Fallback>
          <p:control name="TextBox1" r:id="rId3" imgW="4229280" imgH="117360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9"/>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1408519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10736" y="276630"/>
            <a:ext cx="2855983" cy="1379620"/>
            <a:chOff x="110736" y="276630"/>
            <a:chExt cx="2855983"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42116" y="667335"/>
              <a:ext cx="26246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endParaRPr>
            </a:p>
          </p:txBody>
        </p:sp>
      </p:grpSp>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Yêu</a:t>
              </a:r>
              <a:r>
                <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rPr>
                <a:t> </a:t>
              </a: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cầu</a:t>
              </a:r>
              <a:endPar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Phân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công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theo</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đoạn</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Tất</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cả</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thành</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viên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đều</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Giải</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nghĩa</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từ</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cùng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nhau</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mj-lt"/>
                  <a:ea typeface="+mn-ea"/>
                  <a:cs typeface="+mn-cs"/>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8713558"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771854"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123824" y="514593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11"/>
          <a:stretch>
            <a:fillRect/>
          </a:stretch>
        </p:blipFill>
        <p:spPr>
          <a:xfrm>
            <a:off x="3140358" y="279909"/>
            <a:ext cx="9156986" cy="2341067"/>
          </a:xfrm>
          <a:prstGeom prst="rect">
            <a:avLst/>
          </a:prstGeom>
        </p:spPr>
      </p:pic>
    </p:spTree>
    <p:custDataLst>
      <p:tags r:id="rId1"/>
    </p:custDataLst>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7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6" presetID="42" presetClass="entr" presetSubtype="0" fill="hold" grpId="0" nodeType="withEffect">
                                  <p:stCondLst>
                                    <p:cond delay="275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21" presetID="42" presetClass="entr" presetSubtype="0" fill="hold" grpId="0" nodeType="withEffect">
                                  <p:stCondLst>
                                    <p:cond delay="2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6" presetID="42" presetClass="entr" presetSubtype="0" fill="hold" grpId="0" nodeType="withEffect">
                                  <p:stCondLst>
                                    <p:cond delay="2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425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425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425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425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25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anim calcmode="lin" valueType="num">
                                      <p:cBhvr>
                                        <p:cTn id="54" dur="1000" fill="hold"/>
                                        <p:tgtEl>
                                          <p:spTgt spid="56"/>
                                        </p:tgtEl>
                                        <p:attrNameLst>
                                          <p:attrName>ppt_x</p:attrName>
                                        </p:attrNameLst>
                                      </p:cBhvr>
                                      <p:tavLst>
                                        <p:tav tm="0">
                                          <p:val>
                                            <p:strVal val="#ppt_x"/>
                                          </p:val>
                                        </p:tav>
                                        <p:tav tm="100000">
                                          <p:val>
                                            <p:strVal val="#ppt_x"/>
                                          </p:val>
                                        </p:tav>
                                      </p:tavLst>
                                    </p:anim>
                                    <p:anim calcmode="lin" valueType="num">
                                      <p:cBhvr>
                                        <p:cTn id="55" dur="1000" fill="hold"/>
                                        <p:tgtEl>
                                          <p:spTgt spid="5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25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1000"/>
                                        <p:tgtEl>
                                          <p:spTgt spid="57"/>
                                        </p:tgtEl>
                                      </p:cBhvr>
                                    </p:animEffect>
                                    <p:anim calcmode="lin" valueType="num">
                                      <p:cBhvr>
                                        <p:cTn id="59" dur="1000" fill="hold"/>
                                        <p:tgtEl>
                                          <p:spTgt spid="57"/>
                                        </p:tgtEl>
                                        <p:attrNameLst>
                                          <p:attrName>ppt_x</p:attrName>
                                        </p:attrNameLst>
                                      </p:cBhvr>
                                      <p:tavLst>
                                        <p:tav tm="0">
                                          <p:val>
                                            <p:strVal val="#ppt_x"/>
                                          </p:val>
                                        </p:tav>
                                        <p:tav tm="100000">
                                          <p:val>
                                            <p:strVal val="#ppt_x"/>
                                          </p:val>
                                        </p:tav>
                                      </p:tavLst>
                                    </p:anim>
                                    <p:anim calcmode="lin" valueType="num">
                                      <p:cBhvr>
                                        <p:cTn id="60" dur="1000" fill="hold"/>
                                        <p:tgtEl>
                                          <p:spTgt spid="5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25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74905" y="132251"/>
            <a:ext cx="2752119" cy="1379620"/>
            <a:chOff x="110736" y="276630"/>
            <a:chExt cx="2752119"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52277" y="504775"/>
              <a:ext cx="22690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ysClr val="windowText" lastClr="000000"/>
                    </a:solidFill>
                  </a:ln>
                  <a:solidFill>
                    <a:srgbClr val="ED7D31"/>
                  </a:solidFill>
                  <a:effectLst>
                    <a:outerShdw blurRad="38100" dist="38100" dir="2700000" algn="tl">
                      <a:srgbClr val="000000">
                        <a:alpha val="43137"/>
                      </a:srgbClr>
                    </a:outerShdw>
                  </a:effectLst>
                  <a:uLnTx/>
                  <a:uFillTx/>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95396" y="391719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448892" y="46829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71422" y="554601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9"/>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10"/>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11"/>
          <a:stretch>
            <a:fillRect/>
          </a:stretch>
        </p:blipFill>
        <p:spPr>
          <a:xfrm>
            <a:off x="1190045" y="1187475"/>
            <a:ext cx="10681118" cy="1280271"/>
          </a:xfrm>
          <a:prstGeom prst="rect">
            <a:avLst/>
          </a:prstGeom>
        </p:spPr>
      </p:pic>
    </p:spTree>
    <p:custDataLst>
      <p:tags r:id="rId1"/>
    </p:custDataLst>
    <p:extLst>
      <p:ext uri="{BB962C8B-B14F-4D97-AF65-F5344CB8AC3E}">
        <p14:creationId xmlns:p14="http://schemas.microsoft.com/office/powerpoint/2010/main" val="22080601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6" presetID="42" presetClass="entr" presetSubtype="0" fill="hold" grpId="0" nodeType="withEffect">
                                  <p:stCondLst>
                                    <p:cond delay="250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21" presetID="42" presetClass="entr" presetSubtype="0" fill="hold" grpId="0" nodeType="withEffect">
                                  <p:stCondLst>
                                    <p:cond delay="250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6" presetID="42" presetClass="entr" presetSubtype="0" fill="hold" nodeType="withEffect">
                                  <p:stCondLst>
                                    <p:cond delay="250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par>
                                <p:cTn id="31" presetID="42" presetClass="entr" presetSubtype="0" fill="hold" nodeType="withEffect">
                                  <p:stCondLst>
                                    <p:cond delay="250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1000"/>
                                        <p:tgtEl>
                                          <p:spTgt spid="56"/>
                                        </p:tgtEl>
                                      </p:cBhvr>
                                    </p:animEffect>
                                    <p:anim calcmode="lin" valueType="num">
                                      <p:cBhvr>
                                        <p:cTn id="34" dur="1000" fill="hold"/>
                                        <p:tgtEl>
                                          <p:spTgt spid="56"/>
                                        </p:tgtEl>
                                        <p:attrNameLst>
                                          <p:attrName>ppt_x</p:attrName>
                                        </p:attrNameLst>
                                      </p:cBhvr>
                                      <p:tavLst>
                                        <p:tav tm="0">
                                          <p:val>
                                            <p:strVal val="#ppt_x"/>
                                          </p:val>
                                        </p:tav>
                                        <p:tav tm="100000">
                                          <p:val>
                                            <p:strVal val="#ppt_x"/>
                                          </p:val>
                                        </p:tav>
                                      </p:tavLst>
                                    </p:anim>
                                    <p:anim calcmode="lin" valueType="num">
                                      <p:cBhvr>
                                        <p:cTn id="35"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6" presetID="42" presetClass="entr" presetSubtype="0" fill="hold" nodeType="withEffect">
                                  <p:stCondLst>
                                    <p:cond delay="250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6">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7"/>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8"/>
          <a:srcRect/>
          <a:stretch>
            <a:fillRect/>
          </a:stretch>
        </p:blipFill>
        <p:spPr>
          <a:xfrm>
            <a:off x="934779" y="2450525"/>
            <a:ext cx="4852770" cy="4217865"/>
          </a:xfrm>
          <a:prstGeom prst="rect">
            <a:avLst/>
          </a:prstGeom>
        </p:spPr>
      </p:pic>
    </p:spTree>
    <p:custDataLst>
      <p:tags r:id="rId2"/>
    </p:custDataLst>
    <p:controls>
      <mc:AlternateContent xmlns:mc="http://schemas.openxmlformats.org/markup-compatibility/2006">
        <mc:Choice xmlns:v="urn:schemas-microsoft-com:vml" Requires="v">
          <p:control spid="5126" name="TextBox1" r:id="rId3" imgW="3398400" imgH="1432440"/>
        </mc:Choice>
        <mc:Fallback>
          <p:control name="TextBox1" r:id="rId3" imgW="3398400" imgH="14324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9"/>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3"/>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4"/>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5"/>
          <a:srcRect/>
          <a:stretch>
            <a:fillRect/>
          </a:stretch>
        </p:blipFill>
        <p:spPr>
          <a:xfrm>
            <a:off x="3347887" y="2481551"/>
            <a:ext cx="1815577" cy="3842491"/>
          </a:xfrm>
          <a:prstGeom prst="rect">
            <a:avLst/>
          </a:prstGeom>
        </p:spPr>
      </p:pic>
    </p:spTree>
    <p:custDataLst>
      <p:tags r:id="rId1"/>
    </p:custDataLst>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4"/>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60286" y="2981308"/>
            <a:ext cx="5519554" cy="2123658"/>
          </a:xfrm>
          <a:prstGeom prst="rect">
            <a:avLst/>
          </a:prstGeom>
          <a:noFill/>
        </p:spPr>
        <p:txBody>
          <a:bodyPr wrap="square" rtlCol="0">
            <a:spAutoFit/>
          </a:bodyPr>
          <a:lstStyle/>
          <a:p>
            <a:pPr marL="0" marR="0" algn="just">
              <a:spcBef>
                <a:spcPts val="0"/>
              </a:spcBef>
              <a:spcAft>
                <a:spcPts val="0"/>
              </a:spcAft>
            </a:pP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hàm</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gửi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khác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6383520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1" y="91440"/>
            <a:ext cx="7975600" cy="636170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4"/>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279006" y="2341228"/>
            <a:ext cx="566179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chính khách: </a:t>
            </a:r>
            <a:r>
              <a:rPr kumimoji="0" lang="vi-VN" sz="36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(còn gọi là nhà chính trị hay chính trị gia) là một người tham gia trong việc gây ảnh hưởng tới chính sách công và ra quyết định. </a:t>
            </a:r>
            <a:endParaRPr kumimoji="0" lang="en-US" sz="36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9142185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3"/>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Đoạn văn thứ nhất giới thiệu điều gì về Tạ Quang Bửu?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34" b="90000" l="2482" r="89894"/>
                    </a14:imgEffect>
                  </a14:imgLayer>
                </a14:imgProps>
              </a:ext>
            </a:extLst>
          </a:blip>
          <a:stretch>
            <a:fillRect/>
          </a:stretch>
        </p:blipFill>
        <p:spPr>
          <a:xfrm>
            <a:off x="4148725" y="91574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519680" y="3147689"/>
            <a:ext cx="7264400" cy="2553891"/>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Đoạn văn thứ nhất giới thiệu về quê quán và gia đình Tạ Quang Bửu, đồng thời giới thiệu khái quát về sự nghiệp của ông.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78815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4"/>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5"/>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6"/>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6"/>
          <a:stretch>
            <a:fillRect/>
          </a:stretch>
        </p:blipFill>
        <p:spPr>
          <a:xfrm>
            <a:off x="11439325" y="187511"/>
            <a:ext cx="615749" cy="615749"/>
          </a:xfrm>
          <a:prstGeom prst="rect">
            <a:avLst/>
          </a:prstGeom>
        </p:spPr>
      </p:pic>
      <p:pic>
        <p:nvPicPr>
          <p:cNvPr id="1026" name="Picture 2" descr="Tạ Quang Bửu">
            <a:extLst>
              <a:ext uri="{FF2B5EF4-FFF2-40B4-BE49-F238E27FC236}">
                <a16:creationId xmlns:a16="http://schemas.microsoft.com/office/drawing/2014/main" id="{434465A5-5C02-C2DE-4678-78C6DE8E3C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725" y="3057525"/>
            <a:ext cx="2626835" cy="3633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Giáo sư Tạ Quang Bửu - Nhà đại trí thức Việt Nam thời đại Hồ Chí Minh.">
            <a:extLst>
              <a:ext uri="{FF2B5EF4-FFF2-40B4-BE49-F238E27FC236}">
                <a16:creationId xmlns:a16="http://schemas.microsoft.com/office/drawing/2014/main" id="{0E16A5E2-30C4-A607-0CFD-3A4E3F6141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4848" y="-239395"/>
            <a:ext cx="4817152" cy="31349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yellow circles with red lines&#10;&#10;Description automatically generated">
            <a:extLst>
              <a:ext uri="{FF2B5EF4-FFF2-40B4-BE49-F238E27FC236}">
                <a16:creationId xmlns:a16="http://schemas.microsoft.com/office/drawing/2014/main" id="{A692136C-0CF1-413C-35B9-9EA684C00F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6274" y="936417"/>
            <a:ext cx="2867025" cy="1716295"/>
          </a:xfrm>
          <a:prstGeom prst="rect">
            <a:avLst/>
          </a:prstGeom>
        </p:spPr>
      </p:pic>
      <p:pic>
        <p:nvPicPr>
          <p:cNvPr id="5" name="Picture 4" descr="A purple text with eyes&#10;&#10;Description automatically generated">
            <a:extLst>
              <a:ext uri="{FF2B5EF4-FFF2-40B4-BE49-F238E27FC236}">
                <a16:creationId xmlns:a16="http://schemas.microsoft.com/office/drawing/2014/main" id="{78994FD8-FAD4-0C36-77D2-53FB9E5655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5000" y="1985962"/>
            <a:ext cx="9753600" cy="2409825"/>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11"/>
          <a:stretch>
            <a:fillRect/>
          </a:stretch>
        </p:blipFill>
        <p:spPr>
          <a:xfrm>
            <a:off x="-212665" y="-220478"/>
            <a:ext cx="1523956" cy="1508868"/>
          </a:xfrm>
          <a:prstGeom prst="rect">
            <a:avLst/>
          </a:prstGeom>
        </p:spPr>
      </p:pic>
      <p:grpSp>
        <p:nvGrpSpPr>
          <p:cNvPr id="8" name="Group 7">
            <a:extLst>
              <a:ext uri="{FF2B5EF4-FFF2-40B4-BE49-F238E27FC236}">
                <a16:creationId xmlns:a16="http://schemas.microsoft.com/office/drawing/2014/main" id="{6600995A-071D-3EBB-3B82-CA8DBC0DE1F5}"/>
              </a:ext>
            </a:extLst>
          </p:cNvPr>
          <p:cNvGrpSpPr/>
          <p:nvPr/>
        </p:nvGrpSpPr>
        <p:grpSpPr>
          <a:xfrm>
            <a:off x="3495675" y="-188629"/>
            <a:ext cx="3933314" cy="1369729"/>
            <a:chOff x="3718521" y="453356"/>
            <a:chExt cx="3627734" cy="2193758"/>
          </a:xfrm>
        </p:grpSpPr>
        <p:pic>
          <p:nvPicPr>
            <p:cNvPr id="9" name="图片 38">
              <a:extLst>
                <a:ext uri="{FF2B5EF4-FFF2-40B4-BE49-F238E27FC236}">
                  <a16:creationId xmlns:a16="http://schemas.microsoft.com/office/drawing/2014/main" id="{A6B756AC-4502-178D-F3EC-2F13711E326B}"/>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id="{874B9444-B617-44B4-40C3-87AA6166AFA2}"/>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Tree>
    <p:custDataLst>
      <p:tags r:id="rId1"/>
    </p:custDataLst>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4"/>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ý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thiệu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xuất</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thân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Quang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Bửu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21648453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3"/>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95819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Những chi tiết nào cho thấy Tạ Quang Bửu là tấm gương tự học, học suốt đời và học say mê?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D71A6A2-C26E-EC96-BB9B-A44C3431EC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4" name="TextBox 3">
            <a:extLst>
              <a:ext uri="{FF2B5EF4-FFF2-40B4-BE49-F238E27FC236}">
                <a16:creationId xmlns:a16="http://schemas.microsoft.com/office/drawing/2014/main" id="{1270016F-997F-6FCE-52AD-F7B50A0A4DD5}"/>
              </a:ext>
            </a:extLst>
          </p:cNvPr>
          <p:cNvSpPr txBox="1"/>
          <p:nvPr/>
        </p:nvSpPr>
        <p:spPr>
          <a:xfrm>
            <a:off x="273132" y="3361049"/>
            <a:ext cx="5130141" cy="3371136"/>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Biểu hiện trước hết của việc tự học đó là Tạ Quang Bửu rất chăm đọc sách: </a:t>
            </a:r>
            <a:r>
              <a:rPr lang="vi-VN" sz="2400" dirty="0">
                <a:solidFill>
                  <a:prstClr val="black"/>
                </a:solidFill>
                <a:latin typeface="Cambria" panose="02040503050406030204" pitchFamily="18" charset="0"/>
                <a:ea typeface="Cambria" panose="02040503050406030204" pitchFamily="18" charset="0"/>
              </a:rPr>
              <a:t>đọc sách ở mọi lúc, mọi nơi, đọc nhanh và nhớ lâu; đã từng vì mải đọc sách mà ngã xuống suối; tự học tiếng Nga chỉ trong 3 tháng mà dịch tiếng Nga rất giỏi; luôn tranh thủ thời gian đọc sách,... </a:t>
            </a:r>
          </a:p>
        </p:txBody>
      </p:sp>
      <p:pic>
        <p:nvPicPr>
          <p:cNvPr id="5" name="Picture 4">
            <a:extLst>
              <a:ext uri="{FF2B5EF4-FFF2-40B4-BE49-F238E27FC236}">
                <a16:creationId xmlns:a16="http://schemas.microsoft.com/office/drawing/2014/main" id="{DC81DEB5-0E13-98CA-B5A1-91D538C98F5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6" name="TextBox 5">
            <a:extLst>
              <a:ext uri="{FF2B5EF4-FFF2-40B4-BE49-F238E27FC236}">
                <a16:creationId xmlns:a16="http://schemas.microsoft.com/office/drawing/2014/main" id="{14B9C200-D93F-E116-7200-6E9B52598EB0}"/>
              </a:ext>
            </a:extLst>
          </p:cNvPr>
          <p:cNvSpPr txBox="1"/>
          <p:nvPr/>
        </p:nvSpPr>
        <p:spPr>
          <a:xfrm>
            <a:off x="6360954" y="3361049"/>
            <a:ext cx="5285150" cy="3371136"/>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3200" b="1" dirty="0">
                <a:latin typeface="Cambria" panose="02040503050406030204" pitchFamily="18" charset="0"/>
                <a:ea typeface="Cambria" panose="02040503050406030204" pitchFamily="18" charset="0"/>
              </a:rPr>
              <a:t>Biểu hiện của việc học suốt đời và say mê thể hiện ở chi tiết: </a:t>
            </a:r>
            <a:r>
              <a:rPr lang="vi-VN" sz="3200" dirty="0">
                <a:latin typeface="Cambria" panose="02040503050406030204" pitchFamily="18" charset="0"/>
                <a:ea typeface="Cambria" panose="02040503050406030204" pitchFamily="18" charset="0"/>
              </a:rPr>
              <a:t>ông học từ lúc còn trẻ đến lúc cuối đời, cả khi đau ốm; giỏi ở nhiều lĩnh vực,...</a:t>
            </a:r>
            <a:endParaRPr lang="vi-VN" sz="3600" dirty="0">
              <a:solidFill>
                <a:prstClr val="black"/>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22568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4"/>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2: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ham học.</a:t>
            </a:r>
          </a:p>
        </p:txBody>
      </p:sp>
    </p:spTree>
    <p:custDataLst>
      <p:tags r:id="rId1"/>
    </p:custDataLst>
    <p:extLst>
      <p:ext uri="{BB962C8B-B14F-4D97-AF65-F5344CB8AC3E}">
        <p14:creationId xmlns:p14="http://schemas.microsoft.com/office/powerpoint/2010/main" val="412454850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3"/>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3</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Theo em, vì sao Tạ Quang Bửu nhiều lần được cùng Bác Hồ tiếp các chính khách nước ngoài?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794000" y="3249289"/>
            <a:ext cx="7264400" cy="3098721"/>
          </a:xfrm>
          <a:prstGeom prst="roundRect">
            <a:avLst/>
          </a:prstGeom>
          <a:solidFill>
            <a:srgbClr val="FFFF00"/>
          </a:solidFill>
          <a:ln w="25400" cap="flat" cmpd="sng" algn="ctr">
            <a:solidFill>
              <a:srgbClr val="FFFFFF"/>
            </a:solidFill>
            <a:prstDash val="solid"/>
          </a:ln>
          <a:effectLst/>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Tạ Quang Bửu nhiều lần được cùng Bác Hồ tiếp các chính khách nước ngoài vì ông rất giỏi ngoại ngữ.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64484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3"/>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4</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Sự đa tài, uyên bác của Tạ Quang Bửu được thể hiện như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092960" y="3249289"/>
            <a:ext cx="8910320" cy="3507343"/>
          </a:xfrm>
          <a:prstGeom prst="roundRect">
            <a:avLst/>
          </a:prstGeom>
          <a:solidFill>
            <a:schemeClr val="accent2">
              <a:lumMod val="20000"/>
              <a:lumOff val="80000"/>
            </a:schemeClr>
          </a:solidFill>
          <a:ln w="25400" cap="flat" cmpd="sng" algn="ctr">
            <a:solidFill>
              <a:srgbClr val="FFFFFF"/>
            </a:solidFill>
            <a:prstDash val="solid"/>
          </a:ln>
          <a:effectLst/>
        </p:spPr>
        <p:txBody>
          <a:bodyPr wrap="square">
            <a:spAutoFit/>
          </a:bodyPr>
          <a:lstStyle/>
          <a:p>
            <a:pPr lvl="0" algn="just"/>
            <a:r>
              <a:rPr lang="vi-VN" sz="4000">
                <a:solidFill>
                  <a:prstClr val="black"/>
                </a:solidFill>
                <a:latin typeface="Cambria" panose="02040503050406030204" pitchFamily="18" charset="0"/>
                <a:ea typeface="Cambria" panose="02040503050406030204" pitchFamily="18" charset="0"/>
              </a:rPr>
              <a:t>Ông xuất sắc ở nhiều lĩnh vực: toán, lí, hoá, sinh, triết học, đặc biệt là ngoại ngữ. Ông còn có hiểu biết sâu rộng về âm nhạc, hội hoạ, kiến trúc, thể thao,... Ông được coi là “Lê Quý Đôn thời nay”</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537671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4"/>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3: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tài hoa. </a:t>
            </a:r>
          </a:p>
        </p:txBody>
      </p:sp>
    </p:spTree>
    <p:custDataLst>
      <p:tags r:id="rId1"/>
    </p:custDataLst>
    <p:extLst>
      <p:ext uri="{BB962C8B-B14F-4D97-AF65-F5344CB8AC3E}">
        <p14:creationId xmlns:p14="http://schemas.microsoft.com/office/powerpoint/2010/main" val="385580702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3"/>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5</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Tài năng, công lao của Tạ Quang Bửu được ghi nhận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1727200" y="3249289"/>
            <a:ext cx="9276080" cy="3166824"/>
          </a:xfrm>
          <a:prstGeom prst="roundRect">
            <a:avLst/>
          </a:prstGeom>
          <a:solidFill>
            <a:schemeClr val="accent4">
              <a:lumMod val="20000"/>
              <a:lumOff val="80000"/>
            </a:schemeClr>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Tài năng, công lao của Tạ Quang Bửu được ghi nhận qua việc lấy tên ông để đặt tên cho các con phố ở nhiều thành phố trên cả nước; lấy tên ông đặt cho tên một giải thưởng trao cho những nhà khoa học xuất sắc,...</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1131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Cambria" panose="02040503050406030204" pitchFamily="18" charset="0"/>
              <a:cs typeface="#9Slide05 Bodega Script" pitchFamily="2" charset="0"/>
              <a:sym typeface="Arial"/>
            </a:endParaRPr>
          </a:p>
        </p:txBody>
      </p:sp>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DUNG</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HỌC</a:t>
            </a:r>
            <a:endParaRPr kumimoji="0" lang="id-ID" sz="4000" b="1" i="0" u="none" strike="noStrike" kern="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năng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lao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Quang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Bửu</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tấm</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gương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noi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2" descr="Tạ Quang Bửu">
            <a:extLst>
              <a:ext uri="{FF2B5EF4-FFF2-40B4-BE49-F238E27FC236}">
                <a16:creationId xmlns:a16="http://schemas.microsoft.com/office/drawing/2014/main" id="{80149B4C-F5EB-8EA7-E0EE-E5D2D8EFB2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8532" y="3931919"/>
            <a:ext cx="1972708" cy="2728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5"/>
          <a:stretch>
            <a:fillRect/>
          </a:stretch>
        </p:blipFill>
        <p:spPr>
          <a:xfrm>
            <a:off x="3338770" y="0"/>
            <a:ext cx="8590008" cy="3432345"/>
          </a:xfrm>
          <a:prstGeom prst="rect">
            <a:avLst/>
          </a:prstGeom>
        </p:spPr>
      </p:pic>
    </p:spTree>
    <p:custDataLst>
      <p:tags r:id="rId1"/>
    </p:custDataLst>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Mắt dõi</a:t>
              </a: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6"/>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id="{1044F9B9-7D19-66F0-9DB7-E932FF452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spTree>
    <p:custDataLst>
      <p:tags r:id="rId1"/>
    </p:custDataLst>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8EC8E7E-97E8-6E46-319A-AFF173C13A39}"/>
              </a:ext>
            </a:extLst>
          </p:cNvPr>
          <p:cNvSpPr/>
          <p:nvPr/>
        </p:nvSpPr>
        <p:spPr>
          <a:xfrm>
            <a:off x="-132858" y="0"/>
            <a:ext cx="12382320" cy="6858000"/>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DABC30-3B51-9BD3-9193-14E7AE736530}"/>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9A9002-233E-E00D-B10F-6ED4645C0B9D}"/>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sp>
        <p:nvSpPr>
          <p:cNvPr id="10" name="TextBox 9">
            <a:extLst>
              <a:ext uri="{FF2B5EF4-FFF2-40B4-BE49-F238E27FC236}">
                <a16:creationId xmlns:a16="http://schemas.microsoft.com/office/drawing/2014/main" id="{BADA0F6D-0BDE-0683-57C2-F5E7C39BB107}"/>
              </a:ext>
            </a:extLst>
          </p:cNvPr>
          <p:cNvSpPr txBox="1"/>
          <p:nvPr/>
        </p:nvSpPr>
        <p:spPr>
          <a:xfrm>
            <a:off x="1431008" y="749508"/>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tập</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cxnSp>
        <p:nvCxnSpPr>
          <p:cNvPr id="11" name="Straight Connector 10">
            <a:extLst>
              <a:ext uri="{FF2B5EF4-FFF2-40B4-BE49-F238E27FC236}">
                <a16:creationId xmlns:a16="http://schemas.microsoft.com/office/drawing/2014/main" id="{92F349D7-EF37-EE1F-A522-929287D8A60C}"/>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E66A4EC-18AF-80FB-548B-1C9EB1C8E24C}"/>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Arrow: Chevron 12">
            <a:extLst>
              <a:ext uri="{FF2B5EF4-FFF2-40B4-BE49-F238E27FC236}">
                <a16:creationId xmlns:a16="http://schemas.microsoft.com/office/drawing/2014/main" id="{F828181F-66DA-0437-2CAA-B7496FD36194}"/>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4" name="Arrow: Chevron 13">
            <a:extLst>
              <a:ext uri="{FF2B5EF4-FFF2-40B4-BE49-F238E27FC236}">
                <a16:creationId xmlns:a16="http://schemas.microsoft.com/office/drawing/2014/main" id="{508710B3-ABE4-A3A9-53A7-46F61F39AB0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5" name="Group 14">
            <a:extLst>
              <a:ext uri="{FF2B5EF4-FFF2-40B4-BE49-F238E27FC236}">
                <a16:creationId xmlns:a16="http://schemas.microsoft.com/office/drawing/2014/main" id="{B67ABC0E-F304-3D77-8EE6-DEAF2FC6334F}"/>
              </a:ext>
            </a:extLst>
          </p:cNvPr>
          <p:cNvGrpSpPr/>
          <p:nvPr/>
        </p:nvGrpSpPr>
        <p:grpSpPr>
          <a:xfrm>
            <a:off x="3232196" y="1738342"/>
            <a:ext cx="8877612" cy="963418"/>
            <a:chOff x="3371850" y="2328463"/>
            <a:chExt cx="8877612" cy="963418"/>
          </a:xfrm>
        </p:grpSpPr>
        <p:sp>
          <p:nvSpPr>
            <p:cNvPr id="16" name="Rectangle: Rounded Corners 15">
              <a:extLst>
                <a:ext uri="{FF2B5EF4-FFF2-40B4-BE49-F238E27FC236}">
                  <a16:creationId xmlns:a16="http://schemas.microsoft.com/office/drawing/2014/main" id="{DC17836D-23CB-85AE-F527-C8056EB4BC57}"/>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17" name="TextBox 16">
              <a:extLst>
                <a:ext uri="{FF2B5EF4-FFF2-40B4-BE49-F238E27FC236}">
                  <a16:creationId xmlns:a16="http://schemas.microsoft.com/office/drawing/2014/main" id="{885B4415-888E-259F-2A68-B187D449D586}"/>
                </a:ext>
              </a:extLst>
            </p:cNvPr>
            <p:cNvSpPr txBox="1"/>
            <p:nvPr/>
          </p:nvSpPr>
          <p:spPr>
            <a:xfrm>
              <a:off x="3611262" y="251040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1: </a:t>
              </a:r>
              <a:r>
                <a:rPr lang="en-US" sz="3200" dirty="0" err="1">
                  <a:effectLst/>
                  <a:latin typeface="+mj-lt"/>
                  <a:ea typeface="Calibri" panose="020F0502020204030204" pitchFamily="34" charset="0"/>
                </a:rPr>
                <a:t>Từ</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đầu</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a:t>
              </a:r>
              <a:r>
                <a:rPr lang="en-US" sz="3200" b="1" i="1" dirty="0" err="1">
                  <a:effectLst/>
                  <a:latin typeface="+mj-lt"/>
                  <a:ea typeface="Calibri" panose="020F0502020204030204" pitchFamily="34" charset="0"/>
                </a:rPr>
                <a:t>uyên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bác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hiếm</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có</a:t>
              </a:r>
              <a:r>
                <a:rPr lang="en-US" sz="3200" dirty="0">
                  <a:effectLst/>
                  <a:latin typeface="+mj-lt"/>
                  <a:ea typeface="Calibri" panose="020F0502020204030204" pitchFamily="34" charset="0"/>
                </a:rPr>
                <a:t>.</a:t>
              </a:r>
            </a:p>
          </p:txBody>
        </p:sp>
      </p:grpSp>
      <p:grpSp>
        <p:nvGrpSpPr>
          <p:cNvPr id="18" name="Group 17">
            <a:extLst>
              <a:ext uri="{FF2B5EF4-FFF2-40B4-BE49-F238E27FC236}">
                <a16:creationId xmlns:a16="http://schemas.microsoft.com/office/drawing/2014/main" id="{91BC91C4-A95F-97D0-28FE-8D7B22A72151}"/>
              </a:ext>
            </a:extLst>
          </p:cNvPr>
          <p:cNvGrpSpPr/>
          <p:nvPr/>
        </p:nvGrpSpPr>
        <p:grpSpPr>
          <a:xfrm>
            <a:off x="3252144" y="2936048"/>
            <a:ext cx="8877612" cy="963418"/>
            <a:chOff x="3371850" y="3848047"/>
            <a:chExt cx="8877612" cy="963418"/>
          </a:xfrm>
        </p:grpSpPr>
        <p:sp>
          <p:nvSpPr>
            <p:cNvPr id="19" name="Rectangle: Rounded Corners 18">
              <a:extLst>
                <a:ext uri="{FF2B5EF4-FFF2-40B4-BE49-F238E27FC236}">
                  <a16:creationId xmlns:a16="http://schemas.microsoft.com/office/drawing/2014/main" id="{C5E95E7F-FC7D-40A9-52F3-D88D522FDF76}"/>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0" name="TextBox 19">
              <a:extLst>
                <a:ext uri="{FF2B5EF4-FFF2-40B4-BE49-F238E27FC236}">
                  <a16:creationId xmlns:a16="http://schemas.microsoft.com/office/drawing/2014/main" id="{2748C31E-F37D-828E-B865-B41A522EB6EF}"/>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2: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err="1">
                  <a:effectLst/>
                  <a:latin typeface="+mj-lt"/>
                  <a:ea typeface="Calibri" panose="020F0502020204030204" pitchFamily="34" charset="0"/>
                </a:rPr>
                <a:t>khi</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đau</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ốm</a:t>
              </a:r>
              <a:r>
                <a:rPr lang="en-US" sz="3200" b="1" i="1" dirty="0">
                  <a:effectLst/>
                  <a:latin typeface="+mj-lt"/>
                  <a:ea typeface="Calibri" panose="020F0502020204030204" pitchFamily="34" charset="0"/>
                </a:rPr>
                <a:t>.</a:t>
              </a:r>
            </a:p>
          </p:txBody>
        </p:sp>
      </p:grpSp>
      <p:grpSp>
        <p:nvGrpSpPr>
          <p:cNvPr id="21" name="Group 20">
            <a:extLst>
              <a:ext uri="{FF2B5EF4-FFF2-40B4-BE49-F238E27FC236}">
                <a16:creationId xmlns:a16="http://schemas.microsoft.com/office/drawing/2014/main" id="{0BCEE54A-2D98-8690-79CC-01F5C4E1BE02}"/>
              </a:ext>
            </a:extLst>
          </p:cNvPr>
          <p:cNvGrpSpPr/>
          <p:nvPr/>
        </p:nvGrpSpPr>
        <p:grpSpPr>
          <a:xfrm>
            <a:off x="3314388" y="5352438"/>
            <a:ext cx="8877612" cy="963418"/>
            <a:chOff x="3371850" y="5334533"/>
            <a:chExt cx="8877612" cy="963418"/>
          </a:xfrm>
        </p:grpSpPr>
        <p:sp>
          <p:nvSpPr>
            <p:cNvPr id="22" name="Rectangle: Rounded Corners 21">
              <a:extLst>
                <a:ext uri="{FF2B5EF4-FFF2-40B4-BE49-F238E27FC236}">
                  <a16:creationId xmlns:a16="http://schemas.microsoft.com/office/drawing/2014/main" id="{1D76581D-DCFE-124C-1860-8182828E8784}"/>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3" name="TextBox 22">
              <a:extLst>
                <a:ext uri="{FF2B5EF4-FFF2-40B4-BE49-F238E27FC236}">
                  <a16:creationId xmlns:a16="http://schemas.microsoft.com/office/drawing/2014/main" id="{E6C8CC50-750B-8B8C-0E5A-2D17CE5CDEE2}"/>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4: </a:t>
              </a:r>
              <a:r>
                <a:rPr lang="en-US" sz="3200" dirty="0" err="1">
                  <a:effectLst/>
                  <a:latin typeface="+mj-lt"/>
                  <a:ea typeface="Calibri" panose="020F0502020204030204" pitchFamily="34" charset="0"/>
                </a:rPr>
                <a:t>Phần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còn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lại</a:t>
              </a:r>
              <a:r>
                <a:rPr lang="en-US" sz="3200" dirty="0">
                  <a:effectLst/>
                  <a:latin typeface="+mj-lt"/>
                  <a:ea typeface="Calibri" panose="020F0502020204030204" pitchFamily="34" charset="0"/>
                </a:rPr>
                <a:t>.</a:t>
              </a:r>
            </a:p>
          </p:txBody>
        </p:sp>
      </p:grpSp>
      <p:pic>
        <p:nvPicPr>
          <p:cNvPr id="24" name="Picture 23">
            <a:extLst>
              <a:ext uri="{FF2B5EF4-FFF2-40B4-BE49-F238E27FC236}">
                <a16:creationId xmlns:a16="http://schemas.microsoft.com/office/drawing/2014/main" id="{B520B5ED-62D8-8E9C-823B-E4CC0ABADCA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drien Agreste Ladybird bọ cánh cứng Plagg Áo thun côn trùng - png tải về -  Miễn phí trong suốt Trái Cam png Tải về.">
            <a:extLst>
              <a:ext uri="{FF2B5EF4-FFF2-40B4-BE49-F238E27FC236}">
                <a16:creationId xmlns:a16="http://schemas.microsoft.com/office/drawing/2014/main" id="{418F0B11-1B7B-F241-7186-E6A79D1D76D2}"/>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1590" y="295983"/>
            <a:ext cx="1755595" cy="140447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C7A8C4A-9125-1A98-FC79-5EC797300E7C}"/>
              </a:ext>
            </a:extLst>
          </p:cNvPr>
          <p:cNvGrpSpPr/>
          <p:nvPr/>
        </p:nvGrpSpPr>
        <p:grpSpPr>
          <a:xfrm>
            <a:off x="3252144" y="4237144"/>
            <a:ext cx="8877612" cy="963418"/>
            <a:chOff x="3371850" y="3848047"/>
            <a:chExt cx="8877612" cy="963418"/>
          </a:xfrm>
        </p:grpSpPr>
        <p:sp>
          <p:nvSpPr>
            <p:cNvPr id="27" name="Rectangle: Rounded Corners 26">
              <a:extLst>
                <a:ext uri="{FF2B5EF4-FFF2-40B4-BE49-F238E27FC236}">
                  <a16:creationId xmlns:a16="http://schemas.microsoft.com/office/drawing/2014/main" id="{9E73EDCE-62BC-2799-FE02-04D8B28819F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8" name="TextBox 27">
              <a:extLst>
                <a:ext uri="{FF2B5EF4-FFF2-40B4-BE49-F238E27FC236}">
                  <a16:creationId xmlns:a16="http://schemas.microsoft.com/office/drawing/2014/main" id="{5F00783F-BEE7-A502-E195-E8DAEE4E6046}"/>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3: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a:effectLst/>
                  <a:latin typeface="+mj-lt"/>
                  <a:ea typeface="Calibri" panose="020F0502020204030204" pitchFamily="34" charset="0"/>
                </a:rPr>
                <a:t>Lê </a:t>
              </a:r>
              <a:r>
                <a:rPr lang="en-US" sz="3200" b="1" i="1" dirty="0" err="1">
                  <a:effectLst/>
                  <a:latin typeface="+mj-lt"/>
                  <a:ea typeface="Calibri" panose="020F0502020204030204" pitchFamily="34" charset="0"/>
                </a:rPr>
                <a:t>Quý</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Đôn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thời</a:t>
              </a:r>
              <a:r>
                <a:rPr lang="en-US" sz="3200" b="1" i="1" dirty="0">
                  <a:effectLst/>
                  <a:latin typeface="+mj-lt"/>
                  <a:ea typeface="Calibri" panose="020F0502020204030204" pitchFamily="34" charset="0"/>
                </a:rPr>
                <a:t> nay.</a:t>
              </a:r>
            </a:p>
          </p:txBody>
        </p:sp>
      </p:grpSp>
    </p:spTree>
    <p:custDataLst>
      <p:tags r:id="rId1"/>
    </p:custDataLst>
    <p:extLst>
      <p:ext uri="{BB962C8B-B14F-4D97-AF65-F5344CB8AC3E}">
        <p14:creationId xmlns:p14="http://schemas.microsoft.com/office/powerpoint/2010/main" val="29014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4"/>
                                        </p:tgtEl>
                                        <p:attrNameLst>
                                          <p:attrName>r</p:attrName>
                                        </p:attrNameLst>
                                      </p:cBhvr>
                                    </p:animRot>
                                    <p:animRot by="-240000">
                                      <p:cBhvr>
                                        <p:cTn id="29" dur="200" fill="hold">
                                          <p:stCondLst>
                                            <p:cond delay="200"/>
                                          </p:stCondLst>
                                        </p:cTn>
                                        <p:tgtEl>
                                          <p:spTgt spid="24"/>
                                        </p:tgtEl>
                                        <p:attrNameLst>
                                          <p:attrName>r</p:attrName>
                                        </p:attrNameLst>
                                      </p:cBhvr>
                                    </p:animRot>
                                    <p:animRot by="240000">
                                      <p:cBhvr>
                                        <p:cTn id="30" dur="200" fill="hold">
                                          <p:stCondLst>
                                            <p:cond delay="400"/>
                                          </p:stCondLst>
                                        </p:cTn>
                                        <p:tgtEl>
                                          <p:spTgt spid="24"/>
                                        </p:tgtEl>
                                        <p:attrNameLst>
                                          <p:attrName>r</p:attrName>
                                        </p:attrNameLst>
                                      </p:cBhvr>
                                    </p:animRot>
                                    <p:animRot by="-240000">
                                      <p:cBhvr>
                                        <p:cTn id="31" dur="200" fill="hold">
                                          <p:stCondLst>
                                            <p:cond delay="600"/>
                                          </p:stCondLst>
                                        </p:cTn>
                                        <p:tgtEl>
                                          <p:spTgt spid="24"/>
                                        </p:tgtEl>
                                        <p:attrNameLst>
                                          <p:attrName>r</p:attrName>
                                        </p:attrNameLst>
                                      </p:cBhvr>
                                    </p:animRot>
                                    <p:animRot by="120000">
                                      <p:cBhvr>
                                        <p:cTn id="3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E26FD6-C9F2-33FA-A105-118BBB72D92B}"/>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3D animation, mother, short hair, glasses, blue checkered shirt, gray pants, sandals, backpack">
            <a:extLst>
              <a:ext uri="{FF2B5EF4-FFF2-40B4-BE49-F238E27FC236}">
                <a16:creationId xmlns:a16="http://schemas.microsoft.com/office/drawing/2014/main" id="{C1AD9FB9-5381-9DA1-89B3-5AC5C47D51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54822"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DCBA7B-7278-C31C-1926-C65115636779}"/>
              </a:ext>
            </a:extLst>
          </p:cNvPr>
          <p:cNvPicPr>
            <a:picLocks noChangeAspect="1"/>
          </p:cNvPicPr>
          <p:nvPr/>
        </p:nvPicPr>
        <p:blipFill>
          <a:blip r:embed="rId5"/>
          <a:stretch>
            <a:fillRect/>
          </a:stretch>
        </p:blipFill>
        <p:spPr>
          <a:xfrm>
            <a:off x="1583153" y="-99542"/>
            <a:ext cx="9813767" cy="1902106"/>
          </a:xfrm>
          <a:prstGeom prst="rect">
            <a:avLst/>
          </a:prstGeom>
        </p:spPr>
      </p:pic>
      <p:grpSp>
        <p:nvGrpSpPr>
          <p:cNvPr id="11" name="Group 10">
            <a:extLst>
              <a:ext uri="{FF2B5EF4-FFF2-40B4-BE49-F238E27FC236}">
                <a16:creationId xmlns:a16="http://schemas.microsoft.com/office/drawing/2014/main" id="{ED064577-377F-0678-5DF8-6921732072B5}"/>
              </a:ext>
            </a:extLst>
          </p:cNvPr>
          <p:cNvGrpSpPr/>
          <p:nvPr/>
        </p:nvGrpSpPr>
        <p:grpSpPr>
          <a:xfrm>
            <a:off x="1896277" y="2400505"/>
            <a:ext cx="3882349" cy="923330"/>
            <a:chOff x="1896277" y="2400505"/>
            <a:chExt cx="3882349" cy="923330"/>
          </a:xfrm>
        </p:grpSpPr>
        <p:sp>
          <p:nvSpPr>
            <p:cNvPr id="9" name="Rectangle: Rounded Corners 8">
              <a:extLst>
                <a:ext uri="{FF2B5EF4-FFF2-40B4-BE49-F238E27FC236}">
                  <a16:creationId xmlns:a16="http://schemas.microsoft.com/office/drawing/2014/main" id="{EA4F0168-3BE9-6DE4-0C61-572D31BA6487}"/>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7B08F5B-F076-A226-2894-083F74EFE71B}"/>
                </a:ext>
              </a:extLst>
            </p:cNvPr>
            <p:cNvSpPr txBox="1"/>
            <p:nvPr/>
          </p:nvSpPr>
          <p:spPr>
            <a:xfrm>
              <a:off x="2266169" y="2400505"/>
              <a:ext cx="3512457" cy="923330"/>
            </a:xfrm>
            <a:prstGeom prst="rect">
              <a:avLst/>
            </a:prstGeom>
            <a:noFill/>
          </p:spPr>
          <p:txBody>
            <a:bodyPr wrap="square" rtlCol="0">
              <a:spAutoFit/>
            </a:bodyPr>
            <a:lstStyle/>
            <a:p>
              <a:pPr lvl="0"/>
              <a:r>
                <a:rPr lang="en-US" sz="5400" b="1" dirty="0">
                  <a:solidFill>
                    <a:prstClr val="black"/>
                  </a:solidFill>
                </a:rPr>
                <a:t>c</a:t>
              </a:r>
              <a:r>
                <a:rPr lang="en-US" sz="5400" b="1" noProof="0" dirty="0" err="1">
                  <a:solidFill>
                    <a:prstClr val="black"/>
                  </a:solidFill>
                </a:rPr>
                <a:t>ông</a:t>
              </a:r>
              <a:r>
                <a:rPr lang="en-US" sz="5400" b="1" noProof="0" dirty="0">
                  <a:solidFill>
                    <a:prstClr val="black"/>
                  </a:solidFill>
                </a:rPr>
                <a:t> </a:t>
              </a:r>
              <a:r>
                <a:rPr lang="en-US" sz="5400" b="1" noProof="0" dirty="0" err="1">
                  <a:solidFill>
                    <a:prstClr val="black"/>
                  </a:solidFill>
                </a:rPr>
                <a:t>hàm</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3F9D2A32-7086-4674-AE41-2DB6446F4EDC}"/>
              </a:ext>
            </a:extLst>
          </p:cNvPr>
          <p:cNvGrpSpPr/>
          <p:nvPr/>
        </p:nvGrpSpPr>
        <p:grpSpPr>
          <a:xfrm>
            <a:off x="4986318" y="3420007"/>
            <a:ext cx="6764248" cy="952295"/>
            <a:chOff x="1896277" y="2400505"/>
            <a:chExt cx="3882349" cy="923330"/>
          </a:xfrm>
        </p:grpSpPr>
        <p:sp>
          <p:nvSpPr>
            <p:cNvPr id="13" name="Rectangle: Rounded Corners 12">
              <a:extLst>
                <a:ext uri="{FF2B5EF4-FFF2-40B4-BE49-F238E27FC236}">
                  <a16:creationId xmlns:a16="http://schemas.microsoft.com/office/drawing/2014/main" id="{2ABEE83A-57C3-2DC6-864D-F7963E775BC2}"/>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CAD47B3-0F36-66AF-6E07-85977D14F7BF}"/>
                </a:ext>
              </a:extLst>
            </p:cNvPr>
            <p:cNvSpPr txBox="1"/>
            <p:nvPr/>
          </p:nvSpPr>
          <p:spPr>
            <a:xfrm>
              <a:off x="2010300" y="2400505"/>
              <a:ext cx="3768326" cy="895246"/>
            </a:xfrm>
            <a:prstGeom prst="rect">
              <a:avLst/>
            </a:prstGeom>
            <a:noFill/>
          </p:spPr>
          <p:txBody>
            <a:bodyPr wrap="square" rtlCol="0">
              <a:spAutoFit/>
            </a:bodyPr>
            <a:lstStyle/>
            <a:p>
              <a:pPr lvl="0"/>
              <a:r>
                <a:rPr lang="en-US" sz="5400" b="1" dirty="0" err="1">
                  <a:solidFill>
                    <a:prstClr val="black"/>
                  </a:solidFill>
                </a:rPr>
                <a:t>ngã</a:t>
              </a:r>
              <a:r>
                <a:rPr lang="en-US" sz="5400" b="1" dirty="0">
                  <a:solidFill>
                    <a:prstClr val="black"/>
                  </a:solidFill>
                </a:rPr>
                <a:t> </a:t>
              </a:r>
              <a:r>
                <a:rPr lang="en-US" sz="5400" b="1" dirty="0" err="1">
                  <a:solidFill>
                    <a:prstClr val="black"/>
                  </a:solidFill>
                </a:rPr>
                <a:t>tòm</a:t>
              </a:r>
              <a:r>
                <a:rPr lang="en-US" sz="5400" b="1" dirty="0">
                  <a:solidFill>
                    <a:prstClr val="black"/>
                  </a:solidFill>
                </a:rPr>
                <a:t> </a:t>
              </a:r>
              <a:r>
                <a:rPr lang="en-US" sz="5400" b="1" dirty="0" err="1">
                  <a:solidFill>
                    <a:prstClr val="black"/>
                  </a:solidFill>
                </a:rPr>
                <a:t>xuống</a:t>
              </a:r>
              <a:r>
                <a:rPr lang="en-US" sz="5400" b="1" dirty="0">
                  <a:solidFill>
                    <a:prstClr val="black"/>
                  </a:solidFill>
                </a:rPr>
                <a:t> </a:t>
              </a:r>
              <a:r>
                <a:rPr lang="en-US" sz="5400" b="1" dirty="0" err="1">
                  <a:solidFill>
                    <a:prstClr val="black"/>
                  </a:solidFill>
                </a:rPr>
                <a:t>suối</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8FD8E5F2-102E-D7AE-1973-47CE73698947}"/>
              </a:ext>
            </a:extLst>
          </p:cNvPr>
          <p:cNvGrpSpPr/>
          <p:nvPr/>
        </p:nvGrpSpPr>
        <p:grpSpPr>
          <a:xfrm>
            <a:off x="2873739" y="4954519"/>
            <a:ext cx="4336358" cy="923330"/>
            <a:chOff x="1896277" y="2400505"/>
            <a:chExt cx="3882349" cy="923330"/>
          </a:xfrm>
        </p:grpSpPr>
        <p:sp>
          <p:nvSpPr>
            <p:cNvPr id="16" name="Rectangle: Rounded Corners 15">
              <a:extLst>
                <a:ext uri="{FF2B5EF4-FFF2-40B4-BE49-F238E27FC236}">
                  <a16:creationId xmlns:a16="http://schemas.microsoft.com/office/drawing/2014/main" id="{813FD57F-34F5-BBDD-6245-9B47DDBF5CA8}"/>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5152AE4-C552-3E38-AE9F-59D7CA035CBE}"/>
                </a:ext>
              </a:extLst>
            </p:cNvPr>
            <p:cNvSpPr txBox="1"/>
            <p:nvPr/>
          </p:nvSpPr>
          <p:spPr>
            <a:xfrm>
              <a:off x="2091559" y="2400505"/>
              <a:ext cx="3687067" cy="923330"/>
            </a:xfrm>
            <a:prstGeom prst="rect">
              <a:avLst/>
            </a:prstGeom>
            <a:noFill/>
          </p:spPr>
          <p:txBody>
            <a:bodyPr wrap="square" rtlCol="0">
              <a:spAutoFit/>
            </a:bodyPr>
            <a:lstStyle/>
            <a:p>
              <a:pPr lvl="0"/>
              <a:r>
                <a:rPr lang="en-US" sz="5400" b="1" dirty="0" err="1">
                  <a:solidFill>
                    <a:prstClr val="black"/>
                  </a:solidFill>
                </a:rPr>
                <a:t>chính</a:t>
              </a:r>
              <a:r>
                <a:rPr lang="en-US" sz="5400" b="1" dirty="0">
                  <a:solidFill>
                    <a:prstClr val="black"/>
                  </a:solidFill>
                </a:rPr>
                <a:t> </a:t>
              </a:r>
              <a:r>
                <a:rPr lang="en-US" sz="5400" b="1" dirty="0" err="1">
                  <a:solidFill>
                    <a:prstClr val="black"/>
                  </a:solidFill>
                </a:rPr>
                <a:t>khách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16890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9505D6-44EB-BE3D-E399-B49325FA208D}"/>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B2337E-A5C7-38F1-D419-F6F4DA2325C7}"/>
              </a:ext>
            </a:extLst>
          </p:cNvPr>
          <p:cNvSpPr txBox="1"/>
          <p:nvPr/>
        </p:nvSpPr>
        <p:spPr>
          <a:xfrm>
            <a:off x="813405" y="2758190"/>
            <a:ext cx="10399238" cy="2308324"/>
          </a:xfrm>
          <a:prstGeom prst="rect">
            <a:avLst/>
          </a:prstGeom>
          <a:noFill/>
        </p:spPr>
        <p:txBody>
          <a:bodyPr wrap="square" rtlCol="0">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Chỉ tự học tiếng Nga trong ba tháng/ mà ông</a:t>
            </a:r>
            <a:r>
              <a:rPr lang="en-US" sz="3600" b="1" i="1" dirty="0">
                <a:solidFill>
                  <a:srgbClr val="7030A0"/>
                </a:solidFill>
                <a:latin typeface="Cambria" panose="02040503050406030204" pitchFamily="18" charset="0"/>
                <a:ea typeface="Cambria" panose="02040503050406030204" pitchFamily="18" charset="0"/>
              </a:rPr>
              <a:t> </a:t>
            </a:r>
            <a:r>
              <a:rPr lang="vi-VN" sz="3600" b="1" i="1" dirty="0">
                <a:solidFill>
                  <a:srgbClr val="7030A0"/>
                </a:solidFill>
                <a:latin typeface="Cambria" panose="02040503050406030204" pitchFamily="18" charset="0"/>
                <a:ea typeface="Cambria" panose="02040503050406030204" pitchFamily="18" charset="0"/>
              </a:rPr>
              <a:t>thể dịch trôi chảy/ các tài liệu quân sự tiếng Nga//Ông giúp Bác Hồ/ soạn thảo những bức công hàm bằng tiếng Anh//….</a:t>
            </a:r>
          </a:p>
        </p:txBody>
      </p:sp>
      <p:pic>
        <p:nvPicPr>
          <p:cNvPr id="4" name="Picture 3">
            <a:extLst>
              <a:ext uri="{FF2B5EF4-FFF2-40B4-BE49-F238E27FC236}">
                <a16:creationId xmlns:a16="http://schemas.microsoft.com/office/drawing/2014/main" id="{35A259BE-2D26-3A94-E784-7DC2A01F37BB}"/>
              </a:ext>
            </a:extLst>
          </p:cNvPr>
          <p:cNvPicPr>
            <a:picLocks noChangeAspect="1"/>
          </p:cNvPicPr>
          <p:nvPr/>
        </p:nvPicPr>
        <p:blipFill>
          <a:blip r:embed="rId3"/>
          <a:stretch>
            <a:fillRect/>
          </a:stretch>
        </p:blipFill>
        <p:spPr>
          <a:xfrm>
            <a:off x="1773654" y="-318937"/>
            <a:ext cx="10727082" cy="2079125"/>
          </a:xfrm>
          <a:prstGeom prst="rect">
            <a:avLst/>
          </a:prstGeom>
        </p:spPr>
      </p:pic>
    </p:spTree>
    <p:custDataLst>
      <p:tags r:id="rId1"/>
    </p:custDataLst>
    <p:extLst>
      <p:ext uri="{BB962C8B-B14F-4D97-AF65-F5344CB8AC3E}">
        <p14:creationId xmlns:p14="http://schemas.microsoft.com/office/powerpoint/2010/main" val="23467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1</a:t>
            </a:r>
          </a:p>
        </p:txBody>
      </p:sp>
      <p:sp>
        <p:nvSpPr>
          <p:cNvPr id="19" name="TextBox 18">
            <a:extLst>
              <a:ext uri="{FF2B5EF4-FFF2-40B4-BE49-F238E27FC236}">
                <a16:creationId xmlns:a16="http://schemas.microsoft.com/office/drawing/2014/main" id="{40784A43-BDA8-A7DE-A535-DE160A562BC8}"/>
              </a:ext>
            </a:extLst>
          </p:cNvPr>
          <p:cNvSpPr txBox="1"/>
          <p:nvPr/>
        </p:nvSpPr>
        <p:spPr>
          <a:xfrm>
            <a:off x="597380" y="2535926"/>
            <a:ext cx="11056140" cy="2123658"/>
          </a:xfrm>
          <a:prstGeom prst="rect">
            <a:avLst/>
          </a:prstGeom>
          <a:noFill/>
        </p:spPr>
        <p:txBody>
          <a:bodyPr wrap="square" rtlCol="0">
            <a:spAutoFit/>
          </a:bodyPr>
          <a:lstStyle/>
          <a:p>
            <a:pPr lvl="0" algn="just"/>
            <a:r>
              <a:rPr lang="en-US" sz="4400" dirty="0">
                <a:solidFill>
                  <a:prstClr val="black"/>
                </a:solidFill>
              </a:rPr>
              <a:t>   </a:t>
            </a:r>
            <a:r>
              <a:rPr lang="en-US" sz="4400" dirty="0" err="1">
                <a:solidFill>
                  <a:prstClr val="black"/>
                </a:solidFill>
              </a:rPr>
              <a:t>Tạ</a:t>
            </a:r>
            <a:r>
              <a:rPr lang="en-US" sz="4400" dirty="0">
                <a:solidFill>
                  <a:prstClr val="black"/>
                </a:solidFill>
              </a:rPr>
              <a:t> Quang </a:t>
            </a:r>
            <a:r>
              <a:rPr lang="en-US" sz="4400" dirty="0" err="1">
                <a:solidFill>
                  <a:prstClr val="black"/>
                </a:solidFill>
              </a:rPr>
              <a:t>Bửu</a:t>
            </a:r>
            <a:r>
              <a:rPr lang="en-US" sz="4400" dirty="0">
                <a:solidFill>
                  <a:prstClr val="black"/>
                </a:solidFill>
              </a:rPr>
              <a:t> </a:t>
            </a:r>
            <a:r>
              <a:rPr lang="en-US" sz="4400" dirty="0" err="1">
                <a:solidFill>
                  <a:prstClr val="black"/>
                </a:solidFill>
              </a:rPr>
              <a:t>sinh</a:t>
            </a:r>
            <a:r>
              <a:rPr lang="en-US" sz="4400" dirty="0">
                <a:solidFill>
                  <a:prstClr val="black"/>
                </a:solidFill>
              </a:rPr>
              <a:t> </a:t>
            </a:r>
            <a:r>
              <a:rPr lang="en-US" sz="4400" dirty="0" err="1">
                <a:solidFill>
                  <a:prstClr val="black"/>
                </a:solidFill>
              </a:rPr>
              <a:t>ra</a:t>
            </a:r>
            <a:r>
              <a:rPr lang="en-US" sz="4400" dirty="0">
                <a:solidFill>
                  <a:prstClr val="black"/>
                </a:solidFill>
              </a:rPr>
              <a:t> </a:t>
            </a:r>
            <a:r>
              <a:rPr lang="en-US" sz="4400" dirty="0" err="1">
                <a:solidFill>
                  <a:prstClr val="black"/>
                </a:solidFill>
              </a:rPr>
              <a:t>trong</a:t>
            </a:r>
            <a:r>
              <a:rPr lang="en-US" sz="4400" dirty="0">
                <a:solidFill>
                  <a:prstClr val="black"/>
                </a:solidFill>
              </a:rPr>
              <a:t> </a:t>
            </a:r>
            <a:r>
              <a:rPr lang="en-US" sz="4400" dirty="0" err="1">
                <a:solidFill>
                  <a:prstClr val="black"/>
                </a:solidFill>
              </a:rPr>
              <a:t>một</a:t>
            </a:r>
            <a:r>
              <a:rPr lang="en-US" sz="4400" dirty="0">
                <a:solidFill>
                  <a:prstClr val="black"/>
                </a:solidFill>
              </a:rPr>
              <a:t> </a:t>
            </a:r>
            <a:r>
              <a:rPr lang="en-US" sz="4400" dirty="0" err="1">
                <a:solidFill>
                  <a:prstClr val="black"/>
                </a:solidFill>
              </a:rPr>
              <a:t>gia</a:t>
            </a:r>
            <a:r>
              <a:rPr lang="en-US" sz="4400" dirty="0">
                <a:solidFill>
                  <a:prstClr val="black"/>
                </a:solidFill>
              </a:rPr>
              <a:t> </a:t>
            </a:r>
            <a:r>
              <a:rPr lang="en-US" sz="4400" dirty="0" err="1">
                <a:solidFill>
                  <a:prstClr val="black"/>
                </a:solidFill>
              </a:rPr>
              <a:t>đình</a:t>
            </a:r>
            <a:r>
              <a:rPr lang="en-US" sz="4400" dirty="0">
                <a:solidFill>
                  <a:prstClr val="black"/>
                </a:solidFill>
              </a:rPr>
              <a:t> </a:t>
            </a:r>
            <a:r>
              <a:rPr lang="en-US" sz="4400" dirty="0" err="1">
                <a:solidFill>
                  <a:prstClr val="black"/>
                </a:solidFill>
              </a:rPr>
              <a:t>nhà</a:t>
            </a:r>
            <a:r>
              <a:rPr lang="en-US" sz="4400" dirty="0">
                <a:solidFill>
                  <a:prstClr val="black"/>
                </a:solidFill>
              </a:rPr>
              <a:t> </a:t>
            </a:r>
            <a:r>
              <a:rPr lang="en-US" sz="4400" dirty="0" err="1">
                <a:solidFill>
                  <a:prstClr val="black"/>
                </a:solidFill>
              </a:rPr>
              <a:t>nho</a:t>
            </a:r>
            <a:r>
              <a:rPr lang="en-US" sz="4400" dirty="0">
                <a:solidFill>
                  <a:prstClr val="black"/>
                </a:solidFill>
              </a:rPr>
              <a:t> ở </a:t>
            </a:r>
            <a:r>
              <a:rPr lang="en-US" sz="4400" dirty="0" err="1">
                <a:solidFill>
                  <a:prstClr val="black"/>
                </a:solidFill>
              </a:rPr>
              <a:t>Nghệ</a:t>
            </a:r>
            <a:r>
              <a:rPr lang="en-US" sz="4400" dirty="0">
                <a:solidFill>
                  <a:prstClr val="black"/>
                </a:solidFill>
              </a:rPr>
              <a:t> An. </a:t>
            </a:r>
            <a:r>
              <a:rPr lang="en-US" sz="4400" dirty="0" err="1">
                <a:solidFill>
                  <a:prstClr val="black"/>
                </a:solidFill>
              </a:rPr>
              <a:t>Ông</a:t>
            </a:r>
            <a:r>
              <a:rPr lang="en-US" sz="4400" dirty="0">
                <a:solidFill>
                  <a:prstClr val="black"/>
                </a:solidFill>
              </a:rPr>
              <a:t> </a:t>
            </a:r>
            <a:r>
              <a:rPr lang="en-US" sz="4400" dirty="0" err="1">
                <a:solidFill>
                  <a:prstClr val="black"/>
                </a:solidFill>
              </a:rPr>
              <a:t>là</a:t>
            </a:r>
            <a:r>
              <a:rPr lang="en-US" sz="4400" dirty="0">
                <a:solidFill>
                  <a:prstClr val="black"/>
                </a:solidFill>
              </a:rPr>
              <a:t> </a:t>
            </a:r>
            <a:r>
              <a:rPr lang="en-US" sz="4400" dirty="0" err="1">
                <a:solidFill>
                  <a:prstClr val="black"/>
                </a:solidFill>
              </a:rPr>
              <a:t>nhà</a:t>
            </a:r>
            <a:r>
              <a:rPr lang="en-US" sz="4400" dirty="0">
                <a:solidFill>
                  <a:prstClr val="black"/>
                </a:solidFill>
              </a:rPr>
              <a:t> khoa </a:t>
            </a:r>
            <a:r>
              <a:rPr lang="en-US" sz="4400" dirty="0" err="1">
                <a:solidFill>
                  <a:prstClr val="black"/>
                </a:solidFill>
              </a:rPr>
              <a:t>học</a:t>
            </a:r>
            <a:r>
              <a:rPr lang="en-US" sz="4400" dirty="0">
                <a:solidFill>
                  <a:prstClr val="black"/>
                </a:solidFill>
              </a:rPr>
              <a:t> </a:t>
            </a:r>
            <a:r>
              <a:rPr lang="en-US" sz="4400" dirty="0" err="1">
                <a:solidFill>
                  <a:prstClr val="black"/>
                </a:solidFill>
              </a:rPr>
              <a:t>và</a:t>
            </a:r>
            <a:r>
              <a:rPr lang="en-US" sz="4400" dirty="0">
                <a:solidFill>
                  <a:prstClr val="black"/>
                </a:solidFill>
              </a:rPr>
              <a:t> </a:t>
            </a:r>
            <a:r>
              <a:rPr lang="en-US" sz="4400" dirty="0" err="1">
                <a:solidFill>
                  <a:prstClr val="black"/>
                </a:solidFill>
              </a:rPr>
              <a:t>nhà</a:t>
            </a:r>
            <a:r>
              <a:rPr lang="en-US" sz="4400" dirty="0">
                <a:solidFill>
                  <a:prstClr val="black"/>
                </a:solidFill>
              </a:rPr>
              <a:t> </a:t>
            </a:r>
            <a:r>
              <a:rPr lang="en-US" sz="4400" dirty="0" err="1">
                <a:solidFill>
                  <a:prstClr val="black"/>
                </a:solidFill>
              </a:rPr>
              <a:t>giáo</a:t>
            </a:r>
            <a:r>
              <a:rPr lang="en-US" sz="4400" dirty="0">
                <a:solidFill>
                  <a:prstClr val="black"/>
                </a:solidFill>
              </a:rPr>
              <a:t> </a:t>
            </a:r>
            <a:r>
              <a:rPr lang="en-US" sz="4400" dirty="0" err="1">
                <a:solidFill>
                  <a:prstClr val="black"/>
                </a:solidFill>
              </a:rPr>
              <a:t>dục</a:t>
            </a:r>
            <a:r>
              <a:rPr lang="en-US" sz="4400" dirty="0">
                <a:solidFill>
                  <a:prstClr val="black"/>
                </a:solidFill>
              </a:rPr>
              <a:t> </a:t>
            </a:r>
            <a:r>
              <a:rPr lang="en-US" sz="4400" dirty="0" err="1">
                <a:solidFill>
                  <a:prstClr val="black"/>
                </a:solidFill>
              </a:rPr>
              <a:t>đa</a:t>
            </a:r>
            <a:r>
              <a:rPr lang="en-US" sz="4400" dirty="0">
                <a:solidFill>
                  <a:prstClr val="black"/>
                </a:solidFill>
              </a:rPr>
              <a:t> </a:t>
            </a:r>
            <a:r>
              <a:rPr lang="en-US" sz="4400" dirty="0" err="1">
                <a:solidFill>
                  <a:prstClr val="black"/>
                </a:solidFill>
              </a:rPr>
              <a:t>tài</a:t>
            </a:r>
            <a:r>
              <a:rPr lang="en-US" sz="4400" dirty="0">
                <a:solidFill>
                  <a:prstClr val="black"/>
                </a:solidFill>
              </a:rPr>
              <a:t>, </a:t>
            </a:r>
            <a:r>
              <a:rPr lang="en-US" sz="4400" dirty="0" err="1">
                <a:solidFill>
                  <a:prstClr val="black"/>
                </a:solidFill>
              </a:rPr>
              <a:t>uyên</a:t>
            </a:r>
            <a:r>
              <a:rPr lang="en-US" sz="4400" dirty="0">
                <a:solidFill>
                  <a:prstClr val="black"/>
                </a:solidFill>
              </a:rPr>
              <a:t> </a:t>
            </a:r>
            <a:r>
              <a:rPr lang="en-US" sz="4400" dirty="0" err="1">
                <a:solidFill>
                  <a:prstClr val="black"/>
                </a:solidFill>
              </a:rPr>
              <a:t>bác</a:t>
            </a:r>
            <a:r>
              <a:rPr lang="en-US" sz="4400" dirty="0">
                <a:solidFill>
                  <a:prstClr val="black"/>
                </a:solidFill>
              </a:rPr>
              <a:t> </a:t>
            </a:r>
            <a:r>
              <a:rPr lang="en-US" sz="4400" dirty="0" err="1">
                <a:solidFill>
                  <a:prstClr val="black"/>
                </a:solidFill>
              </a:rPr>
              <a:t>hiếm</a:t>
            </a:r>
            <a:r>
              <a:rPr lang="en-US" sz="4400" dirty="0">
                <a:solidFill>
                  <a:prstClr val="black"/>
                </a:solidFill>
              </a:rPr>
              <a:t> </a:t>
            </a:r>
            <a:r>
              <a:rPr lang="en-US" sz="4400" dirty="0" err="1">
                <a:solidFill>
                  <a:prstClr val="black"/>
                </a:solidFill>
              </a:rPr>
              <a:t>có</a:t>
            </a:r>
            <a:r>
              <a:rPr lang="en-US" sz="4400" dirty="0">
                <a:solidFill>
                  <a:prstClr val="black"/>
                </a:solidFill>
              </a:rPr>
              <a:t>.</a:t>
            </a:r>
          </a:p>
        </p:txBody>
      </p:sp>
      <p:pic>
        <p:nvPicPr>
          <p:cNvPr id="2" name="Picture 1">
            <a:extLst>
              <a:ext uri="{FF2B5EF4-FFF2-40B4-BE49-F238E27FC236}">
                <a16:creationId xmlns:a16="http://schemas.microsoft.com/office/drawing/2014/main" id="{A44335A1-6DC2-598F-647A-171B96C7F621}"/>
              </a:ext>
            </a:extLst>
          </p:cNvPr>
          <p:cNvPicPr>
            <a:picLocks noChangeAspect="1"/>
          </p:cNvPicPr>
          <p:nvPr/>
        </p:nvPicPr>
        <p:blipFill>
          <a:blip r:embed="rId8"/>
          <a:stretch>
            <a:fillRect/>
          </a:stretch>
        </p:blipFill>
        <p:spPr>
          <a:xfrm>
            <a:off x="1462086" y="13509"/>
            <a:ext cx="9919052" cy="1225402"/>
          </a:xfrm>
          <a:prstGeom prst="rect">
            <a:avLst/>
          </a:prstGeom>
        </p:spPr>
      </p:pic>
    </p:spTree>
    <p:custDataLst>
      <p:tags r:id="rId2"/>
    </p:custDataLst>
    <p:controls>
      <mc:AlternateContent xmlns:mc="http://schemas.openxmlformats.org/markup-compatibility/2006">
        <mc:Choice xmlns:v="urn:schemas-microsoft-com:vml" Requires="v">
          <p:control spid="1030" name="TextBox1" r:id="rId3" imgW="4229280" imgH="1173600"/>
        </mc:Choice>
        <mc:Fallback>
          <p:control name="TextBox1" r:id="rId3" imgW="4229280" imgH="117360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9"/>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36945385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38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75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7A775F4-C5C0-4918-B4BB-3196ABAE509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2.DocTamguongtuhoc-Tuần 10"/>
</p:tagLst>
</file>

<file path=ppt/tags/tag10.xml><?xml version="1.0" encoding="utf-8"?>
<p:tagLst xmlns:a="http://schemas.openxmlformats.org/drawingml/2006/main" xmlns:r="http://schemas.openxmlformats.org/officeDocument/2006/relationships" xmlns:p="http://schemas.openxmlformats.org/presentationml/2006/main">
  <p:tag name="GENSWF_SLIDE_UID" val="{557B785D-0828-47CA-8C51-9BE2C621C2AE}:274"/>
</p:tagLst>
</file>

<file path=ppt/tags/tag11.xml><?xml version="1.0" encoding="utf-8"?>
<p:tagLst xmlns:a="http://schemas.openxmlformats.org/drawingml/2006/main" xmlns:r="http://schemas.openxmlformats.org/officeDocument/2006/relationships" xmlns:p="http://schemas.openxmlformats.org/presentationml/2006/main">
  <p:tag name="GENSWF_SLIDE_UID" val="{900D495F-3B24-4193-A51D-1E3C7649A4E1}:276"/>
</p:tagLst>
</file>

<file path=ppt/tags/tag12.xml><?xml version="1.0" encoding="utf-8"?>
<p:tagLst xmlns:a="http://schemas.openxmlformats.org/drawingml/2006/main" xmlns:r="http://schemas.openxmlformats.org/officeDocument/2006/relationships" xmlns:p="http://schemas.openxmlformats.org/presentationml/2006/main">
  <p:tag name="GENSWF_SLIDE_UID" val="{DFCD41B1-8BBF-4CBD-B0C0-CFF78F6EFFBE}:277"/>
</p:tagLst>
</file>

<file path=ppt/tags/tag13.xml><?xml version="1.0" encoding="utf-8"?>
<p:tagLst xmlns:a="http://schemas.openxmlformats.org/drawingml/2006/main" xmlns:r="http://schemas.openxmlformats.org/officeDocument/2006/relationships" xmlns:p="http://schemas.openxmlformats.org/presentationml/2006/main">
  <p:tag name="GENSWF_SLIDE_UID" val="{DC634B2A-B2FB-46EA-94A9-57668E665B66}:325"/>
</p:tagLst>
</file>

<file path=ppt/tags/tag14.xml><?xml version="1.0" encoding="utf-8"?>
<p:tagLst xmlns:a="http://schemas.openxmlformats.org/drawingml/2006/main" xmlns:r="http://schemas.openxmlformats.org/officeDocument/2006/relationships" xmlns:p="http://schemas.openxmlformats.org/presentationml/2006/main">
  <p:tag name="GENSWF_SLIDE_UID" val="{F7112424-AFFD-4B66-B40D-D9FD164A8B6D}:281"/>
</p:tagLst>
</file>

<file path=ppt/tags/tag15.xml><?xml version="1.0" encoding="utf-8"?>
<p:tagLst xmlns:a="http://schemas.openxmlformats.org/drawingml/2006/main" xmlns:r="http://schemas.openxmlformats.org/officeDocument/2006/relationships" xmlns:p="http://schemas.openxmlformats.org/presentationml/2006/main">
  <p:tag name="GENSWF_SLIDE_UID" val="{ED5716DB-EE56-432A-904A-2ABB5D2A6CA3}:282"/>
</p:tagLst>
</file>

<file path=ppt/tags/tag16.xml><?xml version="1.0" encoding="utf-8"?>
<p:tagLst xmlns:a="http://schemas.openxmlformats.org/drawingml/2006/main" xmlns:r="http://schemas.openxmlformats.org/officeDocument/2006/relationships" xmlns:p="http://schemas.openxmlformats.org/presentationml/2006/main">
  <p:tag name="GENSWF_SLIDE_UID" val="{AB9794BB-0CF0-46AE-92D4-A4D7EDA0E663}:283"/>
</p:tagLst>
</file>

<file path=ppt/tags/tag17.xml><?xml version="1.0" encoding="utf-8"?>
<p:tagLst xmlns:a="http://schemas.openxmlformats.org/drawingml/2006/main" xmlns:r="http://schemas.openxmlformats.org/officeDocument/2006/relationships" xmlns:p="http://schemas.openxmlformats.org/presentationml/2006/main">
  <p:tag name="GENSWF_SLIDE_UID" val="{1A517FF8-FA0F-4154-AB78-FC003F5B7316}:284"/>
</p:tagLst>
</file>

<file path=ppt/tags/tag18.xml><?xml version="1.0" encoding="utf-8"?>
<p:tagLst xmlns:a="http://schemas.openxmlformats.org/drawingml/2006/main" xmlns:r="http://schemas.openxmlformats.org/officeDocument/2006/relationships" xmlns:p="http://schemas.openxmlformats.org/presentationml/2006/main">
  <p:tag name="GENSWF_SLIDE_UID" val="{34F08181-85EB-4E73-B52E-D8DDC53460EB}:332"/>
</p:tagLst>
</file>

<file path=ppt/tags/tag19.xml><?xml version="1.0" encoding="utf-8"?>
<p:tagLst xmlns:a="http://schemas.openxmlformats.org/drawingml/2006/main" xmlns:r="http://schemas.openxmlformats.org/officeDocument/2006/relationships" xmlns:p="http://schemas.openxmlformats.org/presentationml/2006/main">
  <p:tag name="GENSWF_SLIDE_UID" val="{8E2DF0E2-C5A0-4027-BB94-F4F081FC7283}:333"/>
</p:tagLst>
</file>

<file path=ppt/tags/tag2.xml><?xml version="1.0" encoding="utf-8"?>
<p:tagLst xmlns:a="http://schemas.openxmlformats.org/drawingml/2006/main" xmlns:r="http://schemas.openxmlformats.org/officeDocument/2006/relationships" xmlns:p="http://schemas.openxmlformats.org/presentationml/2006/main">
  <p:tag name="GENSWF_SLIDE_UID" val="{A2094F8F-F9BC-48C6-A717-8944266C8337}:285"/>
</p:tagLst>
</file>

<file path=ppt/tags/tag20.xml><?xml version="1.0" encoding="utf-8"?>
<p:tagLst xmlns:a="http://schemas.openxmlformats.org/drawingml/2006/main" xmlns:r="http://schemas.openxmlformats.org/officeDocument/2006/relationships" xmlns:p="http://schemas.openxmlformats.org/presentationml/2006/main">
  <p:tag name="GENSWF_SLIDE_UID" val="{C4FA5F2C-7E78-409A-BB88-BAC51507F066}:336"/>
</p:tagLst>
</file>

<file path=ppt/tags/tag21.xml><?xml version="1.0" encoding="utf-8"?>
<p:tagLst xmlns:a="http://schemas.openxmlformats.org/drawingml/2006/main" xmlns:r="http://schemas.openxmlformats.org/officeDocument/2006/relationships" xmlns:p="http://schemas.openxmlformats.org/presentationml/2006/main">
  <p:tag name="GENSWF_SLIDE_UID" val="{786D427D-D47D-475C-8E95-BCBAAB4FF954}:341"/>
</p:tagLst>
</file>

<file path=ppt/tags/tag22.xml><?xml version="1.0" encoding="utf-8"?>
<p:tagLst xmlns:a="http://schemas.openxmlformats.org/drawingml/2006/main" xmlns:r="http://schemas.openxmlformats.org/officeDocument/2006/relationships" xmlns:p="http://schemas.openxmlformats.org/presentationml/2006/main">
  <p:tag name="GENSWF_SLIDE_UID" val="{9E454432-592D-4B42-9C30-500AFE556F41}:337"/>
</p:tagLst>
</file>

<file path=ppt/tags/tag23.xml><?xml version="1.0" encoding="utf-8"?>
<p:tagLst xmlns:a="http://schemas.openxmlformats.org/drawingml/2006/main" xmlns:r="http://schemas.openxmlformats.org/officeDocument/2006/relationships" xmlns:p="http://schemas.openxmlformats.org/presentationml/2006/main">
  <p:tag name="GENSWF_SLIDE_UID" val="{1B13F033-D283-40D1-B246-4FC82FBCBC9A}:342"/>
</p:tagLst>
</file>

<file path=ppt/tags/tag24.xml><?xml version="1.0" encoding="utf-8"?>
<p:tagLst xmlns:a="http://schemas.openxmlformats.org/drawingml/2006/main" xmlns:r="http://schemas.openxmlformats.org/officeDocument/2006/relationships" xmlns:p="http://schemas.openxmlformats.org/presentationml/2006/main">
  <p:tag name="GENSWF_SLIDE_UID" val="{66BB58C2-0CCE-473A-90D7-9F454DC4287A}:338"/>
</p:tagLst>
</file>

<file path=ppt/tags/tag25.xml><?xml version="1.0" encoding="utf-8"?>
<p:tagLst xmlns:a="http://schemas.openxmlformats.org/drawingml/2006/main" xmlns:r="http://schemas.openxmlformats.org/officeDocument/2006/relationships" xmlns:p="http://schemas.openxmlformats.org/presentationml/2006/main">
  <p:tag name="GENSWF_SLIDE_UID" val="{5AD34736-445C-4A2E-A8DD-A9577D4410A2}:339"/>
</p:tagLst>
</file>

<file path=ppt/tags/tag26.xml><?xml version="1.0" encoding="utf-8"?>
<p:tagLst xmlns:a="http://schemas.openxmlformats.org/drawingml/2006/main" xmlns:r="http://schemas.openxmlformats.org/officeDocument/2006/relationships" xmlns:p="http://schemas.openxmlformats.org/presentationml/2006/main">
  <p:tag name="GENSWF_SLIDE_UID" val="{2B4F32C9-4891-4212-925A-8BAFB6AF3610}:343"/>
</p:tagLst>
</file>

<file path=ppt/tags/tag27.xml><?xml version="1.0" encoding="utf-8"?>
<p:tagLst xmlns:a="http://schemas.openxmlformats.org/drawingml/2006/main" xmlns:r="http://schemas.openxmlformats.org/officeDocument/2006/relationships" xmlns:p="http://schemas.openxmlformats.org/presentationml/2006/main">
  <p:tag name="GENSWF_SLIDE_UID" val="{083B73A2-83B5-429B-B05C-EFE6E8A1A5BF}:340"/>
</p:tagLst>
</file>

<file path=ppt/tags/tag28.xml><?xml version="1.0" encoding="utf-8"?>
<p:tagLst xmlns:a="http://schemas.openxmlformats.org/drawingml/2006/main" xmlns:r="http://schemas.openxmlformats.org/officeDocument/2006/relationships" xmlns:p="http://schemas.openxmlformats.org/presentationml/2006/main">
  <p:tag name="GENSWF_SLIDE_UID" val="{B79BAD97-1B05-4924-BB25-BAC74CAE936E}:335"/>
</p:tagLst>
</file>

<file path=ppt/tags/tag3.xml><?xml version="1.0" encoding="utf-8"?>
<p:tagLst xmlns:a="http://schemas.openxmlformats.org/drawingml/2006/main" xmlns:r="http://schemas.openxmlformats.org/officeDocument/2006/relationships" xmlns:p="http://schemas.openxmlformats.org/presentationml/2006/main">
  <p:tag name="GENSWF_SLIDE_UID" val="{AF60036C-E0BE-466F-BEDA-56B6E674775E}:289"/>
</p:tagLst>
</file>

<file path=ppt/tags/tag4.xml><?xml version="1.0" encoding="utf-8"?>
<p:tagLst xmlns:a="http://schemas.openxmlformats.org/drawingml/2006/main" xmlns:r="http://schemas.openxmlformats.org/officeDocument/2006/relationships" xmlns:p="http://schemas.openxmlformats.org/presentationml/2006/main">
  <p:tag name="GENSWF_SLIDE_UID" val="{285A87B3-ACE1-429C-84EF-28EF80A1546A}:268"/>
</p:tagLst>
</file>

<file path=ppt/tags/tag5.xml><?xml version="1.0" encoding="utf-8"?>
<p:tagLst xmlns:a="http://schemas.openxmlformats.org/drawingml/2006/main" xmlns:r="http://schemas.openxmlformats.org/officeDocument/2006/relationships" xmlns:p="http://schemas.openxmlformats.org/presentationml/2006/main">
  <p:tag name="GENSWF_SLIDE_UID" val="{05184A2F-D920-4DBF-967A-B249B1FAAD71}:270"/>
</p:tagLst>
</file>

<file path=ppt/tags/tag6.xml><?xml version="1.0" encoding="utf-8"?>
<p:tagLst xmlns:a="http://schemas.openxmlformats.org/drawingml/2006/main" xmlns:r="http://schemas.openxmlformats.org/officeDocument/2006/relationships" xmlns:p="http://schemas.openxmlformats.org/presentationml/2006/main">
  <p:tag name="GENSWF_SLIDE_UID" val="{5BCA5316-7ABE-4BA7-ADFE-539F0E810BFF}:269"/>
</p:tagLst>
</file>

<file path=ppt/tags/tag7.xml><?xml version="1.0" encoding="utf-8"?>
<p:tagLst xmlns:a="http://schemas.openxmlformats.org/drawingml/2006/main" xmlns:r="http://schemas.openxmlformats.org/officeDocument/2006/relationships" xmlns:p="http://schemas.openxmlformats.org/presentationml/2006/main">
  <p:tag name="GENSWF_SLIDE_UID" val="{728E2BBD-E3A6-4835-8336-C041702B805D}:329"/>
</p:tagLst>
</file>

<file path=ppt/tags/tag8.xml><?xml version="1.0" encoding="utf-8"?>
<p:tagLst xmlns:a="http://schemas.openxmlformats.org/drawingml/2006/main" xmlns:r="http://schemas.openxmlformats.org/officeDocument/2006/relationships" xmlns:p="http://schemas.openxmlformats.org/presentationml/2006/main">
  <p:tag name="GENSWF_SLIDE_UID" val="{D17FF205-9D89-4059-9A22-568BEED0187A}:330"/>
</p:tagLst>
</file>

<file path=ppt/tags/tag9.xml><?xml version="1.0" encoding="utf-8"?>
<p:tagLst xmlns:a="http://schemas.openxmlformats.org/drawingml/2006/main" xmlns:r="http://schemas.openxmlformats.org/officeDocument/2006/relationships" xmlns:p="http://schemas.openxmlformats.org/presentationml/2006/main">
  <p:tag name="GENSWF_SLIDE_UID" val="{C6407660-7483-4F1F-85E8-F80B7A52438E}:3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1702</Words>
  <Application>Microsoft Office PowerPoint</Application>
  <PresentationFormat>Widescreen</PresentationFormat>
  <Paragraphs>85</Paragraphs>
  <Slides>27</Slides>
  <Notes>6</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27</vt:i4>
      </vt:variant>
    </vt:vector>
  </HeadingPairs>
  <TitlesOfParts>
    <vt:vector size="45" baseType="lpstr">
      <vt:lpstr>微软雅黑</vt:lpstr>
      <vt:lpstr>#9Slide05 Bodega Script</vt:lpstr>
      <vt:lpstr>Arial</vt:lpstr>
      <vt:lpstr>Calibri</vt:lpstr>
      <vt:lpstr>Calibri Light</vt:lpstr>
      <vt:lpstr>Cambria</vt:lpstr>
      <vt:lpstr>iCiel Pequena</vt:lpstr>
      <vt:lpstr>LNTH-LuoLuoNotangYuanTi 1</vt:lpstr>
      <vt:lpstr>Nunito Black</vt:lpstr>
      <vt:lpstr>Times New Roman</vt:lpstr>
      <vt:lpstr>UTM Duepuntozero</vt:lpstr>
      <vt:lpstr>UVN Banh Mi</vt:lpstr>
      <vt:lpstr>1_Office Theme</vt:lpstr>
      <vt:lpstr>Office 主题</vt:lpstr>
      <vt:lpstr>1_Office 主题</vt:lpstr>
      <vt:lpstr>2_Office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T1.2.DocTamguongtuhoc-Tuần 10</dc:title>
  <dc:creator>Thao Tran</dc:creator>
  <cp:lastModifiedBy>dell</cp:lastModifiedBy>
  <cp:revision>34</cp:revision>
  <dcterms:created xsi:type="dcterms:W3CDTF">2024-09-05T01:52:44Z</dcterms:created>
  <dcterms:modified xsi:type="dcterms:W3CDTF">2024-11-09T13:45:11Z</dcterms:modified>
</cp:coreProperties>
</file>